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1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487725" y="3289796"/>
            <a:ext cx="3958274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0150B2-90EE-4171-8937-C23D02F39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66987"/>
            <a:ext cx="10058400" cy="2009018"/>
          </a:xfrm>
          <a:prstGeom prst="rect">
            <a:avLst/>
          </a:prstGeom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FAE41DE-8EC3-4E63-BF5F-F490C660789A}"/>
              </a:ext>
            </a:extLst>
          </p:cNvPr>
          <p:cNvSpPr txBox="1">
            <a:spLocks/>
          </p:cNvSpPr>
          <p:nvPr/>
        </p:nvSpPr>
        <p:spPr>
          <a:xfrm>
            <a:off x="3690679" y="2734212"/>
            <a:ext cx="5095539" cy="11475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dirty="0"/>
              <a:t>Présentation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A96ED2-E6A8-44E2-8456-254CC09C2D21}"/>
              </a:ext>
            </a:extLst>
          </p:cNvPr>
          <p:cNvSpPr txBox="1"/>
          <p:nvPr/>
        </p:nvSpPr>
        <p:spPr>
          <a:xfrm rot="294977">
            <a:off x="4260145" y="4188636"/>
            <a:ext cx="3808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fr-FR" sz="9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96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fr-FR" sz="9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fr-FR" sz="96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7577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1023392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/>
              <a:t>L’enseignement de SNT à pour objectif de vous faire découvrir le monde du numérique, de l’informatique, du web de l’internet et de la technologie.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2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487725" y="3289796"/>
            <a:ext cx="3958274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1A26EA-B415-4FCD-80B0-09782BED8ACC}"/>
              </a:ext>
            </a:extLst>
          </p:cNvPr>
          <p:cNvSpPr txBox="1"/>
          <p:nvPr/>
        </p:nvSpPr>
        <p:spPr>
          <a:xfrm>
            <a:off x="1365909" y="716822"/>
            <a:ext cx="97005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bg1"/>
                </a:solidFill>
              </a:rPr>
              <a:t>L’enseignement de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SNT</a:t>
            </a:r>
            <a:r>
              <a:rPr lang="fr-FR" sz="2400" dirty="0">
                <a:solidFill>
                  <a:schemeClr val="bg1"/>
                </a:solidFill>
              </a:rPr>
              <a:t> a pour objectif de vous faire découvrir le monde du numérique, de l’informatique, du web, de l’internet et de la technologie.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89053F-E890-4049-B7DF-D2DDE3C10628}"/>
              </a:ext>
            </a:extLst>
          </p:cNvPr>
          <p:cNvSpPr txBox="1"/>
          <p:nvPr/>
        </p:nvSpPr>
        <p:spPr>
          <a:xfrm>
            <a:off x="1365909" y="4590555"/>
            <a:ext cx="97005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bg1"/>
                </a:solidFill>
              </a:rPr>
              <a:t>L’enseignement de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 SNT </a:t>
            </a:r>
            <a:r>
              <a:rPr lang="fr-FR" sz="2400" dirty="0">
                <a:solidFill>
                  <a:schemeClr val="bg1"/>
                </a:solidFill>
              </a:rPr>
              <a:t>c’est avant tout comprendre un univers connecté qui nous entoure ainsi que les objets technologiques de notre quotidien.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6D2FD8D-2FC7-41B0-9B0D-73C683CB5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20" y="2154628"/>
            <a:ext cx="5081959" cy="194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7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971660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L’enseignement de SNT à pour objectif de vous faire découvrir le monde du numérique, de l’informatique, du web de l’internet et de la technologie.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3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487725" y="3289796"/>
            <a:ext cx="3958274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258EB2-D3A1-4D95-A68E-0ACC8E025E62}"/>
              </a:ext>
            </a:extLst>
          </p:cNvPr>
          <p:cNvSpPr txBox="1"/>
          <p:nvPr/>
        </p:nvSpPr>
        <p:spPr>
          <a:xfrm>
            <a:off x="1245731" y="207058"/>
            <a:ext cx="710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bg1"/>
                </a:solidFill>
              </a:rPr>
              <a:t>L’Organisation scolaire est de 2h sur 27 semaines.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D3491E-180D-41FB-A4C6-0CB7D2D66B81}"/>
              </a:ext>
            </a:extLst>
          </p:cNvPr>
          <p:cNvSpPr txBox="1"/>
          <p:nvPr/>
        </p:nvSpPr>
        <p:spPr>
          <a:xfrm>
            <a:off x="1245732" y="951122"/>
            <a:ext cx="46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00B050"/>
                </a:solidFill>
              </a:rPr>
              <a:t>Il s’articule sur sept THÈMES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BF8E6B-389A-4511-9740-73893096E441}"/>
              </a:ext>
            </a:extLst>
          </p:cNvPr>
          <p:cNvSpPr txBox="1"/>
          <p:nvPr/>
        </p:nvSpPr>
        <p:spPr>
          <a:xfrm>
            <a:off x="1519802" y="5483690"/>
            <a:ext cx="9152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i="0" dirty="0">
                <a:solidFill>
                  <a:schemeClr val="bg1"/>
                </a:solidFill>
                <a:effectLst/>
              </a:rPr>
              <a:t>Le principal point de convergence avec </a:t>
            </a:r>
            <a:r>
              <a:rPr lang="fr-FR" sz="2400" b="1" i="0" dirty="0">
                <a:solidFill>
                  <a:srgbClr val="00B050"/>
                </a:solidFill>
                <a:effectLst/>
              </a:rPr>
              <a:t>l’enseignement des mathématiques </a:t>
            </a:r>
            <a:r>
              <a:rPr lang="fr-FR" sz="2400" i="0" dirty="0">
                <a:solidFill>
                  <a:schemeClr val="bg1"/>
                </a:solidFill>
                <a:effectLst/>
              </a:rPr>
              <a:t>est la programmation en </a:t>
            </a:r>
            <a:r>
              <a:rPr lang="fr-FR" sz="2400" b="1" i="0" dirty="0">
                <a:solidFill>
                  <a:srgbClr val="00B050"/>
                </a:solidFill>
                <a:effectLst/>
              </a:rPr>
              <a:t>Python</a:t>
            </a:r>
            <a:r>
              <a:rPr lang="fr-FR" sz="2400" i="0" dirty="0">
                <a:solidFill>
                  <a:schemeClr val="bg1"/>
                </a:solidFill>
                <a:effectLst/>
              </a:rPr>
              <a:t>. 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0EEF66-FC61-4D2E-885E-6AD467B18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692" y="1760115"/>
            <a:ext cx="5161280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0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1025485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/>
              <a:t>L’enseignement de SNT à pour objectif de vous faire découvrir le monde du numérique, de l’informatique, du web de l’internet et de la technologie.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4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487725" y="3289796"/>
            <a:ext cx="3958274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1A26EA-B415-4FCD-80B0-09782BED8ACC}"/>
              </a:ext>
            </a:extLst>
          </p:cNvPr>
          <p:cNvSpPr txBox="1"/>
          <p:nvPr/>
        </p:nvSpPr>
        <p:spPr>
          <a:xfrm>
            <a:off x="2457974" y="157839"/>
            <a:ext cx="680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</a:rPr>
              <a:t>Exemple du contenu du thème </a:t>
            </a:r>
            <a:r>
              <a:rPr lang="fr-FR" sz="2800" b="1" dirty="0">
                <a:solidFill>
                  <a:srgbClr val="00B0F0"/>
                </a:solidFill>
              </a:rPr>
              <a:t>: LE WEB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72BE31-8687-43DB-8607-76EDB2E8E355}"/>
              </a:ext>
            </a:extLst>
          </p:cNvPr>
          <p:cNvSpPr txBox="1"/>
          <p:nvPr/>
        </p:nvSpPr>
        <p:spPr>
          <a:xfrm>
            <a:off x="1266738" y="1297369"/>
            <a:ext cx="59561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00B0F0"/>
                </a:solidFill>
              </a:rPr>
              <a:t>Le WEB </a:t>
            </a:r>
            <a:r>
              <a:rPr lang="fr-FR" sz="2400" dirty="0">
                <a:solidFill>
                  <a:schemeClr val="bg1"/>
                </a:solidFill>
              </a:rPr>
              <a:t>est un système permettant à l’humanité d’échanger des informations. Nous passons désormais un temps considérable sur le web, pour consulter des sites, lire nos courriels, écouter de la musique.</a:t>
            </a:r>
          </a:p>
          <a:p>
            <a:pPr algn="just"/>
            <a:endParaRPr lang="fr-FR" sz="2400" dirty="0">
              <a:solidFill>
                <a:schemeClr val="bg1"/>
              </a:solidFill>
            </a:endParaRPr>
          </a:p>
          <a:p>
            <a:pPr algn="just"/>
            <a:r>
              <a:rPr lang="fr-FR" sz="2400" b="1" dirty="0">
                <a:solidFill>
                  <a:srgbClr val="00B0F0"/>
                </a:solidFill>
              </a:rPr>
              <a:t>Notions:</a:t>
            </a:r>
          </a:p>
          <a:p>
            <a:pPr lvl="1" algn="just"/>
            <a:r>
              <a:rPr lang="fr-FR" sz="2400" dirty="0">
                <a:solidFill>
                  <a:schemeClr val="bg1"/>
                </a:solidFill>
              </a:rPr>
              <a:t>L’URL,</a:t>
            </a:r>
          </a:p>
          <a:p>
            <a:pPr lvl="1" algn="just"/>
            <a:r>
              <a:rPr lang="fr-FR" sz="2400" dirty="0">
                <a:solidFill>
                  <a:schemeClr val="bg1"/>
                </a:solidFill>
              </a:rPr>
              <a:t>Requête HTTP,</a:t>
            </a:r>
          </a:p>
          <a:p>
            <a:pPr lvl="1" algn="just"/>
            <a:r>
              <a:rPr lang="fr-FR" sz="2400" dirty="0">
                <a:solidFill>
                  <a:schemeClr val="bg1"/>
                </a:solidFill>
              </a:rPr>
              <a:t>Page </a:t>
            </a:r>
            <a:r>
              <a:rPr lang="fr-FR" sz="2400" b="1" dirty="0">
                <a:solidFill>
                  <a:srgbClr val="00B0F0"/>
                </a:solidFill>
              </a:rPr>
              <a:t>Web</a:t>
            </a:r>
            <a:r>
              <a:rPr lang="fr-FR" sz="2400" dirty="0">
                <a:solidFill>
                  <a:schemeClr val="bg1"/>
                </a:solidFill>
              </a:rPr>
              <a:t> en HTML et CSS,</a:t>
            </a:r>
          </a:p>
          <a:p>
            <a:pPr lvl="1" algn="just"/>
            <a:r>
              <a:rPr lang="fr-FR" sz="2400" dirty="0">
                <a:solidFill>
                  <a:schemeClr val="bg1"/>
                </a:solidFill>
              </a:rPr>
              <a:t>Les moteurs de recherche,</a:t>
            </a:r>
          </a:p>
          <a:p>
            <a:pPr lvl="1" algn="just"/>
            <a:r>
              <a:rPr lang="fr-FR" sz="2400" dirty="0">
                <a:solidFill>
                  <a:schemeClr val="bg1"/>
                </a:solidFill>
              </a:rPr>
              <a:t>La navigation sur le </a:t>
            </a:r>
            <a:r>
              <a:rPr lang="fr-FR" sz="2400" b="1" dirty="0">
                <a:solidFill>
                  <a:srgbClr val="00B0F0"/>
                </a:solidFill>
              </a:rPr>
              <a:t>Web</a:t>
            </a:r>
            <a:r>
              <a:rPr lang="fr-FR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4E88A1-EB9C-47AE-90F9-CDACAF0A0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73" y="3559527"/>
            <a:ext cx="2381250" cy="23812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D23553-BC27-4803-B386-C029C8AA7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55" y="1386528"/>
            <a:ext cx="1681215" cy="16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8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970120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L’enseignement de SNT à pour objectif de vous faire découvrir le monde du numérique, de l’informatique, du web de l’internet et de la technologie.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5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487725" y="3289796"/>
            <a:ext cx="3958274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1A26EA-B415-4FCD-80B0-09782BED8ACC}"/>
              </a:ext>
            </a:extLst>
          </p:cNvPr>
          <p:cNvSpPr txBox="1"/>
          <p:nvPr/>
        </p:nvSpPr>
        <p:spPr>
          <a:xfrm>
            <a:off x="2028639" y="47744"/>
            <a:ext cx="795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bg1"/>
                </a:solidFill>
              </a:rPr>
              <a:t>Exemple du contenu du thème </a:t>
            </a:r>
            <a:r>
              <a:rPr lang="fr-FR" sz="2400" b="1" dirty="0">
                <a:solidFill>
                  <a:srgbClr val="FFC000"/>
                </a:solidFill>
              </a:rPr>
              <a:t>: LA PHOTOGRAPHIE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4CC511-F61B-4602-9CE7-0A75F8F77974}"/>
              </a:ext>
            </a:extLst>
          </p:cNvPr>
          <p:cNvSpPr txBox="1"/>
          <p:nvPr/>
        </p:nvSpPr>
        <p:spPr>
          <a:xfrm>
            <a:off x="1147795" y="835704"/>
            <a:ext cx="7844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bg1"/>
                </a:solidFill>
              </a:rPr>
              <a:t>Sur le web ou les réseaux sociaux, nous sommes inondés de contenu multimédia, photos, vidéo film, etc.</a:t>
            </a:r>
          </a:p>
          <a:p>
            <a:pPr algn="just"/>
            <a:r>
              <a:rPr lang="fr-FR" sz="2400" dirty="0">
                <a:solidFill>
                  <a:schemeClr val="bg1"/>
                </a:solidFill>
              </a:rPr>
              <a:t>Dans ce chapitre nous allons expliquer ce qu’est réellement </a:t>
            </a:r>
            <a:r>
              <a:rPr lang="fr-FR" sz="2400" b="1" dirty="0">
                <a:solidFill>
                  <a:srgbClr val="FFC000"/>
                </a:solidFill>
              </a:rPr>
              <a:t>une image numérique</a:t>
            </a:r>
            <a:r>
              <a:rPr lang="fr-FR" sz="2400" dirty="0">
                <a:solidFill>
                  <a:schemeClr val="bg1"/>
                </a:solidFill>
              </a:rPr>
              <a:t>. Comment nos appareils photos numériques et nos cameras font pour enregistrer les images. </a:t>
            </a:r>
          </a:p>
          <a:p>
            <a:pPr algn="just"/>
            <a:endParaRPr lang="fr-FR" sz="2400" dirty="0">
              <a:solidFill>
                <a:srgbClr val="00B050"/>
              </a:solidFill>
            </a:endParaRPr>
          </a:p>
          <a:p>
            <a:pPr algn="just"/>
            <a:r>
              <a:rPr lang="fr-FR" sz="2400" b="1" dirty="0">
                <a:solidFill>
                  <a:srgbClr val="FFC000"/>
                </a:solidFill>
              </a:rPr>
              <a:t>Notions:</a:t>
            </a:r>
          </a:p>
          <a:p>
            <a:pPr lvl="1" algn="just"/>
            <a:r>
              <a:rPr lang="fr-FR" sz="2400" dirty="0">
                <a:solidFill>
                  <a:schemeClr val="bg1"/>
                </a:solidFill>
              </a:rPr>
              <a:t>Les capteurs </a:t>
            </a:r>
            <a:r>
              <a:rPr lang="fr-FR" sz="2400" b="1" dirty="0">
                <a:solidFill>
                  <a:srgbClr val="FFC000"/>
                </a:solidFill>
              </a:rPr>
              <a:t>photographiques</a:t>
            </a:r>
            <a:r>
              <a:rPr lang="fr-FR" sz="2400" dirty="0">
                <a:solidFill>
                  <a:schemeClr val="bg1"/>
                </a:solidFill>
              </a:rPr>
              <a:t>,</a:t>
            </a:r>
          </a:p>
          <a:p>
            <a:pPr lvl="1" algn="just"/>
            <a:r>
              <a:rPr lang="fr-FR" sz="2400" dirty="0">
                <a:solidFill>
                  <a:schemeClr val="bg1"/>
                </a:solidFill>
              </a:rPr>
              <a:t>Le codage de la couleur,</a:t>
            </a:r>
          </a:p>
          <a:p>
            <a:pPr lvl="1" algn="just"/>
            <a:r>
              <a:rPr lang="fr-FR" sz="2400" dirty="0">
                <a:solidFill>
                  <a:schemeClr val="bg1"/>
                </a:solidFill>
              </a:rPr>
              <a:t>Les formats de </a:t>
            </a:r>
            <a:r>
              <a:rPr lang="fr-FR" sz="2400" b="1" dirty="0">
                <a:solidFill>
                  <a:srgbClr val="FFC000"/>
                </a:solidFill>
              </a:rPr>
              <a:t>photos</a:t>
            </a:r>
            <a:r>
              <a:rPr lang="fr-FR" sz="2400" dirty="0">
                <a:solidFill>
                  <a:schemeClr val="bg1"/>
                </a:solidFill>
              </a:rPr>
              <a:t>,</a:t>
            </a:r>
          </a:p>
          <a:p>
            <a:pPr lvl="1" algn="just"/>
            <a:r>
              <a:rPr lang="fr-FR" sz="2400" dirty="0">
                <a:solidFill>
                  <a:schemeClr val="bg1"/>
                </a:solidFill>
              </a:rPr>
              <a:t>Les métadonnées IXEF,</a:t>
            </a:r>
          </a:p>
          <a:p>
            <a:pPr lvl="1" algn="just"/>
            <a:r>
              <a:rPr lang="fr-FR" sz="2400" dirty="0">
                <a:solidFill>
                  <a:schemeClr val="bg1"/>
                </a:solidFill>
              </a:rPr>
              <a:t>Traitement de l’image,</a:t>
            </a:r>
          </a:p>
          <a:p>
            <a:pPr lvl="1" algn="just"/>
            <a:r>
              <a:rPr lang="fr-FR" sz="2400" dirty="0">
                <a:solidFill>
                  <a:schemeClr val="bg1"/>
                </a:solidFill>
              </a:rPr>
              <a:t>Droit à l’image,</a:t>
            </a:r>
          </a:p>
          <a:p>
            <a:pPr lvl="1" algn="just"/>
            <a:r>
              <a:rPr lang="fr-FR" sz="2400" dirty="0">
                <a:solidFill>
                  <a:schemeClr val="bg1"/>
                </a:solidFill>
              </a:rPr>
              <a:t>Le trucage </a:t>
            </a:r>
            <a:r>
              <a:rPr lang="fr-FR" sz="2400" b="1" dirty="0">
                <a:solidFill>
                  <a:srgbClr val="FFC000"/>
                </a:solidFill>
              </a:rPr>
              <a:t>photo</a:t>
            </a:r>
            <a:r>
              <a:rPr lang="fr-FR" sz="2400" dirty="0">
                <a:solidFill>
                  <a:schemeClr val="bg1"/>
                </a:solidFill>
              </a:rPr>
              <a:t> et vidéo sur le web.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61FB75B-3286-4698-AEED-642349F25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46" y="3525329"/>
            <a:ext cx="3527664" cy="23517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C15048-4783-4459-9B5B-F9CC917A47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50" y="2197770"/>
            <a:ext cx="1709658" cy="20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24E55-6357-4743-B911-C92C8A418F3C}"/>
              </a:ext>
            </a:extLst>
          </p:cNvPr>
          <p:cNvSpPr/>
          <p:nvPr/>
        </p:nvSpPr>
        <p:spPr>
          <a:xfrm>
            <a:off x="971660" y="0"/>
            <a:ext cx="1038557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L’enseignement de SNT à pour objectif de vous faire découvrir le monde du numérique, de l’informatique, du web de l’internet et de la technologie.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8ACEDDAF-AAA9-46D3-8875-BD3A0AAE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24" y="6153539"/>
            <a:ext cx="765938" cy="593725"/>
          </a:xfrm>
        </p:spPr>
        <p:txBody>
          <a:bodyPr>
            <a:normAutofit/>
          </a:bodyPr>
          <a:lstStyle/>
          <a:p>
            <a:pPr algn="ctr"/>
            <a:fld id="{CC6ADA0D-83F6-4EFA-9C72-6BC3E5CF9D9B}" type="slidenum">
              <a:rPr lang="fr-FR" sz="3200" b="1" smtClean="0"/>
              <a:pPr algn="ctr"/>
              <a:t>6</a:t>
            </a:fld>
            <a:endParaRPr lang="fr-FR" sz="3200" b="1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6A050770-10DE-44F2-8C50-ED784C4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487725" y="3289796"/>
            <a:ext cx="3958274" cy="539463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sz="3600" dirty="0"/>
              <a:t>Présentation SNT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E29656-F079-4BF1-9C30-103D8728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3397" y="5347764"/>
            <a:ext cx="1467055" cy="466790"/>
          </a:xfrm>
          <a:prstGeom prst="rect">
            <a:avLst/>
          </a:prstGeom>
        </p:spPr>
      </p:pic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C5EF0B7C-2DD2-4C8C-9183-1AACE7DDC8A9}"/>
              </a:ext>
            </a:extLst>
          </p:cNvPr>
          <p:cNvSpPr txBox="1">
            <a:spLocks/>
          </p:cNvSpPr>
          <p:nvPr/>
        </p:nvSpPr>
        <p:spPr>
          <a:xfrm rot="5400000">
            <a:off x="9472021" y="2349332"/>
            <a:ext cx="4569053" cy="42754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18288" rtlCol="0" anchor="b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/>
              <a:t>Lycée de la Communication</a:t>
            </a:r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1A26EA-B415-4FCD-80B0-09782BED8ACC}"/>
              </a:ext>
            </a:extLst>
          </p:cNvPr>
          <p:cNvSpPr txBox="1"/>
          <p:nvPr/>
        </p:nvSpPr>
        <p:spPr>
          <a:xfrm>
            <a:off x="1147796" y="121204"/>
            <a:ext cx="317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bg1"/>
                </a:solidFill>
              </a:rPr>
              <a:t>Pour </a:t>
            </a:r>
            <a:r>
              <a:rPr lang="fr-FR" sz="2400" b="1" dirty="0">
                <a:solidFill>
                  <a:srgbClr val="00B050"/>
                </a:solidFill>
              </a:rPr>
              <a:t>CONCLURE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B22547-7BBA-4DC3-8E44-3E3B4CF2D11F}"/>
              </a:ext>
            </a:extLst>
          </p:cNvPr>
          <p:cNvSpPr txBox="1"/>
          <p:nvPr/>
        </p:nvSpPr>
        <p:spPr>
          <a:xfrm>
            <a:off x="1147795" y="772496"/>
            <a:ext cx="9967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bg1"/>
                </a:solidFill>
              </a:rPr>
              <a:t>La </a:t>
            </a:r>
            <a:r>
              <a:rPr lang="fr-FR" sz="2400" b="1" dirty="0">
                <a:solidFill>
                  <a:srgbClr val="00B050"/>
                </a:solidFill>
              </a:rPr>
              <a:t>SNT</a:t>
            </a:r>
            <a:r>
              <a:rPr lang="fr-FR" sz="2400" dirty="0">
                <a:solidFill>
                  <a:schemeClr val="bg1"/>
                </a:solidFill>
              </a:rPr>
              <a:t> c’est un enseignement ouvert à tous et pas nécessairement aux geek féru d’informatique.</a:t>
            </a:r>
          </a:p>
          <a:p>
            <a:pPr algn="just"/>
            <a:r>
              <a:rPr lang="fr-FR" sz="2400" i="0" dirty="0">
                <a:solidFill>
                  <a:schemeClr val="bg1"/>
                </a:solidFill>
                <a:effectLst/>
              </a:rPr>
              <a:t>Il complétera </a:t>
            </a:r>
            <a:r>
              <a:rPr lang="fr-FR" sz="2400" i="0">
                <a:solidFill>
                  <a:schemeClr val="bg1"/>
                </a:solidFill>
                <a:effectLst/>
              </a:rPr>
              <a:t>vos connaissances vous </a:t>
            </a:r>
            <a:r>
              <a:rPr lang="fr-FR" sz="2400" i="0" dirty="0">
                <a:solidFill>
                  <a:schemeClr val="bg1"/>
                </a:solidFill>
                <a:effectLst/>
              </a:rPr>
              <a:t>permettant ainsi d’obtenir des</a:t>
            </a:r>
            <a:r>
              <a:rPr lang="fr-FR" sz="2400" dirty="0">
                <a:solidFill>
                  <a:schemeClr val="bg1"/>
                </a:solidFill>
              </a:rPr>
              <a:t> compétences numériques qui seront évaluées en terminale «</a:t>
            </a:r>
            <a:r>
              <a:rPr lang="fr-FR" sz="2400" b="1" dirty="0">
                <a:solidFill>
                  <a:srgbClr val="00B050"/>
                </a:solidFill>
              </a:rPr>
              <a:t> PIX </a:t>
            </a:r>
            <a:r>
              <a:rPr lang="fr-FR" sz="2400" dirty="0">
                <a:solidFill>
                  <a:schemeClr val="bg1"/>
                </a:solidFill>
              </a:rPr>
              <a:t>». </a:t>
            </a:r>
          </a:p>
          <a:p>
            <a:pPr algn="just"/>
            <a:r>
              <a:rPr lang="fr-FR" sz="2400" dirty="0">
                <a:solidFill>
                  <a:schemeClr val="bg1"/>
                </a:solidFill>
              </a:rPr>
              <a:t>Il va vous donner une bonne idée des métiers liés à l’univers du web et du numérique, ainsi qu’un petit aperçu des Sciences de l’Ingénieur.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7E897C-8FA2-4FB6-B6DA-889DBDF11B7D}"/>
              </a:ext>
            </a:extLst>
          </p:cNvPr>
          <p:cNvSpPr txBox="1"/>
          <p:nvPr/>
        </p:nvSpPr>
        <p:spPr>
          <a:xfrm>
            <a:off x="1529526" y="6081423"/>
            <a:ext cx="9269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bg1"/>
                </a:solidFill>
              </a:rPr>
              <a:t>Nous vous souhaitons « pour un futur très proche » une bonne année en </a:t>
            </a:r>
            <a:r>
              <a:rPr lang="fr-FR" sz="2000" b="1" dirty="0">
                <a:solidFill>
                  <a:srgbClr val="00B050"/>
                </a:solidFill>
              </a:rPr>
              <a:t>SNT</a:t>
            </a:r>
            <a:r>
              <a:rPr lang="fr-FR" sz="2000" dirty="0">
                <a:solidFill>
                  <a:schemeClr val="bg1"/>
                </a:solidFill>
              </a:rPr>
              <a:t>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E79039-5AA8-4A55-A54C-A49F9B99F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30" y="3414474"/>
            <a:ext cx="35560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75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{FB046AB8-D62E-45EF-8BE4-C6360D99EC64}tf16401375</Template>
  <TotalTime>0</TotalTime>
  <Words>506</Words>
  <Application>Microsoft Office PowerPoint</Application>
  <PresentationFormat>Grand écran</PresentationFormat>
  <Paragraphs>56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Aharoni</vt:lpstr>
      <vt:lpstr>Arial</vt:lpstr>
      <vt:lpstr>MS Shell Dlg 2</vt:lpstr>
      <vt:lpstr>Wingdings</vt:lpstr>
      <vt:lpstr>Wingdings 3</vt:lpstr>
      <vt:lpstr>Madison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 austrasien</dc:creator>
  <cp:lastModifiedBy>jim austrasien</cp:lastModifiedBy>
  <cp:revision>46</cp:revision>
  <dcterms:created xsi:type="dcterms:W3CDTF">2021-04-17T16:01:45Z</dcterms:created>
  <dcterms:modified xsi:type="dcterms:W3CDTF">2021-04-19T16:17:08Z</dcterms:modified>
</cp:coreProperties>
</file>