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fr/url?sa=i&amp;rct=j&amp;q=&amp;esrc=s&amp;source=images&amp;cd=&amp;cad=rja&amp;uact=8&amp;ved=2ahUKEwjGp67-lrfgAhWGnhQKHfqsC2sQjRx6BAgBEAU&amp;url=https://www.tunisia-sat.com/forums/threads/3291995/&amp;psig=AOvVaw05uW_WvkdyJtm9Nu2HJxXN&amp;ust=1550094707456143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1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93114" y="2984406"/>
            <a:ext cx="4569054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4046570-D0AF-4A56-ABC4-3E11B98A4E4F}"/>
              </a:ext>
            </a:extLst>
          </p:cNvPr>
          <p:cNvGrpSpPr/>
          <p:nvPr/>
        </p:nvGrpSpPr>
        <p:grpSpPr>
          <a:xfrm>
            <a:off x="3414604" y="1551855"/>
            <a:ext cx="5750550" cy="3775951"/>
            <a:chOff x="3868440" y="3065766"/>
            <a:chExt cx="4795163" cy="2944326"/>
          </a:xfrm>
        </p:grpSpPr>
        <p:sp>
          <p:nvSpPr>
            <p:cNvPr id="7" name="Titre 1">
              <a:extLst>
                <a:ext uri="{FF2B5EF4-FFF2-40B4-BE49-F238E27FC236}">
                  <a16:creationId xmlns:a16="http://schemas.microsoft.com/office/drawing/2014/main" id="{BFAE41DE-8EC3-4E63-BF5F-F490C660789A}"/>
                </a:ext>
              </a:extLst>
            </p:cNvPr>
            <p:cNvSpPr txBox="1">
              <a:spLocks/>
            </p:cNvSpPr>
            <p:nvPr/>
          </p:nvSpPr>
          <p:spPr>
            <a:xfrm>
              <a:off x="3868440" y="3065766"/>
              <a:ext cx="4532427" cy="83035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cap="none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7200" dirty="0"/>
                <a:t>Présentation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84BB372-DBCE-4527-A12D-436E64499E84}"/>
                </a:ext>
              </a:extLst>
            </p:cNvPr>
            <p:cNvGrpSpPr/>
            <p:nvPr/>
          </p:nvGrpSpPr>
          <p:grpSpPr>
            <a:xfrm>
              <a:off x="6621623" y="3854296"/>
              <a:ext cx="2041980" cy="2138907"/>
              <a:chOff x="11180831" y="157137"/>
              <a:chExt cx="1077756" cy="1209640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D37F3A2D-CA20-4E2C-B2BF-FB6031D28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0831" y="157137"/>
                <a:ext cx="882388" cy="898882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7861D9-E6F9-4FE9-8007-AFFC606B0A51}"/>
                  </a:ext>
                </a:extLst>
              </p:cNvPr>
              <p:cNvSpPr/>
              <p:nvPr/>
            </p:nvSpPr>
            <p:spPr>
              <a:xfrm>
                <a:off x="11584951" y="797600"/>
                <a:ext cx="673636" cy="569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CIT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D213EC5D-5D3D-4628-A7EE-AC64CD7E1AA3}"/>
                </a:ext>
              </a:extLst>
            </p:cNvPr>
            <p:cNvGrpSpPr/>
            <p:nvPr/>
          </p:nvGrpSpPr>
          <p:grpSpPr>
            <a:xfrm>
              <a:off x="3880124" y="3854295"/>
              <a:ext cx="1865717" cy="2155797"/>
              <a:chOff x="11244952" y="166735"/>
              <a:chExt cx="735747" cy="965009"/>
            </a:xfrm>
          </p:grpSpPr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B12AFA0F-38F6-474B-B89E-16244AC06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4952" y="166735"/>
                <a:ext cx="735747" cy="749372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22E8839-24B8-4B14-AEE4-7DDCDC4EFB91}"/>
                  </a:ext>
                </a:extLst>
              </p:cNvPr>
              <p:cNvSpPr/>
              <p:nvPr/>
            </p:nvSpPr>
            <p:spPr>
              <a:xfrm>
                <a:off x="11654039" y="681232"/>
                <a:ext cx="319992" cy="450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</a:t>
                </a: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77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1004721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/>
              <a:t>Réalisation d’une application pour smartphone ou tablette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10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37499" y="2856046"/>
            <a:ext cx="4657821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F1174DB-4E36-4E96-B046-AC7D00EEC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161" y="615026"/>
            <a:ext cx="3121228" cy="194807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728E3EE-5355-4560-9669-2BBC5C726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50" y="1296294"/>
            <a:ext cx="2968868" cy="2226651"/>
          </a:xfrm>
          <a:prstGeom prst="rect">
            <a:avLst/>
          </a:prstGeom>
        </p:spPr>
      </p:pic>
      <p:sp>
        <p:nvSpPr>
          <p:cNvPr id="16" name="Rectangle à coins arrondis 17">
            <a:extLst>
              <a:ext uri="{FF2B5EF4-FFF2-40B4-BE49-F238E27FC236}">
                <a16:creationId xmlns:a16="http://schemas.microsoft.com/office/drawing/2014/main" id="{235D3823-77CF-4DCA-90A0-65BD79B90312}"/>
              </a:ext>
            </a:extLst>
          </p:cNvPr>
          <p:cNvSpPr/>
          <p:nvPr/>
        </p:nvSpPr>
        <p:spPr>
          <a:xfrm>
            <a:off x="8352673" y="3616251"/>
            <a:ext cx="2832688" cy="1716664"/>
          </a:xfrm>
          <a:prstGeom prst="wedgeRoundRectCallout">
            <a:avLst>
              <a:gd name="adj1" fmla="val -69180"/>
              <a:gd name="adj2" fmla="val -57779"/>
              <a:gd name="adj3" fmla="val 16667"/>
            </a:avLst>
          </a:prstGeom>
          <a:solidFill>
            <a:schemeClr val="bg1"/>
          </a:solidFill>
          <a:ln w="36000">
            <a:solidFill>
              <a:srgbClr val="2B7199"/>
            </a:solidFill>
            <a:round/>
            <a:headEnd/>
            <a:tailEnd/>
          </a:ln>
        </p:spPr>
        <p:txBody>
          <a:bodyPr wrap="square" lIns="108000" tIns="63000" rIns="108000" bIns="63000" anchor="ctr">
            <a:noAutofit/>
          </a:bodyPr>
          <a:lstStyle/>
          <a:p>
            <a:pPr marL="0" marR="0" lvl="0" indent="0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fr-FR" alt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Mesurer, manipuler, analyser les résultats afin de valider les performances attendues</a:t>
            </a:r>
          </a:p>
        </p:txBody>
      </p:sp>
      <p:sp>
        <p:nvSpPr>
          <p:cNvPr id="15" name="Rectangle à coins arrondis 17">
            <a:extLst>
              <a:ext uri="{FF2B5EF4-FFF2-40B4-BE49-F238E27FC236}">
                <a16:creationId xmlns:a16="http://schemas.microsoft.com/office/drawing/2014/main" id="{AECE26DB-2CDD-495F-81BB-DB04EF7BE872}"/>
              </a:ext>
            </a:extLst>
          </p:cNvPr>
          <p:cNvSpPr/>
          <p:nvPr/>
        </p:nvSpPr>
        <p:spPr>
          <a:xfrm>
            <a:off x="1176344" y="3242685"/>
            <a:ext cx="3250482" cy="1454689"/>
          </a:xfrm>
          <a:prstGeom prst="wedgeRoundRectCallout">
            <a:avLst>
              <a:gd name="adj1" fmla="val -8118"/>
              <a:gd name="adj2" fmla="val -101747"/>
              <a:gd name="adj3" fmla="val 16667"/>
            </a:avLst>
          </a:prstGeom>
          <a:solidFill>
            <a:schemeClr val="bg1"/>
          </a:solidFill>
          <a:ln w="36000">
            <a:solidFill>
              <a:srgbClr val="2B7199"/>
            </a:solidFill>
            <a:round/>
            <a:headEnd/>
            <a:tailEnd/>
          </a:ln>
        </p:spPr>
        <p:txBody>
          <a:bodyPr wrap="square" lIns="108000" tIns="63000" rIns="108000" bIns="63000" anchor="ctr">
            <a:noAutofit/>
          </a:bodyPr>
          <a:lstStyle/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fr-FR" alt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Modéliser/simuler le fonctionnement du système afin de valider les performances attendues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26918FC-0A0D-40DC-A78F-AAD75288F198}"/>
              </a:ext>
            </a:extLst>
          </p:cNvPr>
          <p:cNvSpPr txBox="1"/>
          <p:nvPr/>
        </p:nvSpPr>
        <p:spPr>
          <a:xfrm>
            <a:off x="2967391" y="6124172"/>
            <a:ext cx="691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Support d’étude : Pince de préhension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026832-04C9-415B-B463-A964C9CA3437}"/>
              </a:ext>
            </a:extLst>
          </p:cNvPr>
          <p:cNvSpPr txBox="1"/>
          <p:nvPr/>
        </p:nvSpPr>
        <p:spPr>
          <a:xfrm>
            <a:off x="3054476" y="35185"/>
            <a:ext cx="691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00B050"/>
                </a:solidFill>
                <a:latin typeface="+mj-lt"/>
              </a:rPr>
              <a:t>Etude de la commande du système de motorisation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2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11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37499" y="2856046"/>
            <a:ext cx="4657821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026832-04C9-415B-B463-A964C9CA3437}"/>
              </a:ext>
            </a:extLst>
          </p:cNvPr>
          <p:cNvSpPr txBox="1"/>
          <p:nvPr/>
        </p:nvSpPr>
        <p:spPr>
          <a:xfrm>
            <a:off x="1325760" y="427481"/>
            <a:ext cx="346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POUR CONCLURE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3F8702-32F2-4DFC-AC12-5080DC5A2E9F}"/>
              </a:ext>
            </a:extLst>
          </p:cNvPr>
          <p:cNvSpPr txBox="1"/>
          <p:nvPr/>
        </p:nvSpPr>
        <p:spPr>
          <a:xfrm>
            <a:off x="1451595" y="1086082"/>
            <a:ext cx="9384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i="0" dirty="0">
                <a:effectLst/>
                <a:latin typeface="arial" panose="020B0604020202020204" pitchFamily="34" charset="0"/>
              </a:rPr>
              <a:t>Ces options </a:t>
            </a:r>
            <a:r>
              <a:rPr lang="fr-FR" sz="240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SI &amp; CIT </a:t>
            </a:r>
            <a:r>
              <a:rPr lang="fr-FR" sz="2400" i="0" dirty="0">
                <a:effectLst/>
                <a:latin typeface="arial" panose="020B0604020202020204" pitchFamily="34" charset="0"/>
              </a:rPr>
              <a:t>vous amèneront</a:t>
            </a:r>
            <a:r>
              <a:rPr lang="fr-FR" sz="2400" dirty="0">
                <a:latin typeface="arial" panose="020B0604020202020204" pitchFamily="34" charset="0"/>
              </a:rPr>
              <a:t> à découvrir </a:t>
            </a:r>
            <a:r>
              <a:rPr lang="fr-FR" sz="2400" i="0" dirty="0">
                <a:effectLst/>
                <a:latin typeface="arial" panose="020B0604020202020204" pitchFamily="34" charset="0"/>
              </a:rPr>
              <a:t>les outils et les démarches scientifiques. Ils vous permettront d'appréhender la technologie qui vous entoure et même d'en imaginer à votre tour !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1B92DD3-9A1D-4CF7-B645-901E092E7006}"/>
              </a:ext>
            </a:extLst>
          </p:cNvPr>
          <p:cNvSpPr txBox="1"/>
          <p:nvPr/>
        </p:nvSpPr>
        <p:spPr>
          <a:xfrm>
            <a:off x="1472309" y="5039189"/>
            <a:ext cx="93842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+mj-lt"/>
              </a:rPr>
              <a:t>Ils vont vous donner une bonne idée des métiers liés à l’univers des sciences de l’ingénieur ainsi qu’un petit aperçu des 1</a:t>
            </a:r>
            <a:r>
              <a:rPr lang="fr-FR" sz="2400" baseline="30000" dirty="0">
                <a:latin typeface="+mj-lt"/>
              </a:rPr>
              <a:t>ère</a:t>
            </a:r>
            <a:r>
              <a:rPr lang="fr-FR" sz="2400" dirty="0">
                <a:latin typeface="+mj-lt"/>
              </a:rPr>
              <a:t> STI2D.</a:t>
            </a:r>
          </a:p>
        </p:txBody>
      </p:sp>
      <p:pic>
        <p:nvPicPr>
          <p:cNvPr id="1026" name="Picture 2" descr="LA TECHNOLOGIE FACE AU DESSIN ! - YouTube">
            <a:extLst>
              <a:ext uri="{FF2B5EF4-FFF2-40B4-BE49-F238E27FC236}">
                <a16:creationId xmlns:a16="http://schemas.microsoft.com/office/drawing/2014/main" id="{478CA2D9-EB16-42FA-88CD-97C01341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47" y="2800256"/>
            <a:ext cx="3211459" cy="18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6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1010212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L’enseignement de SNT à pour objectif de vous faire découvrir le monde du numérique, de l’informatique, du web de l’internet et de la technologie.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2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37497" y="2940022"/>
            <a:ext cx="4657821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5956B1-03BD-4C9F-95A9-92256728B640}"/>
              </a:ext>
            </a:extLst>
          </p:cNvPr>
          <p:cNvSpPr/>
          <p:nvPr/>
        </p:nvSpPr>
        <p:spPr>
          <a:xfrm>
            <a:off x="4881303" y="467017"/>
            <a:ext cx="76655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>
                <a:solidFill>
                  <a:srgbClr val="FFC000"/>
                </a:solidFill>
              </a:rPr>
              <a:t>SI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5B302-1E4B-4E5E-B393-9471CE7EB2C7}"/>
              </a:ext>
            </a:extLst>
          </p:cNvPr>
          <p:cNvSpPr/>
          <p:nvPr/>
        </p:nvSpPr>
        <p:spPr>
          <a:xfrm>
            <a:off x="6693419" y="434959"/>
            <a:ext cx="117692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>
                <a:solidFill>
                  <a:srgbClr val="FFC000"/>
                </a:solidFill>
              </a:rPr>
              <a:t>CIT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B16DA1B-75E3-440A-AC43-BC2E99901136}"/>
              </a:ext>
            </a:extLst>
          </p:cNvPr>
          <p:cNvSpPr/>
          <p:nvPr/>
        </p:nvSpPr>
        <p:spPr>
          <a:xfrm>
            <a:off x="4237653" y="1532275"/>
            <a:ext cx="4071304" cy="4071304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828F6C-B900-4E38-94B2-3F6B26F1F512}"/>
              </a:ext>
            </a:extLst>
          </p:cNvPr>
          <p:cNvSpPr/>
          <p:nvPr/>
        </p:nvSpPr>
        <p:spPr>
          <a:xfrm>
            <a:off x="3084623" y="3035003"/>
            <a:ext cx="1749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Expérimenter</a:t>
            </a:r>
          </a:p>
          <a:p>
            <a:r>
              <a:rPr lang="fr-FR" b="1" dirty="0">
                <a:solidFill>
                  <a:schemeClr val="bg1"/>
                </a:solidFill>
              </a:rPr>
              <a:t>Simuler</a:t>
            </a:r>
          </a:p>
          <a:p>
            <a:r>
              <a:rPr lang="fr-FR" b="1" dirty="0">
                <a:solidFill>
                  <a:schemeClr val="bg1"/>
                </a:solidFill>
              </a:rPr>
              <a:t>Communiquer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8F6366-45D3-4072-A972-E4DCCAB7E919}"/>
              </a:ext>
            </a:extLst>
          </p:cNvPr>
          <p:cNvSpPr/>
          <p:nvPr/>
        </p:nvSpPr>
        <p:spPr>
          <a:xfrm>
            <a:off x="6865517" y="1039489"/>
            <a:ext cx="3180864" cy="84023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chemeClr val="bg1"/>
                </a:solidFill>
              </a:rPr>
              <a:t>C’est vivre la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démarche de créativité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en menant </a:t>
            </a:r>
            <a:r>
              <a:rPr lang="fr-FR" b="1" dirty="0">
                <a:solidFill>
                  <a:srgbClr val="FFC000"/>
                </a:solidFill>
              </a:rPr>
              <a:t>des projets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E5D5ED-A3A7-489A-A42C-6C0BE0A78125}"/>
              </a:ext>
            </a:extLst>
          </p:cNvPr>
          <p:cNvSpPr/>
          <p:nvPr/>
        </p:nvSpPr>
        <p:spPr>
          <a:xfrm>
            <a:off x="2522763" y="1038725"/>
            <a:ext cx="303455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chemeClr val="bg1"/>
                </a:solidFill>
              </a:rPr>
              <a:t>C’est pratiquer une démarche scientifique en relevant </a:t>
            </a:r>
            <a:r>
              <a:rPr lang="fr-FR" b="1" dirty="0">
                <a:solidFill>
                  <a:srgbClr val="FFC000"/>
                </a:solidFill>
              </a:rPr>
              <a:t>des défis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F86D4-3C5B-4437-B7BC-990AAEACC034}"/>
              </a:ext>
            </a:extLst>
          </p:cNvPr>
          <p:cNvSpPr/>
          <p:nvPr/>
        </p:nvSpPr>
        <p:spPr>
          <a:xfrm>
            <a:off x="7698952" y="3029894"/>
            <a:ext cx="1749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Innover</a:t>
            </a:r>
          </a:p>
          <a:p>
            <a:pPr algn="r"/>
            <a:r>
              <a:rPr lang="fr-FR" b="1" dirty="0">
                <a:solidFill>
                  <a:schemeClr val="bg1"/>
                </a:solidFill>
              </a:rPr>
              <a:t>Créer</a:t>
            </a:r>
          </a:p>
          <a:p>
            <a:pPr algn="r"/>
            <a:r>
              <a:rPr lang="fr-FR" b="1" dirty="0">
                <a:solidFill>
                  <a:schemeClr val="bg1"/>
                </a:solidFill>
              </a:rPr>
              <a:t>Communiquer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12F29F-95CD-4AEB-9832-02F3CC6A9FC4}"/>
              </a:ext>
            </a:extLst>
          </p:cNvPr>
          <p:cNvSpPr/>
          <p:nvPr/>
        </p:nvSpPr>
        <p:spPr>
          <a:xfrm>
            <a:off x="5183559" y="2016375"/>
            <a:ext cx="2101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Un Fablab pour expérimenter et créer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ABE2580-725A-466A-A4CE-6E227C18D9FF}"/>
              </a:ext>
            </a:extLst>
          </p:cNvPr>
          <p:cNvSpPr/>
          <p:nvPr/>
        </p:nvSpPr>
        <p:spPr>
          <a:xfrm>
            <a:off x="6234415" y="3720476"/>
            <a:ext cx="45720" cy="457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262FD23-7991-4432-A5AF-35A5EFD73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60" y="4123075"/>
            <a:ext cx="2582716" cy="2458154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0A4567B0-E0FC-42C8-9DC2-B1A68A89210F}"/>
              </a:ext>
            </a:extLst>
          </p:cNvPr>
          <p:cNvSpPr/>
          <p:nvPr/>
        </p:nvSpPr>
        <p:spPr>
          <a:xfrm>
            <a:off x="5511442" y="2805264"/>
            <a:ext cx="1537385" cy="1537385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DF3FDDC-E300-4F42-BE26-11BB2B78B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286" y="401130"/>
            <a:ext cx="1191457" cy="2101021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947853C-80B6-479F-AA66-A8703EEB098B}"/>
              </a:ext>
            </a:extLst>
          </p:cNvPr>
          <p:cNvCxnSpPr>
            <a:cxnSpLocks/>
          </p:cNvCxnSpPr>
          <p:nvPr/>
        </p:nvCxnSpPr>
        <p:spPr>
          <a:xfrm flipH="1">
            <a:off x="4790884" y="5293560"/>
            <a:ext cx="529711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B078891-C992-4006-955E-68C927DF609D}"/>
              </a:ext>
            </a:extLst>
          </p:cNvPr>
          <p:cNvCxnSpPr>
            <a:cxnSpLocks/>
          </p:cNvCxnSpPr>
          <p:nvPr/>
        </p:nvCxnSpPr>
        <p:spPr>
          <a:xfrm flipV="1">
            <a:off x="4832257" y="4320639"/>
            <a:ext cx="0" cy="143549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9470481-F7B4-496D-870A-A565E1D265C1}"/>
              </a:ext>
            </a:extLst>
          </p:cNvPr>
          <p:cNvCxnSpPr>
            <a:cxnSpLocks/>
          </p:cNvCxnSpPr>
          <p:nvPr/>
        </p:nvCxnSpPr>
        <p:spPr>
          <a:xfrm flipH="1">
            <a:off x="7089524" y="5294180"/>
            <a:ext cx="529711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DC42233-CCE7-41C3-8355-78708FC47892}"/>
              </a:ext>
            </a:extLst>
          </p:cNvPr>
          <p:cNvCxnSpPr>
            <a:cxnSpLocks/>
          </p:cNvCxnSpPr>
          <p:nvPr/>
        </p:nvCxnSpPr>
        <p:spPr>
          <a:xfrm flipV="1">
            <a:off x="7650291" y="4321259"/>
            <a:ext cx="0" cy="143549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069039EC-D73A-4B4F-A1AF-B13E4CD1F8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75" y="1178555"/>
            <a:ext cx="1764795" cy="1323596"/>
          </a:xfrm>
          <a:prstGeom prst="rect">
            <a:avLst/>
          </a:prstGeom>
        </p:spPr>
      </p:pic>
      <p:cxnSp>
        <p:nvCxnSpPr>
          <p:cNvPr id="29" name="Straight Arrow Connector 31">
            <a:extLst>
              <a:ext uri="{FF2B5EF4-FFF2-40B4-BE49-F238E27FC236}">
                <a16:creationId xmlns:a16="http://schemas.microsoft.com/office/drawing/2014/main" id="{F909FE1D-C08E-4620-A277-D6A6B5E86032}"/>
              </a:ext>
            </a:extLst>
          </p:cNvPr>
          <p:cNvCxnSpPr>
            <a:cxnSpLocks/>
          </p:cNvCxnSpPr>
          <p:nvPr/>
        </p:nvCxnSpPr>
        <p:spPr>
          <a:xfrm>
            <a:off x="7089524" y="5418475"/>
            <a:ext cx="1732877" cy="0"/>
          </a:xfrm>
          <a:prstGeom prst="straightConnector1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E2BBF32-B922-44C7-A753-C370554BD7FF}"/>
              </a:ext>
            </a:extLst>
          </p:cNvPr>
          <p:cNvSpPr/>
          <p:nvPr/>
        </p:nvSpPr>
        <p:spPr>
          <a:xfrm>
            <a:off x="7723736" y="4969331"/>
            <a:ext cx="3536489" cy="1371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FFC000"/>
                </a:solidFill>
              </a:rPr>
              <a:t>2h par semaine</a:t>
            </a:r>
          </a:p>
          <a:p>
            <a:pPr algn="ctr"/>
            <a:r>
              <a:rPr lang="fr-FR" dirty="0"/>
              <a:t>Avec SI et CIT en alternance sur 27 semaines.</a:t>
            </a:r>
          </a:p>
        </p:txBody>
      </p:sp>
    </p:spTree>
    <p:extLst>
      <p:ext uri="{BB962C8B-B14F-4D97-AF65-F5344CB8AC3E}">
        <p14:creationId xmlns:p14="http://schemas.microsoft.com/office/powerpoint/2010/main" val="273759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971660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L’enseignement de SNT à pour objectif de vous faire découvrir le monde du numérique, de l’informatique, du web de l’internet et de la technologie.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3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37497" y="2940022"/>
            <a:ext cx="4657821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3D1223D-F94E-4187-A728-809B415B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688" y="581146"/>
            <a:ext cx="5867514" cy="682487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FFC000"/>
                </a:solidFill>
                <a:latin typeface="Arial Narrow" panose="020B0606020202030204" pitchFamily="34" charset="0"/>
              </a:rPr>
              <a:t>Exemples de DÉFIS - PROJETS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DE6821-DB3C-46A7-A2B9-FEDF74D13BF2}"/>
              </a:ext>
            </a:extLst>
          </p:cNvPr>
          <p:cNvSpPr/>
          <p:nvPr/>
        </p:nvSpPr>
        <p:spPr>
          <a:xfrm>
            <a:off x="4802797" y="2050173"/>
            <a:ext cx="207301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chemeClr val="bg1"/>
                </a:solidFill>
              </a:rPr>
              <a:t>PROJET en CIT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chemeClr val="bg1"/>
                </a:solidFill>
              </a:rPr>
              <a:t>GORILLAPOD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F45579-44E4-4C4B-AC0A-5B9A8C016E64}"/>
              </a:ext>
            </a:extLst>
          </p:cNvPr>
          <p:cNvSpPr/>
          <p:nvPr/>
        </p:nvSpPr>
        <p:spPr>
          <a:xfrm>
            <a:off x="7875752" y="2017778"/>
            <a:ext cx="3228320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>
                <a:solidFill>
                  <a:schemeClr val="bg1"/>
                </a:solidFill>
              </a:rPr>
              <a:t>DÉFI / PROJET en SI et CIT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>
                <a:solidFill>
                  <a:schemeClr val="bg1"/>
                </a:solidFill>
              </a:rPr>
              <a:t>PINCE DE PREHENSION</a:t>
            </a:r>
          </a:p>
        </p:txBody>
      </p:sp>
      <p:pic>
        <p:nvPicPr>
          <p:cNvPr id="15" name="Picture 2">
            <a:hlinkClick r:id="" action="ppaction://noaction"/>
            <a:extLst>
              <a:ext uri="{FF2B5EF4-FFF2-40B4-BE49-F238E27FC236}">
                <a16:creationId xmlns:a16="http://schemas.microsoft.com/office/drawing/2014/main" id="{5BA16135-CB47-41B1-8AC1-EF85E040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57" y="2891380"/>
            <a:ext cx="2385179" cy="264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Gorillapod%20GP1.jpg">
            <a:hlinkClick r:id="" action="ppaction://noaction"/>
            <a:extLst>
              <a:ext uri="{FF2B5EF4-FFF2-40B4-BE49-F238E27FC236}">
                <a16:creationId xmlns:a16="http://schemas.microsoft.com/office/drawing/2014/main" id="{DE55B6F7-201A-43E7-B400-59538BFD89C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4765" y="3301804"/>
            <a:ext cx="2426652" cy="2236860"/>
          </a:xfrm>
          <a:prstGeom prst="rect">
            <a:avLst/>
          </a:prstGeom>
        </p:spPr>
      </p:pic>
      <p:pic>
        <p:nvPicPr>
          <p:cNvPr id="17" name="Image 16">
            <a:hlinkClick r:id="" action="ppaction://noaction"/>
            <a:extLst>
              <a:ext uri="{FF2B5EF4-FFF2-40B4-BE49-F238E27FC236}">
                <a16:creationId xmlns:a16="http://schemas.microsoft.com/office/drawing/2014/main" id="{84F9238C-3F82-4EEE-B8D7-1E76567C21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782" y="3209753"/>
            <a:ext cx="2236861" cy="223686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881A7D-79E4-4D75-AAF1-FD1C67FC262A}"/>
              </a:ext>
            </a:extLst>
          </p:cNvPr>
          <p:cNvSpPr/>
          <p:nvPr/>
        </p:nvSpPr>
        <p:spPr>
          <a:xfrm>
            <a:off x="1792323" y="2050174"/>
            <a:ext cx="204177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chemeClr val="bg1"/>
                </a:solidFill>
                <a:latin typeface="+mj-lt"/>
              </a:rPr>
              <a:t>DÉFI en SI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chemeClr val="bg1"/>
                </a:solidFill>
                <a:latin typeface="+mj-lt"/>
              </a:rPr>
              <a:t> POWERBALL</a:t>
            </a:r>
          </a:p>
        </p:txBody>
      </p:sp>
    </p:spTree>
    <p:extLst>
      <p:ext uri="{BB962C8B-B14F-4D97-AF65-F5344CB8AC3E}">
        <p14:creationId xmlns:p14="http://schemas.microsoft.com/office/powerpoint/2010/main" val="200797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980540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4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68900" y="3462302"/>
            <a:ext cx="4657821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pic>
        <p:nvPicPr>
          <p:cNvPr id="7" name="Image 6">
            <a:hlinkClick r:id="" action="ppaction://noaction"/>
            <a:extLst>
              <a:ext uri="{FF2B5EF4-FFF2-40B4-BE49-F238E27FC236}">
                <a16:creationId xmlns:a16="http://schemas.microsoft.com/office/drawing/2014/main" id="{A1B23B53-D0AA-4C50-823B-B9E173C0E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5204" y="64952"/>
            <a:ext cx="815891" cy="8158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73F635B-4F08-4E6C-AD41-5E485F8B1D32}"/>
              </a:ext>
            </a:extLst>
          </p:cNvPr>
          <p:cNvSpPr txBox="1"/>
          <p:nvPr/>
        </p:nvSpPr>
        <p:spPr>
          <a:xfrm>
            <a:off x="1010905" y="242064"/>
            <a:ext cx="947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Calibri"/>
              </a:rPr>
              <a:t>EXEMPLE de DÉFI : </a:t>
            </a:r>
            <a:r>
              <a:rPr lang="fr-FR" sz="2400" b="1" dirty="0">
                <a:solidFill>
                  <a:schemeClr val="bg1"/>
                </a:solidFill>
                <a:latin typeface="Calibri"/>
              </a:rPr>
              <a:t>Actions mécaniques - support d’activité : </a:t>
            </a:r>
            <a:r>
              <a:rPr lang="fr-FR" sz="2000" b="1" dirty="0">
                <a:solidFill>
                  <a:srgbClr val="0070C0"/>
                </a:solidFill>
                <a:latin typeface="Calibri"/>
              </a:rPr>
              <a:t>LA POWERBALL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B65670-E1D5-449C-8DD3-BDAED9B262E0}"/>
              </a:ext>
            </a:extLst>
          </p:cNvPr>
          <p:cNvSpPr txBox="1"/>
          <p:nvPr/>
        </p:nvSpPr>
        <p:spPr>
          <a:xfrm>
            <a:off x="1646401" y="1946930"/>
            <a:ext cx="5370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defTabSz="914400"/>
            <a:r>
              <a:rPr lang="fr-FR" sz="2000" dirty="0">
                <a:solidFill>
                  <a:schemeClr val="bg1"/>
                </a:solidFill>
                <a:latin typeface="Calibri"/>
              </a:rPr>
              <a:t>Faire découvrir la notion d’action mécaniques :</a:t>
            </a:r>
            <a:br>
              <a:rPr lang="fr-FR" sz="2000" dirty="0">
                <a:solidFill>
                  <a:schemeClr val="bg1"/>
                </a:solidFill>
                <a:latin typeface="Calibri"/>
              </a:rPr>
            </a:br>
            <a:r>
              <a:rPr lang="fr-FR" sz="2000" b="1" dirty="0">
                <a:solidFill>
                  <a:schemeClr val="bg1"/>
                </a:solidFill>
                <a:latin typeface="Calibri"/>
              </a:rPr>
              <a:t>- </a:t>
            </a:r>
            <a:r>
              <a:rPr lang="fr-FR" sz="2000" b="1" dirty="0">
                <a:solidFill>
                  <a:srgbClr val="0070C0"/>
                </a:solidFill>
                <a:latin typeface="Calibri"/>
              </a:rPr>
              <a:t>Force</a:t>
            </a:r>
            <a:r>
              <a:rPr lang="fr-FR" sz="2000" b="1" dirty="0">
                <a:solidFill>
                  <a:schemeClr val="bg1"/>
                </a:solidFill>
                <a:latin typeface="Calibri"/>
              </a:rPr>
              <a:t>,</a:t>
            </a:r>
            <a:br>
              <a:rPr lang="fr-FR" sz="2000" dirty="0">
                <a:solidFill>
                  <a:schemeClr val="bg1"/>
                </a:solidFill>
                <a:latin typeface="Calibri"/>
              </a:rPr>
            </a:br>
            <a:r>
              <a:rPr lang="fr-FR" sz="2000" dirty="0">
                <a:solidFill>
                  <a:schemeClr val="bg1"/>
                </a:solidFill>
                <a:latin typeface="Calibri"/>
              </a:rPr>
              <a:t>- Moment de force,</a:t>
            </a:r>
            <a:br>
              <a:rPr lang="fr-FR" sz="2000" dirty="0">
                <a:solidFill>
                  <a:schemeClr val="bg1"/>
                </a:solidFill>
                <a:latin typeface="Calibri"/>
              </a:rPr>
            </a:br>
            <a:r>
              <a:rPr lang="fr-FR" sz="2000" dirty="0">
                <a:solidFill>
                  <a:schemeClr val="bg1"/>
                </a:solidFill>
                <a:latin typeface="Calibri"/>
              </a:rPr>
              <a:t>- Couple.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0172BA1-EDDA-4143-B306-769A12EBD90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1197" y="1796706"/>
            <a:ext cx="1941203" cy="144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7C11E26-6C7A-4EAD-A511-A5A37F350C81}"/>
              </a:ext>
            </a:extLst>
          </p:cNvPr>
          <p:cNvSpPr txBox="1"/>
          <p:nvPr/>
        </p:nvSpPr>
        <p:spPr>
          <a:xfrm>
            <a:off x="7691638" y="3270369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800" dirty="0">
                <a:solidFill>
                  <a:prstClr val="black"/>
                </a:solidFill>
                <a:latin typeface="Calibri"/>
              </a:rPr>
              <a:t>Pour lancer la Powerball, l’action de la main sur la ficelle est une</a:t>
            </a:r>
            <a:r>
              <a:rPr lang="fr-FR" sz="1800" b="1" dirty="0">
                <a:solidFill>
                  <a:srgbClr val="0070C0"/>
                </a:solidFill>
                <a:latin typeface="Calibri"/>
              </a:rPr>
              <a:t> force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14" name="Picture 4" descr="Résultat de recherche d'images pour &quot;pousser une voiture en panne&quot;">
            <a:hlinkClick r:id="rId5"/>
            <a:extLst>
              <a:ext uri="{FF2B5EF4-FFF2-40B4-BE49-F238E27FC236}">
                <a16:creationId xmlns:a16="http://schemas.microsoft.com/office/drawing/2014/main" id="{FEA6DBBC-83C6-44E0-96BF-36962F74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2872" y="3876625"/>
            <a:ext cx="3456384" cy="2267851"/>
          </a:xfrm>
          <a:prstGeom prst="rect">
            <a:avLst/>
          </a:prstGeom>
          <a:noFill/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99E3A1B-5677-406E-956F-57FB2BF04E42}"/>
              </a:ext>
            </a:extLst>
          </p:cNvPr>
          <p:cNvSpPr txBox="1"/>
          <p:nvPr/>
        </p:nvSpPr>
        <p:spPr>
          <a:xfrm>
            <a:off x="5997944" y="48590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1800" dirty="0">
                <a:solidFill>
                  <a:prstClr val="black"/>
                </a:solidFill>
                <a:latin typeface="Calibri"/>
              </a:rPr>
              <a:t>La </a:t>
            </a:r>
            <a:r>
              <a:rPr lang="fr-FR" sz="1800" b="1" dirty="0">
                <a:solidFill>
                  <a:srgbClr val="0070C0"/>
                </a:solidFill>
                <a:latin typeface="Calibri"/>
              </a:rPr>
              <a:t>force</a:t>
            </a:r>
            <a:r>
              <a:rPr lang="fr-FR" sz="18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exercée sur la corde suffira-t-elle à déplacer le véhicule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3D39116-7652-40D1-BA62-D89C3B8A9008}"/>
              </a:ext>
            </a:extLst>
          </p:cNvPr>
          <p:cNvSpPr txBox="1"/>
          <p:nvPr/>
        </p:nvSpPr>
        <p:spPr>
          <a:xfrm>
            <a:off x="3485414" y="1121508"/>
            <a:ext cx="522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>
                <a:solidFill>
                  <a:schemeClr val="bg1"/>
                </a:solidFill>
                <a:latin typeface="Calibri"/>
              </a:rPr>
              <a:t>Activité : </a:t>
            </a:r>
            <a:r>
              <a:rPr lang="fr-FR" b="1" dirty="0">
                <a:solidFill>
                  <a:srgbClr val="0070C0"/>
                </a:solidFill>
                <a:latin typeface="Calibri"/>
              </a:rPr>
              <a:t>Lister et différentier les actions mécaniques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B3098AC-2D08-4EED-9880-AA9A49507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8" y="64952"/>
            <a:ext cx="941369" cy="90328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52A101F-EFD7-45C5-8FC6-3074504CCD6A}"/>
              </a:ext>
            </a:extLst>
          </p:cNvPr>
          <p:cNvSpPr txBox="1"/>
          <p:nvPr/>
        </p:nvSpPr>
        <p:spPr>
          <a:xfrm>
            <a:off x="429464" y="656991"/>
            <a:ext cx="61978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4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971660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/>
              <a:t>Réalisation d’une application pour smartphone ou tablette</a:t>
            </a:r>
            <a:endParaRPr lang="fr-FR" dirty="0"/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54552505-95F2-4C31-BAF1-2C5206D29912}"/>
              </a:ext>
            </a:extLst>
          </p:cNvPr>
          <p:cNvGrpSpPr/>
          <p:nvPr/>
        </p:nvGrpSpPr>
        <p:grpSpPr>
          <a:xfrm rot="2700000">
            <a:off x="3524335" y="611594"/>
            <a:ext cx="5406070" cy="5571749"/>
            <a:chOff x="4260129" y="1756906"/>
            <a:chExt cx="4114142" cy="4110921"/>
          </a:xfrm>
          <a:effectLst/>
          <a:scene3d>
            <a:camera prst="perspectiveFront" fov="4800000"/>
            <a:lightRig rig="balanced" dir="t">
              <a:rot lat="0" lon="0" rev="3000000"/>
            </a:lightRig>
          </a:scene3d>
        </p:grpSpPr>
        <p:sp>
          <p:nvSpPr>
            <p:cNvPr id="32" name="Right Arrow 8">
              <a:extLst>
                <a:ext uri="{FF2B5EF4-FFF2-40B4-BE49-F238E27FC236}">
                  <a16:creationId xmlns:a16="http://schemas.microsoft.com/office/drawing/2014/main" id="{6119D2BF-BCC9-4B2F-90BC-AA62EE5CDCFA}"/>
                </a:ext>
              </a:extLst>
            </p:cNvPr>
            <p:cNvSpPr/>
            <p:nvPr/>
          </p:nvSpPr>
          <p:spPr>
            <a:xfrm rot="2700000">
              <a:off x="6464538" y="4082626"/>
              <a:ext cx="1905000" cy="1665402"/>
            </a:xfrm>
            <a:prstGeom prst="rightArrow">
              <a:avLst>
                <a:gd name="adj1" fmla="val 7327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p3d prstMaterial="plastic">
              <a:bevelT w="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ight Arrow 9">
              <a:extLst>
                <a:ext uri="{FF2B5EF4-FFF2-40B4-BE49-F238E27FC236}">
                  <a16:creationId xmlns:a16="http://schemas.microsoft.com/office/drawing/2014/main" id="{7E7F3525-3BAB-4D81-900A-71FBD739BD9D}"/>
                </a:ext>
              </a:extLst>
            </p:cNvPr>
            <p:cNvSpPr/>
            <p:nvPr/>
          </p:nvSpPr>
          <p:spPr>
            <a:xfrm rot="18900000">
              <a:off x="6469271" y="1873484"/>
              <a:ext cx="1905000" cy="1665401"/>
            </a:xfrm>
            <a:prstGeom prst="rightArrow">
              <a:avLst>
                <a:gd name="adj1" fmla="val 73276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ight Arrow 10">
              <a:extLst>
                <a:ext uri="{FF2B5EF4-FFF2-40B4-BE49-F238E27FC236}">
                  <a16:creationId xmlns:a16="http://schemas.microsoft.com/office/drawing/2014/main" id="{2DE32F6C-D333-4E3B-A7EE-C42449B4AA0D}"/>
                </a:ext>
              </a:extLst>
            </p:cNvPr>
            <p:cNvSpPr/>
            <p:nvPr/>
          </p:nvSpPr>
          <p:spPr>
            <a:xfrm rot="8100000" flipV="1">
              <a:off x="4260129" y="4082627"/>
              <a:ext cx="1905000" cy="1665402"/>
            </a:xfrm>
            <a:prstGeom prst="rightArrow">
              <a:avLst>
                <a:gd name="adj1" fmla="val 73276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ight Arrow 11">
              <a:extLst>
                <a:ext uri="{FF2B5EF4-FFF2-40B4-BE49-F238E27FC236}">
                  <a16:creationId xmlns:a16="http://schemas.microsoft.com/office/drawing/2014/main" id="{3012258D-24A0-448A-BCD2-8725B395E691}"/>
                </a:ext>
              </a:extLst>
            </p:cNvPr>
            <p:cNvSpPr/>
            <p:nvPr/>
          </p:nvSpPr>
          <p:spPr>
            <a:xfrm rot="2700000" flipH="1">
              <a:off x="4258615" y="1876705"/>
              <a:ext cx="1905000" cy="1665402"/>
            </a:xfrm>
            <a:prstGeom prst="rightArrow">
              <a:avLst>
                <a:gd name="adj1" fmla="val 73276"/>
                <a:gd name="adj2" fmla="val 50000"/>
              </a:avLst>
            </a:prstGeom>
            <a:ln>
              <a:noFill/>
            </a:ln>
            <a:sp3d prstMaterial="plastic">
              <a:bevelT w="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5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518" y="3415883"/>
            <a:ext cx="4657821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814CA7-3233-421D-A235-C30008981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" y="88834"/>
            <a:ext cx="857339" cy="871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6D3895-28BD-4A5F-BA26-E7AEE5FA33B7}"/>
              </a:ext>
            </a:extLst>
          </p:cNvPr>
          <p:cNvSpPr/>
          <p:nvPr/>
        </p:nvSpPr>
        <p:spPr>
          <a:xfrm>
            <a:off x="264062" y="716780"/>
            <a:ext cx="9122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0A47FF-0F26-4241-A4DD-3C03CB24DF9D}"/>
              </a:ext>
            </a:extLst>
          </p:cNvPr>
          <p:cNvSpPr txBox="1"/>
          <p:nvPr/>
        </p:nvSpPr>
        <p:spPr>
          <a:xfrm>
            <a:off x="6132174" y="452139"/>
            <a:ext cx="313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DACA9-9B2E-4BD7-BA01-3F04CC8E94DC}"/>
              </a:ext>
            </a:extLst>
          </p:cNvPr>
          <p:cNvSpPr txBox="1"/>
          <p:nvPr/>
        </p:nvSpPr>
        <p:spPr>
          <a:xfrm>
            <a:off x="8763000" y="3026328"/>
            <a:ext cx="369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6AE4C-8FCA-4C57-A29B-4F1E07078F92}"/>
              </a:ext>
            </a:extLst>
          </p:cNvPr>
          <p:cNvSpPr txBox="1"/>
          <p:nvPr/>
        </p:nvSpPr>
        <p:spPr>
          <a:xfrm>
            <a:off x="3352800" y="3046926"/>
            <a:ext cx="441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64836-C4B8-4730-83AA-DA47D61637F2}"/>
              </a:ext>
            </a:extLst>
          </p:cNvPr>
          <p:cNvSpPr txBox="1"/>
          <p:nvPr/>
        </p:nvSpPr>
        <p:spPr>
          <a:xfrm>
            <a:off x="6096000" y="5796201"/>
            <a:ext cx="262743" cy="5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068600-B4BB-4FBD-9B39-9E6C227F3784}"/>
              </a:ext>
            </a:extLst>
          </p:cNvPr>
          <p:cNvGrpSpPr/>
          <p:nvPr/>
        </p:nvGrpSpPr>
        <p:grpSpPr>
          <a:xfrm rot="2700000">
            <a:off x="4283021" y="1957734"/>
            <a:ext cx="3724390" cy="2944912"/>
            <a:chOff x="3985835" y="2539170"/>
            <a:chExt cx="3726255" cy="28159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D61C95-0687-484B-B762-78372E14172A}"/>
                </a:ext>
              </a:extLst>
            </p:cNvPr>
            <p:cNvSpPr txBox="1"/>
            <p:nvPr/>
          </p:nvSpPr>
          <p:spPr>
            <a:xfrm rot="18900000">
              <a:off x="3985835" y="2539170"/>
              <a:ext cx="1720598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Activités </a:t>
              </a:r>
              <a:r>
                <a:rPr lang="fr-FR" sz="2000" b="1" dirty="0">
                  <a:solidFill>
                    <a:schemeClr val="bg1"/>
                  </a:solidFill>
                </a:rPr>
                <a:t>de projet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873EC6-78E3-48B5-A84F-BCEFF2305F4C}"/>
                </a:ext>
              </a:extLst>
            </p:cNvPr>
            <p:cNvSpPr txBox="1"/>
            <p:nvPr/>
          </p:nvSpPr>
          <p:spPr>
            <a:xfrm rot="18900000">
              <a:off x="6105420" y="4383966"/>
              <a:ext cx="1606670" cy="971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Approche</a:t>
              </a:r>
              <a:br>
                <a:rPr lang="fr-FR" sz="2000" b="1" dirty="0"/>
              </a:br>
              <a:r>
                <a:rPr lang="fr-FR" sz="2000" b="1" dirty="0"/>
                <a:t>design des produits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84ABF7-D912-4060-9896-F814FD8A4DCB}"/>
              </a:ext>
            </a:extLst>
          </p:cNvPr>
          <p:cNvGrpSpPr/>
          <p:nvPr/>
        </p:nvGrpSpPr>
        <p:grpSpPr>
          <a:xfrm rot="18900000">
            <a:off x="4486591" y="1245347"/>
            <a:ext cx="3468319" cy="4296346"/>
            <a:chOff x="4203209" y="1382914"/>
            <a:chExt cx="3397667" cy="40949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B1F764-6027-4472-9C01-79769788C32C}"/>
                </a:ext>
              </a:extLst>
            </p:cNvPr>
            <p:cNvSpPr txBox="1"/>
            <p:nvPr/>
          </p:nvSpPr>
          <p:spPr>
            <a:xfrm rot="2700000">
              <a:off x="3747590" y="1838533"/>
              <a:ext cx="1906211" cy="99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Cahier</a:t>
              </a:r>
              <a:br>
                <a:rPr lang="fr-FR" sz="2000" b="1" dirty="0">
                  <a:solidFill>
                    <a:schemeClr val="bg1"/>
                  </a:solidFill>
                </a:rPr>
              </a:br>
              <a:r>
                <a:rPr lang="fr-FR" sz="2000" b="1" dirty="0">
                  <a:solidFill>
                    <a:schemeClr val="bg1"/>
                  </a:solidFill>
                </a:rPr>
                <a:t>des charges</a:t>
              </a:r>
              <a:br>
                <a:rPr lang="fr-FR" sz="2000" b="1" dirty="0">
                  <a:solidFill>
                    <a:schemeClr val="bg1"/>
                  </a:solidFill>
                </a:rPr>
              </a:br>
              <a:r>
                <a:rPr lang="fr-FR" sz="2000" b="1" dirty="0">
                  <a:solidFill>
                    <a:schemeClr val="bg1"/>
                  </a:solidFill>
                </a:rPr>
                <a:t>succinct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60E5B6-81F0-4841-A435-56334C020553}"/>
                </a:ext>
              </a:extLst>
            </p:cNvPr>
            <p:cNvSpPr txBox="1"/>
            <p:nvPr/>
          </p:nvSpPr>
          <p:spPr>
            <a:xfrm rot="2761057">
              <a:off x="6230091" y="4107038"/>
              <a:ext cx="1746597" cy="99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Fablab pour </a:t>
              </a:r>
              <a:r>
                <a:rPr lang="fr-FR" sz="2000" b="1" dirty="0">
                  <a:solidFill>
                    <a:schemeClr val="bg1"/>
                  </a:solidFill>
                </a:rPr>
                <a:t>réaliser</a:t>
              </a:r>
              <a:br>
                <a:rPr lang="fr-FR" sz="2000" dirty="0">
                  <a:solidFill>
                    <a:schemeClr val="bg1"/>
                  </a:solidFill>
                </a:rPr>
              </a:br>
              <a:r>
                <a:rPr lang="fr-FR" sz="2000" dirty="0">
                  <a:solidFill>
                    <a:schemeClr val="bg1"/>
                  </a:solidFill>
                </a:rPr>
                <a:t>la solution</a:t>
              </a:r>
            </a:p>
          </p:txBody>
        </p:sp>
      </p:grpSp>
      <p:sp>
        <p:nvSpPr>
          <p:cNvPr id="23" name="TextBox 35">
            <a:extLst>
              <a:ext uri="{FF2B5EF4-FFF2-40B4-BE49-F238E27FC236}">
                <a16:creationId xmlns:a16="http://schemas.microsoft.com/office/drawing/2014/main" id="{04E501B9-DBB3-418A-B2CA-4D1B97769C5D}"/>
              </a:ext>
            </a:extLst>
          </p:cNvPr>
          <p:cNvSpPr txBox="1"/>
          <p:nvPr/>
        </p:nvSpPr>
        <p:spPr>
          <a:xfrm>
            <a:off x="7127032" y="22342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Modélisation</a:t>
            </a: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de la solution.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145E187A-72FA-41D4-B13C-3D7D5DA75C2B}"/>
              </a:ext>
            </a:extLst>
          </p:cNvPr>
          <p:cNvSpPr txBox="1"/>
          <p:nvPr/>
        </p:nvSpPr>
        <p:spPr>
          <a:xfrm>
            <a:off x="9469234" y="2465170"/>
            <a:ext cx="1950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Prototyper</a:t>
            </a: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la solution </a:t>
            </a:r>
            <a:r>
              <a:rPr lang="en-US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réalisée</a:t>
            </a: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utilisant</a:t>
            </a: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en-US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Fablab</a:t>
            </a: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" name="TextBox 37">
            <a:extLst>
              <a:ext uri="{FF2B5EF4-FFF2-40B4-BE49-F238E27FC236}">
                <a16:creationId xmlns:a16="http://schemas.microsoft.com/office/drawing/2014/main" id="{863077CD-5305-4294-88EB-EAE48D34ABE9}"/>
              </a:ext>
            </a:extLst>
          </p:cNvPr>
          <p:cNvSpPr txBox="1"/>
          <p:nvPr/>
        </p:nvSpPr>
        <p:spPr>
          <a:xfrm>
            <a:off x="7380515" y="5029734"/>
            <a:ext cx="2666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Respecter des </a:t>
            </a:r>
            <a:r>
              <a:rPr lang="en-US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critères</a:t>
            </a: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esthétiques</a:t>
            </a: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fonctionnels</a:t>
            </a: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2D8DE9-44EC-495E-8C00-175C84008C74}"/>
              </a:ext>
            </a:extLst>
          </p:cNvPr>
          <p:cNvSpPr/>
          <p:nvPr/>
        </p:nvSpPr>
        <p:spPr>
          <a:xfrm>
            <a:off x="5457522" y="2873635"/>
            <a:ext cx="1724002" cy="17897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>
                <a:gd name="adj" fmla="val 6800444"/>
              </a:avLst>
            </a:prstTxWarp>
            <a:spAutoFit/>
          </a:bodyPr>
          <a:lstStyle/>
          <a:p>
            <a:pPr algn="ctr"/>
            <a:r>
              <a:rPr lang="fr-FR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Démarche</a:t>
            </a:r>
            <a:r>
              <a:rPr lang="fr-FR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</a:t>
            </a:r>
            <a:r>
              <a:rPr lang="fr-FR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créativité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591523D-6F0F-4E2E-9DBE-21C922C9E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499" y="3520291"/>
            <a:ext cx="1194920" cy="2103302"/>
          </a:xfrm>
          <a:prstGeom prst="rect">
            <a:avLst/>
          </a:prstGeom>
        </p:spPr>
      </p:pic>
      <p:sp>
        <p:nvSpPr>
          <p:cNvPr id="36" name="TextBox 38">
            <a:extLst>
              <a:ext uri="{FF2B5EF4-FFF2-40B4-BE49-F238E27FC236}">
                <a16:creationId xmlns:a16="http://schemas.microsoft.com/office/drawing/2014/main" id="{4530D2DF-EBB8-48AC-B267-68843E287F58}"/>
              </a:ext>
            </a:extLst>
          </p:cNvPr>
          <p:cNvSpPr txBox="1"/>
          <p:nvPr/>
        </p:nvSpPr>
        <p:spPr>
          <a:xfrm>
            <a:off x="488307" y="3014145"/>
            <a:ext cx="2383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Rechercher</a:t>
            </a: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des innovations possible</a:t>
            </a: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94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1004721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/>
              <a:t>Réalisation d’une application pour smartphone ou tablette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6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518" y="3415883"/>
            <a:ext cx="4657821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9046D5-708D-4100-A64C-27E8056C3305}"/>
              </a:ext>
            </a:extLst>
          </p:cNvPr>
          <p:cNvSpPr txBox="1"/>
          <p:nvPr/>
        </p:nvSpPr>
        <p:spPr>
          <a:xfrm>
            <a:off x="3525164" y="169640"/>
            <a:ext cx="477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libri"/>
              </a:rPr>
              <a:t>EXEMPLE de PROJET : PIED PHOTO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814CA7-3233-421D-A235-C30008981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" y="88834"/>
            <a:ext cx="857339" cy="871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6D3895-28BD-4A5F-BA26-E7AEE5FA33B7}"/>
              </a:ext>
            </a:extLst>
          </p:cNvPr>
          <p:cNvSpPr/>
          <p:nvPr/>
        </p:nvSpPr>
        <p:spPr>
          <a:xfrm>
            <a:off x="264062" y="716780"/>
            <a:ext cx="9122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016956-C265-4A88-8B99-07D22CD4696C}"/>
              </a:ext>
            </a:extLst>
          </p:cNvPr>
          <p:cNvSpPr txBox="1"/>
          <p:nvPr/>
        </p:nvSpPr>
        <p:spPr>
          <a:xfrm>
            <a:off x="1069246" y="787569"/>
            <a:ext cx="821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</a:rPr>
              <a:t>PROBLÉMATIQUE : </a:t>
            </a:r>
            <a:r>
              <a:rPr lang="fr-FR" sz="2000" dirty="0">
                <a:solidFill>
                  <a:schemeClr val="bg1"/>
                </a:solidFill>
              </a:rPr>
              <a:t>Comment assurer la promotion du pied photo </a:t>
            </a:r>
            <a:r>
              <a:rPr lang="fr-FR" sz="2000" dirty="0" err="1">
                <a:solidFill>
                  <a:schemeClr val="bg1"/>
                </a:solidFill>
              </a:rPr>
              <a:t>Gorillapod</a:t>
            </a:r>
            <a:r>
              <a:rPr lang="fr-FR" sz="2000" dirty="0">
                <a:solidFill>
                  <a:schemeClr val="bg1"/>
                </a:solidFill>
              </a:rPr>
              <a:t> de manière originale?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" name="Picture 2" descr="Gorillapod | ThinkGeek">
            <a:extLst>
              <a:ext uri="{FF2B5EF4-FFF2-40B4-BE49-F238E27FC236}">
                <a16:creationId xmlns:a16="http://schemas.microsoft.com/office/drawing/2014/main" id="{505711DF-7AD8-4AF0-9B10-A95046647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45" y="107503"/>
            <a:ext cx="1866809" cy="14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B8E6C08-F482-4E47-AB4E-98B174B5B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124" y="3050803"/>
            <a:ext cx="1541889" cy="26626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826872B-F7BC-49AD-B6C0-9EF42EAD0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665775"/>
            <a:ext cx="2553071" cy="27753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53866B-6BAC-4D48-A747-DE19B4904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779" y="3408229"/>
            <a:ext cx="2090125" cy="32513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DB8DFC3-2865-4AFD-A9DD-CDEF4DCC7A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2812" y="4349830"/>
            <a:ext cx="3089942" cy="2025953"/>
          </a:xfrm>
          <a:prstGeom prst="rect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9FABD522-217C-42F5-A585-6BE49B2C464B}"/>
              </a:ext>
            </a:extLst>
          </p:cNvPr>
          <p:cNvSpPr txBox="1"/>
          <p:nvPr/>
        </p:nvSpPr>
        <p:spPr>
          <a:xfrm>
            <a:off x="1047201" y="2251787"/>
            <a:ext cx="39853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Activité</a:t>
            </a:r>
            <a:r>
              <a:rPr lang="en-US" sz="2000" b="1" dirty="0">
                <a:solidFill>
                  <a:srgbClr val="FF0000"/>
                </a:solidFill>
              </a:rPr>
              <a:t> 1 : </a:t>
            </a:r>
            <a:r>
              <a:rPr lang="en-US" sz="2000" dirty="0">
                <a:solidFill>
                  <a:schemeClr val="bg1"/>
                </a:solidFill>
              </a:rPr>
              <a:t>Innovations </a:t>
            </a:r>
            <a:r>
              <a:rPr lang="en-US" sz="2000" dirty="0" err="1">
                <a:solidFill>
                  <a:schemeClr val="bg1"/>
                </a:solidFill>
              </a:rPr>
              <a:t>possibles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1004721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/>
              <a:t>Réalisation d’une application pour smartphone ou tablette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7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518" y="3415883"/>
            <a:ext cx="4657821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9046D5-708D-4100-A64C-27E8056C3305}"/>
              </a:ext>
            </a:extLst>
          </p:cNvPr>
          <p:cNvSpPr txBox="1"/>
          <p:nvPr/>
        </p:nvSpPr>
        <p:spPr>
          <a:xfrm>
            <a:off x="3525164" y="169640"/>
            <a:ext cx="477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libri"/>
              </a:rPr>
              <a:t>EXEMPLE de PROJET : PIED PHOTO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814CA7-3233-421D-A235-C30008981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" y="88834"/>
            <a:ext cx="857339" cy="871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6D3895-28BD-4A5F-BA26-E7AEE5FA33B7}"/>
              </a:ext>
            </a:extLst>
          </p:cNvPr>
          <p:cNvSpPr/>
          <p:nvPr/>
        </p:nvSpPr>
        <p:spPr>
          <a:xfrm>
            <a:off x="264062" y="716780"/>
            <a:ext cx="9122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016956-C265-4A88-8B99-07D22CD4696C}"/>
              </a:ext>
            </a:extLst>
          </p:cNvPr>
          <p:cNvSpPr txBox="1"/>
          <p:nvPr/>
        </p:nvSpPr>
        <p:spPr>
          <a:xfrm>
            <a:off x="1069246" y="787569"/>
            <a:ext cx="821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PROBLÉMATIQUE : </a:t>
            </a:r>
            <a:r>
              <a:rPr lang="fr-FR" sz="2000" dirty="0">
                <a:solidFill>
                  <a:schemeClr val="bg1"/>
                </a:solidFill>
              </a:rPr>
              <a:t>Comment assurer la promotion du pied photo </a:t>
            </a:r>
            <a:r>
              <a:rPr lang="fr-FR" sz="2000" dirty="0" err="1">
                <a:solidFill>
                  <a:schemeClr val="bg1"/>
                </a:solidFill>
              </a:rPr>
              <a:t>Gorillapod</a:t>
            </a:r>
            <a:r>
              <a:rPr lang="fr-FR" sz="2000" dirty="0">
                <a:solidFill>
                  <a:schemeClr val="bg1"/>
                </a:solidFill>
              </a:rPr>
              <a:t> de manière originale?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" name="Picture 2" descr="Gorillapod | ThinkGeek">
            <a:extLst>
              <a:ext uri="{FF2B5EF4-FFF2-40B4-BE49-F238E27FC236}">
                <a16:creationId xmlns:a16="http://schemas.microsoft.com/office/drawing/2014/main" id="{505711DF-7AD8-4AF0-9B10-A95046647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45" y="107503"/>
            <a:ext cx="1866809" cy="14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id="{C64D6899-9505-4A69-8350-FD9D6547ABCE}"/>
              </a:ext>
            </a:extLst>
          </p:cNvPr>
          <p:cNvSpPr txBox="1"/>
          <p:nvPr/>
        </p:nvSpPr>
        <p:spPr>
          <a:xfrm>
            <a:off x="1069246" y="3568932"/>
            <a:ext cx="95209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Activité</a:t>
            </a:r>
            <a:r>
              <a:rPr lang="en-US" sz="2000" b="1" dirty="0">
                <a:solidFill>
                  <a:srgbClr val="FF0000"/>
                </a:solidFill>
              </a:rPr>
              <a:t> 3 : </a:t>
            </a:r>
            <a:r>
              <a:rPr lang="en-US" sz="2000" dirty="0">
                <a:solidFill>
                  <a:schemeClr val="bg1"/>
                </a:solidFill>
              </a:rPr>
              <a:t>Communication et test de la solution : </a:t>
            </a:r>
            <a:r>
              <a:rPr lang="en-US" sz="2000" dirty="0" err="1">
                <a:solidFill>
                  <a:schemeClr val="bg1"/>
                </a:solidFill>
              </a:rPr>
              <a:t>réalisations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d’élève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48368700-4E0E-4D3A-9DDB-FC146FB7E3B1}"/>
              </a:ext>
            </a:extLst>
          </p:cNvPr>
          <p:cNvSpPr txBox="1"/>
          <p:nvPr/>
        </p:nvSpPr>
        <p:spPr>
          <a:xfrm>
            <a:off x="1069246" y="2334165"/>
            <a:ext cx="29615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Activité</a:t>
            </a:r>
            <a:r>
              <a:rPr lang="en-US" sz="2000" b="1" dirty="0">
                <a:solidFill>
                  <a:srgbClr val="FF0000"/>
                </a:solidFill>
              </a:rPr>
              <a:t> 2 : </a:t>
            </a:r>
            <a:r>
              <a:rPr lang="en-US" sz="2000" dirty="0">
                <a:solidFill>
                  <a:schemeClr val="bg1"/>
                </a:solidFill>
              </a:rPr>
              <a:t>Simulation 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B8D4932-770A-41AB-AFF3-B94B7BD1D9E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4509" y="4609042"/>
            <a:ext cx="1378902" cy="142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8657036-8A17-469F-A619-4406913578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6007" y="4609042"/>
            <a:ext cx="1456860" cy="143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BA320E4-7915-4AB2-96FD-C453FE9EC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0180" y="4416342"/>
            <a:ext cx="2676159" cy="213970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F9B8E11-3351-4E65-B039-F79CE98927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3653" y="4024250"/>
            <a:ext cx="3059101" cy="25338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F952E5B-70F9-4D75-AD34-AF61DC7C23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4437" y="1626952"/>
            <a:ext cx="1657662" cy="18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1004721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/>
              <a:t>Réalisation d’une application pour smartphone ou tablette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8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37499" y="2856046"/>
            <a:ext cx="4657821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pic>
        <p:nvPicPr>
          <p:cNvPr id="19" name="Picture 2" descr="Afficher l'image d'origine">
            <a:extLst>
              <a:ext uri="{FF2B5EF4-FFF2-40B4-BE49-F238E27FC236}">
                <a16:creationId xmlns:a16="http://schemas.microsoft.com/office/drawing/2014/main" id="{BFA0D1A8-84AF-4B60-BD72-653DC5D36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2" t="39831" r="23355" b="38185"/>
          <a:stretch/>
        </p:blipFill>
        <p:spPr bwMode="auto">
          <a:xfrm>
            <a:off x="2546281" y="1689583"/>
            <a:ext cx="8153088" cy="26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11AACC3-70E3-4B3D-9285-E7899346A496}"/>
              </a:ext>
            </a:extLst>
          </p:cNvPr>
          <p:cNvSpPr txBox="1"/>
          <p:nvPr/>
        </p:nvSpPr>
        <p:spPr>
          <a:xfrm>
            <a:off x="3489507" y="6153539"/>
            <a:ext cx="59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Support d’étude : Pince de préhension 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5EF1FAB-F66C-4C57-8E9F-B2BCBB9346CD}"/>
              </a:ext>
            </a:extLst>
          </p:cNvPr>
          <p:cNvGrpSpPr/>
          <p:nvPr/>
        </p:nvGrpSpPr>
        <p:grpSpPr>
          <a:xfrm>
            <a:off x="8313897" y="1198587"/>
            <a:ext cx="3039903" cy="2139287"/>
            <a:chOff x="8410458" y="2409924"/>
            <a:chExt cx="3376347" cy="2042452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80E3920C-0926-4E11-85BE-4CC1B0923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458" y="2409924"/>
              <a:ext cx="1892681" cy="1447344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B75E2C05-4395-4B43-863D-026156ED7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6589" y="3262160"/>
              <a:ext cx="1190216" cy="1190216"/>
            </a:xfrm>
            <a:prstGeom prst="rect">
              <a:avLst/>
            </a:prstGeom>
          </p:spPr>
        </p:pic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1FE74769-6861-41B8-BD96-ADCD7C62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896" y="1339922"/>
            <a:ext cx="1237937" cy="2179021"/>
          </a:xfrm>
          <a:prstGeom prst="rect">
            <a:avLst/>
          </a:prstGeom>
        </p:spPr>
      </p:pic>
      <p:sp>
        <p:nvSpPr>
          <p:cNvPr id="35" name="Rectangle à coins arrondis 17">
            <a:extLst>
              <a:ext uri="{FF2B5EF4-FFF2-40B4-BE49-F238E27FC236}">
                <a16:creationId xmlns:a16="http://schemas.microsoft.com/office/drawing/2014/main" id="{DBE5DDB5-E7A2-4344-8C00-C3E2D3A4D2B3}"/>
              </a:ext>
            </a:extLst>
          </p:cNvPr>
          <p:cNvSpPr/>
          <p:nvPr/>
        </p:nvSpPr>
        <p:spPr>
          <a:xfrm>
            <a:off x="1134314" y="4152044"/>
            <a:ext cx="4635099" cy="1691422"/>
          </a:xfrm>
          <a:prstGeom prst="wedgeRoundRectCallout">
            <a:avLst>
              <a:gd name="adj1" fmla="val -3606"/>
              <a:gd name="adj2" fmla="val -103156"/>
              <a:gd name="adj3" fmla="val 16667"/>
            </a:avLst>
          </a:prstGeom>
          <a:solidFill>
            <a:schemeClr val="bg1"/>
          </a:solidFill>
          <a:ln w="36000">
            <a:solidFill>
              <a:srgbClr val="2B7199"/>
            </a:solidFill>
            <a:round/>
            <a:headEnd/>
            <a:tailEnd/>
          </a:ln>
        </p:spPr>
        <p:txBody>
          <a:bodyPr wrap="square" lIns="108000" tIns="63000" rIns="108000" bIns="6300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Un travail de conception, d’adaptation d’un boitier et/ou de modification de la poignée permettant l’intégration de l’alimentation et de la commande du système de la motorisation. </a:t>
            </a:r>
          </a:p>
        </p:txBody>
      </p:sp>
      <p:sp>
        <p:nvSpPr>
          <p:cNvPr id="37" name="Espace réservé du numéro de diapositive 9">
            <a:extLst>
              <a:ext uri="{FF2B5EF4-FFF2-40B4-BE49-F238E27FC236}">
                <a16:creationId xmlns:a16="http://schemas.microsoft.com/office/drawing/2014/main" id="{1E0BC891-53CE-42B0-AA9B-DA091C7AC09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9AE98D6D-8E53-416F-A906-8CAA390E5701}" type="slidenum">
              <a:rPr lang="fr-FR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8</a:t>
            </a:fld>
            <a:endParaRPr lang="fr-FR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AF171B4-6BBC-4771-A639-FA6F033D08ED}"/>
              </a:ext>
            </a:extLst>
          </p:cNvPr>
          <p:cNvGrpSpPr/>
          <p:nvPr/>
        </p:nvGrpSpPr>
        <p:grpSpPr>
          <a:xfrm>
            <a:off x="5225672" y="44524"/>
            <a:ext cx="2354214" cy="1431675"/>
            <a:chOff x="5225672" y="44524"/>
            <a:chExt cx="2354214" cy="1431675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8EBBDAA6-B348-458A-9567-B4B10DB6BA6A}"/>
                </a:ext>
              </a:extLst>
            </p:cNvPr>
            <p:cNvGrpSpPr/>
            <p:nvPr/>
          </p:nvGrpSpPr>
          <p:grpSpPr>
            <a:xfrm>
              <a:off x="5348418" y="44524"/>
              <a:ext cx="2108722" cy="1111437"/>
              <a:chOff x="3880130" y="3854295"/>
              <a:chExt cx="4899983" cy="2218159"/>
            </a:xfrm>
          </p:grpSpPr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E50CF4F1-606F-4B96-9D5B-AB98CAB394DA}"/>
                  </a:ext>
                </a:extLst>
              </p:cNvPr>
              <p:cNvGrpSpPr/>
              <p:nvPr/>
            </p:nvGrpSpPr>
            <p:grpSpPr>
              <a:xfrm>
                <a:off x="6621635" y="3854296"/>
                <a:ext cx="2158478" cy="2090704"/>
                <a:chOff x="11180831" y="157137"/>
                <a:chExt cx="1139243" cy="1182379"/>
              </a:xfrm>
            </p:grpSpPr>
            <p:pic>
              <p:nvPicPr>
                <p:cNvPr id="45" name="Image 44">
                  <a:extLst>
                    <a:ext uri="{FF2B5EF4-FFF2-40B4-BE49-F238E27FC236}">
                      <a16:creationId xmlns:a16="http://schemas.microsoft.com/office/drawing/2014/main" id="{A3538A44-A876-49A7-838F-6BC8D4A8CE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80831" y="157137"/>
                  <a:ext cx="882388" cy="898882"/>
                </a:xfrm>
                <a:prstGeom prst="rect">
                  <a:avLst/>
                </a:prstGeom>
              </p:spPr>
            </p:pic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B291370-C6C7-4925-ADD7-B57C346B8EE2}"/>
                    </a:ext>
                  </a:extLst>
                </p:cNvPr>
                <p:cNvSpPr/>
                <p:nvPr/>
              </p:nvSpPr>
              <p:spPr>
                <a:xfrm>
                  <a:off x="11523460" y="797600"/>
                  <a:ext cx="796614" cy="541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CIT</a:t>
                  </a:r>
                </a:p>
              </p:txBody>
            </p:sp>
          </p:grp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FAF338B0-BF95-4E63-A96E-B86A096C9C04}"/>
                  </a:ext>
                </a:extLst>
              </p:cNvPr>
              <p:cNvGrpSpPr/>
              <p:nvPr/>
            </p:nvGrpSpPr>
            <p:grpSpPr>
              <a:xfrm>
                <a:off x="3880130" y="3854295"/>
                <a:ext cx="2009640" cy="2218159"/>
                <a:chOff x="11244952" y="166735"/>
                <a:chExt cx="792503" cy="992924"/>
              </a:xfrm>
            </p:grpSpPr>
            <p:pic>
              <p:nvPicPr>
                <p:cNvPr id="43" name="Image 42">
                  <a:extLst>
                    <a:ext uri="{FF2B5EF4-FFF2-40B4-BE49-F238E27FC236}">
                      <a16:creationId xmlns:a16="http://schemas.microsoft.com/office/drawing/2014/main" id="{D4CC5916-235C-45A7-A8F3-168E50F640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44952" y="166735"/>
                  <a:ext cx="735747" cy="749372"/>
                </a:xfrm>
                <a:prstGeom prst="rect">
                  <a:avLst/>
                </a:prstGeom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A28F955-6B71-41DB-BFEB-495962F304AF}"/>
                    </a:ext>
                  </a:extLst>
                </p:cNvPr>
                <p:cNvSpPr/>
                <p:nvPr/>
              </p:nvSpPr>
              <p:spPr>
                <a:xfrm>
                  <a:off x="11590616" y="681232"/>
                  <a:ext cx="446839" cy="4784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SI</a:t>
                  </a:r>
                  <a:endParaRPr kumimoji="0" lang="fr-F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D21C141-B432-42E0-A446-1EF1B3948F9D}"/>
                </a:ext>
              </a:extLst>
            </p:cNvPr>
            <p:cNvSpPr txBox="1"/>
            <p:nvPr/>
          </p:nvSpPr>
          <p:spPr>
            <a:xfrm>
              <a:off x="5225672" y="1014534"/>
              <a:ext cx="23542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00B050"/>
                  </a:solidFill>
                </a:rPr>
                <a:t>DÉFI / PROJET </a:t>
              </a:r>
              <a:endParaRPr lang="fr-FR" sz="2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12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1004721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9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37499" y="2856046"/>
            <a:ext cx="4657821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SI - CIT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522E00-90E6-45A4-AA85-629CF1292BF6}"/>
              </a:ext>
            </a:extLst>
          </p:cNvPr>
          <p:cNvSpPr txBox="1"/>
          <p:nvPr/>
        </p:nvSpPr>
        <p:spPr>
          <a:xfrm>
            <a:off x="3376642" y="2339579"/>
            <a:ext cx="7551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Travail attendu pour chaque équipe :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Modification de la poignet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l’aide du logiciel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CAO 3D INVENTOR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assembler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+mj-lt"/>
              </a:rPr>
              <a:t>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 différentes pièces,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Adapter l’assemblage avec le modèle de pince imposée.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947D3F-45F2-4272-9FB1-9B158EF92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38" y="1877516"/>
            <a:ext cx="1762438" cy="3102250"/>
          </a:xfrm>
          <a:prstGeom prst="rect">
            <a:avLst/>
          </a:prstGeom>
        </p:spPr>
      </p:pic>
      <p:sp>
        <p:nvSpPr>
          <p:cNvPr id="10" name="TextBox 36">
            <a:extLst>
              <a:ext uri="{FF2B5EF4-FFF2-40B4-BE49-F238E27FC236}">
                <a16:creationId xmlns:a16="http://schemas.microsoft.com/office/drawing/2014/main" id="{0475788D-34ED-481A-9982-27D5599BC4DB}"/>
              </a:ext>
            </a:extLst>
          </p:cNvPr>
          <p:cNvSpPr txBox="1"/>
          <p:nvPr/>
        </p:nvSpPr>
        <p:spPr>
          <a:xfrm>
            <a:off x="3386806" y="4378394"/>
            <a:ext cx="6282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Prototyper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solution </a:t>
            </a:r>
            <a:r>
              <a:rPr lang="en-US" sz="20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réalisée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utilisant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en-US" sz="20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Fablab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1C4650-F44B-4353-A5DF-D4C0CED8E8AC}"/>
              </a:ext>
            </a:extLst>
          </p:cNvPr>
          <p:cNvSpPr txBox="1"/>
          <p:nvPr/>
        </p:nvSpPr>
        <p:spPr>
          <a:xfrm>
            <a:off x="2739949" y="5988736"/>
            <a:ext cx="691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Support d’étude : Pince de préhension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D320CE3-F574-4DDF-92EF-22D45AD70AD8}"/>
              </a:ext>
            </a:extLst>
          </p:cNvPr>
          <p:cNvGrpSpPr/>
          <p:nvPr/>
        </p:nvGrpSpPr>
        <p:grpSpPr>
          <a:xfrm>
            <a:off x="5225672" y="44524"/>
            <a:ext cx="2354214" cy="1431675"/>
            <a:chOff x="5225672" y="44524"/>
            <a:chExt cx="2354214" cy="1431675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6CE5554-3F4F-43E5-9DBF-FF476925C40F}"/>
                </a:ext>
              </a:extLst>
            </p:cNvPr>
            <p:cNvGrpSpPr/>
            <p:nvPr/>
          </p:nvGrpSpPr>
          <p:grpSpPr>
            <a:xfrm>
              <a:off x="5348418" y="44524"/>
              <a:ext cx="2108722" cy="1111437"/>
              <a:chOff x="3880130" y="3854295"/>
              <a:chExt cx="4899983" cy="2218159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AD74A8C3-1FA2-44B5-8448-41775478ACB4}"/>
                  </a:ext>
                </a:extLst>
              </p:cNvPr>
              <p:cNvGrpSpPr/>
              <p:nvPr/>
            </p:nvGrpSpPr>
            <p:grpSpPr>
              <a:xfrm>
                <a:off x="6621635" y="3854296"/>
                <a:ext cx="2158478" cy="2090704"/>
                <a:chOff x="11180831" y="157137"/>
                <a:chExt cx="1139243" cy="1182379"/>
              </a:xfrm>
            </p:grpSpPr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EDC80C21-EADE-4CC6-8304-05B47CE1F1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80831" y="157137"/>
                  <a:ext cx="882388" cy="898882"/>
                </a:xfrm>
                <a:prstGeom prst="rect">
                  <a:avLst/>
                </a:prstGeom>
              </p:spPr>
            </p:pic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4168258-8FCE-4B68-B387-EB6B615A0E26}"/>
                    </a:ext>
                  </a:extLst>
                </p:cNvPr>
                <p:cNvSpPr/>
                <p:nvPr/>
              </p:nvSpPr>
              <p:spPr>
                <a:xfrm>
                  <a:off x="11523460" y="797600"/>
                  <a:ext cx="796614" cy="541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CIT</a:t>
                  </a:r>
                </a:p>
              </p:txBody>
            </p: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62D90681-AA4B-47E7-88C5-2F0FB175CCD2}"/>
                  </a:ext>
                </a:extLst>
              </p:cNvPr>
              <p:cNvGrpSpPr/>
              <p:nvPr/>
            </p:nvGrpSpPr>
            <p:grpSpPr>
              <a:xfrm>
                <a:off x="3880130" y="3854295"/>
                <a:ext cx="2009640" cy="2218159"/>
                <a:chOff x="11244952" y="166735"/>
                <a:chExt cx="792503" cy="992924"/>
              </a:xfrm>
            </p:grpSpPr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id="{E0A109AD-DE91-4AA4-9D56-A0FF76011C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44952" y="166735"/>
                  <a:ext cx="735747" cy="749372"/>
                </a:xfrm>
                <a:prstGeom prst="rect">
                  <a:avLst/>
                </a:prstGeom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1F3DC90-FA8E-4A60-BA93-F740CE37C349}"/>
                    </a:ext>
                  </a:extLst>
                </p:cNvPr>
                <p:cNvSpPr/>
                <p:nvPr/>
              </p:nvSpPr>
              <p:spPr>
                <a:xfrm>
                  <a:off x="11590616" y="681232"/>
                  <a:ext cx="446839" cy="4784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SI</a:t>
                  </a:r>
                  <a:endParaRPr kumimoji="0" lang="fr-F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7405781-C8BF-419E-97EC-F4A36DEDBCB4}"/>
                </a:ext>
              </a:extLst>
            </p:cNvPr>
            <p:cNvSpPr txBox="1"/>
            <p:nvPr/>
          </p:nvSpPr>
          <p:spPr>
            <a:xfrm>
              <a:off x="5225672" y="1014534"/>
              <a:ext cx="23542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00B050"/>
                  </a:solidFill>
                </a:rPr>
                <a:t>DÉFI / PROJET </a:t>
              </a:r>
              <a:endParaRPr lang="fr-FR" sz="2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104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{FB046AB8-D62E-45EF-8BE4-C6360D99EC64}tf16401375</Template>
  <TotalTime>0</TotalTime>
  <Words>645</Words>
  <Application>Microsoft Office PowerPoint</Application>
  <PresentationFormat>Grand écran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Arial</vt:lpstr>
      <vt:lpstr>Arial Narrow</vt:lpstr>
      <vt:lpstr>Calibri</vt:lpstr>
      <vt:lpstr>MS Shell Dlg 2</vt:lpstr>
      <vt:lpstr>Wingdings</vt:lpstr>
      <vt:lpstr>Wingdings 3</vt:lpstr>
      <vt:lpstr>Madison</vt:lpstr>
      <vt:lpstr>Présentation PowerPoint</vt:lpstr>
      <vt:lpstr>Présentation PowerPoint</vt:lpstr>
      <vt:lpstr>Exemples de DÉFIS - PROJETS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 austrasien</dc:creator>
  <cp:lastModifiedBy>jim austrasien</cp:lastModifiedBy>
  <cp:revision>106</cp:revision>
  <dcterms:created xsi:type="dcterms:W3CDTF">2021-04-17T16:01:45Z</dcterms:created>
  <dcterms:modified xsi:type="dcterms:W3CDTF">2021-04-19T08:12:36Z</dcterms:modified>
</cp:coreProperties>
</file>