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3950-3067-466C-9BB4-D9BF75A91E2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401D-A4AF-493D-9F6C-C2BEB4083F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3950-3067-466C-9BB4-D9BF75A91E2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401D-A4AF-493D-9F6C-C2BEB4083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3950-3067-466C-9BB4-D9BF75A91E2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401D-A4AF-493D-9F6C-C2BEB4083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3950-3067-466C-9BB4-D9BF75A91E2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401D-A4AF-493D-9F6C-C2BEB4083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3950-3067-466C-9BB4-D9BF75A91E2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401D-A4AF-493D-9F6C-C2BEB4083F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3950-3067-466C-9BB4-D9BF75A91E2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401D-A4AF-493D-9F6C-C2BEB4083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3950-3067-466C-9BB4-D9BF75A91E2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401D-A4AF-493D-9F6C-C2BEB4083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3950-3067-466C-9BB4-D9BF75A91E2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401D-A4AF-493D-9F6C-C2BEB4083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3950-3067-466C-9BB4-D9BF75A91E2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401D-A4AF-493D-9F6C-C2BEB4083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3950-3067-466C-9BB4-D9BF75A91E2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401D-A4AF-493D-9F6C-C2BEB4083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3950-3067-466C-9BB4-D9BF75A91E2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09401D-A4AF-493D-9F6C-C2BEB4083F4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A53950-3067-466C-9BB4-D9BF75A91E2F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09401D-A4AF-493D-9F6C-C2BEB4083F4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717032"/>
            <a:ext cx="7774632" cy="16586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Театрализованная деятельность как средство формирования эмоционального общения детей с ОНР.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9"/>
            <a:ext cx="8640960" cy="28083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 </a:t>
            </a:r>
            <a:r>
              <a:rPr lang="ru-RU" b="1" dirty="0"/>
              <a:t>театрализованной</a:t>
            </a:r>
            <a:r>
              <a:rPr lang="ru-RU" dirty="0"/>
              <a:t> игре происходит формирование различных сторон личности ребенка. Принятие на себя различных ролей, воссоздание поступков людей способствует проникновению в их чувства, сопереживанию им, что в конечном итоге влияет на </a:t>
            </a:r>
            <a:r>
              <a:rPr lang="ru-RU" b="1" dirty="0"/>
              <a:t>развитие </a:t>
            </a:r>
            <a:r>
              <a:rPr lang="ru-RU" dirty="0"/>
              <a:t>«социальных» </a:t>
            </a:r>
            <a:r>
              <a:rPr lang="ru-RU" b="1" dirty="0"/>
              <a:t>эмоций</a:t>
            </a:r>
            <a:r>
              <a:rPr lang="ru-RU" dirty="0"/>
              <a:t>, начал нравственности.</a:t>
            </a:r>
          </a:p>
        </p:txBody>
      </p:sp>
      <p:pic>
        <p:nvPicPr>
          <p:cNvPr id="6146" name="Picture 2" descr="https://sun9-31.userapi.com/impg/TxFWygCo6kLOP5qjaCeGcYZfTPi6Lo-sdSdy3A/AczLlPZj3n8.jpg?size=1600x900&amp;quality=95&amp;sign=2de11600bc4954a56aa24121588faca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7776864" cy="3194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9"/>
            <a:ext cx="8568952" cy="2952327"/>
          </a:xfrm>
        </p:spPr>
        <p:txBody>
          <a:bodyPr>
            <a:normAutofit/>
          </a:bodyPr>
          <a:lstStyle/>
          <a:p>
            <a:r>
              <a:rPr lang="ru-RU" dirty="0"/>
              <a:t>Под </a:t>
            </a:r>
            <a:r>
              <a:rPr lang="ru-RU" b="1" dirty="0"/>
              <a:t>театрализованной</a:t>
            </a:r>
            <a:r>
              <a:rPr lang="ru-RU" dirty="0"/>
              <a:t> деятельностью  понимается деятельность, моделирующая социальные отношения и подчинённая содержанию текста или проблемной ситуации, которые в свою очередь определяют основные черты образов персонажей, их действия и переживания.</a:t>
            </a:r>
          </a:p>
        </p:txBody>
      </p:sp>
      <p:pic>
        <p:nvPicPr>
          <p:cNvPr id="5122" name="Picture 2" descr="https://sun9-30.userapi.com/impg/FApNjBaYJ_1JOVzm13-r9J9MojWE3vTOU9hYNg/uhl4xokk__A.jpg?size=1600x900&amp;quality=95&amp;sign=237f38c739fa55763e6ea2529a4e9b3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24944"/>
            <a:ext cx="7452320" cy="3687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В процессе проведения театрализованных </a:t>
            </a:r>
            <a:r>
              <a:rPr lang="ru-RU" b="1" u="sng" dirty="0"/>
              <a:t>игр реализуются следующие задачи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>• вызывать и поддерживать положительное </a:t>
            </a:r>
            <a:r>
              <a:rPr lang="ru-RU" b="1" dirty="0"/>
              <a:t>эмоциональное</a:t>
            </a:r>
            <a:r>
              <a:rPr lang="ru-RU" dirty="0"/>
              <a:t> отношение к игрушкам, к игре как к деятельности, к партнерам по игре;</a:t>
            </a:r>
          </a:p>
          <a:p>
            <a:r>
              <a:rPr lang="ru-RU" dirty="0"/>
              <a:t>• учить </a:t>
            </a:r>
            <a:r>
              <a:rPr lang="ru-RU" b="1" dirty="0"/>
              <a:t>детей понимать эмоции</a:t>
            </a:r>
            <a:r>
              <a:rPr lang="ru-RU" dirty="0"/>
              <a:t> персонажей и их связь с поступками путем принятия роли и реализацию различных вариантов ролевого поведения;</a:t>
            </a:r>
          </a:p>
          <a:p>
            <a:r>
              <a:rPr lang="ru-RU" dirty="0"/>
              <a:t>• формировать представления о доброжелательном поведении, его формах и использовании в условиях игры;</a:t>
            </a:r>
          </a:p>
          <a:p>
            <a:r>
              <a:rPr lang="ru-RU" dirty="0"/>
              <a:t>• обогащать </a:t>
            </a:r>
            <a:r>
              <a:rPr lang="ru-RU" b="1" dirty="0"/>
              <a:t>средства речевого выражения эмоциональных состояний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1600" b="1" dirty="0"/>
              <a:t>Работа по эмоционально развитию детей  с использованием театрализованных игр проводится последовательно в три этапа.</a:t>
            </a:r>
            <a:endParaRPr lang="ru-RU" sz="1600" dirty="0"/>
          </a:p>
          <a:p>
            <a:r>
              <a:rPr lang="ru-RU" sz="1600" b="1" dirty="0"/>
              <a:t>На первом этапе</a:t>
            </a:r>
            <a:r>
              <a:rPr lang="ru-RU" sz="1600" dirty="0"/>
              <a:t> основное внимание придаётся формированию интереса к действиям и общению с куклами; знакомству с </a:t>
            </a:r>
            <a:r>
              <a:rPr lang="ru-RU" sz="1600" b="1" dirty="0"/>
              <a:t>эмоциональными состояниями</a:t>
            </a:r>
            <a:r>
              <a:rPr lang="ru-RU" sz="1600" dirty="0"/>
              <a:t>, способами их невербального и вербального выражения, а также образцами поведения по отношению к кукле и игрушкам-животным; оценке поведения персонажей. На данном этапе использовались игры </a:t>
            </a:r>
            <a:r>
              <a:rPr lang="ru-RU" sz="1600" b="1" dirty="0"/>
              <a:t>дошкольников с куклами</a:t>
            </a:r>
            <a:r>
              <a:rPr lang="ru-RU" sz="1600" dirty="0"/>
              <a:t>, режиссерские игры педагога, </a:t>
            </a:r>
            <a:r>
              <a:rPr lang="ru-RU" sz="1600" b="1" dirty="0"/>
              <a:t>игра-драматизация с участием детей</a:t>
            </a:r>
            <a:r>
              <a:rPr lang="ru-RU" sz="1600" dirty="0"/>
              <a:t> на основе специально составленных рассказов («Кукле и зайке весело (грустно)», «Злой </a:t>
            </a:r>
            <a:r>
              <a:rPr lang="ru-RU" sz="1600" dirty="0" err="1"/>
              <a:t>Бубу</a:t>
            </a:r>
            <a:r>
              <a:rPr lang="ru-RU" sz="1600" dirty="0"/>
              <a:t> и добрый зайка», «Вместе весело!», «Помоги Кате» и др.)</a:t>
            </a:r>
          </a:p>
          <a:p>
            <a:r>
              <a:rPr lang="ru-RU" sz="1600" b="1" dirty="0"/>
              <a:t>На втором</a:t>
            </a:r>
            <a:r>
              <a:rPr lang="ru-RU" sz="1600" dirty="0"/>
              <a:t> этапе взрослые </a:t>
            </a:r>
            <a:r>
              <a:rPr lang="ru-RU" sz="1600" b="1" dirty="0"/>
              <a:t>развивают интерес к эмоциональным</a:t>
            </a:r>
            <a:r>
              <a:rPr lang="ru-RU" sz="1600" dirty="0"/>
              <a:t> проявлениям и поведению персонажей; учат </a:t>
            </a:r>
            <a:r>
              <a:rPr lang="ru-RU" sz="1600" b="1" dirty="0"/>
              <a:t>детей</a:t>
            </a:r>
            <a:r>
              <a:rPr lang="ru-RU" sz="1600" dirty="0"/>
              <a:t> использовать мимику и пантомимику для выражения </a:t>
            </a:r>
            <a:r>
              <a:rPr lang="ru-RU" sz="1600" b="1" dirty="0"/>
              <a:t>эмоций</a:t>
            </a:r>
            <a:r>
              <a:rPr lang="ru-RU" sz="1600" dirty="0"/>
              <a:t> персонажей в процессе перевоплощения в </a:t>
            </a:r>
            <a:r>
              <a:rPr lang="ru-RU" sz="1600" b="1" dirty="0"/>
              <a:t>театрализованной игре</a:t>
            </a:r>
            <a:r>
              <a:rPr lang="ru-RU" sz="1600" dirty="0"/>
              <a:t>; определять значимые мотивы взаимоотношений персонажей. В процессе работы используются самостоятельные игры </a:t>
            </a:r>
            <a:r>
              <a:rPr lang="ru-RU" sz="1600" b="1" dirty="0"/>
              <a:t>дошкольников с куклами и театральными игрушками</a:t>
            </a:r>
            <a:r>
              <a:rPr lang="ru-RU" sz="1600" dirty="0"/>
              <a:t>, игры-имитации, режиссерские, образные и ролевые игры с активным участием взрослого.</a:t>
            </a:r>
          </a:p>
          <a:p>
            <a:r>
              <a:rPr lang="ru-RU" sz="1600" b="1" dirty="0"/>
              <a:t>На третьем</a:t>
            </a:r>
            <a:r>
              <a:rPr lang="ru-RU" sz="1600" dirty="0"/>
              <a:t> этапе работы по </a:t>
            </a:r>
            <a:r>
              <a:rPr lang="ru-RU" sz="1600" b="1" dirty="0"/>
              <a:t>эмоционально воспитанию детей</a:t>
            </a:r>
            <a:r>
              <a:rPr lang="ru-RU" sz="1600" dirty="0"/>
              <a:t> внимание акцентируется на совершенствовании понимания </a:t>
            </a:r>
            <a:r>
              <a:rPr lang="ru-RU" sz="1600" b="1" dirty="0"/>
              <a:t>эмоциональных состояний </a:t>
            </a:r>
            <a:r>
              <a:rPr lang="ru-RU" sz="1600" dirty="0"/>
              <a:t>(радость, грусть, гнев, страх, удивление) по мимике, пантомимике и смысловому контексту ситуации, на анализе их причин; на обучении технике создания целостного игрового образа </a:t>
            </a:r>
            <a:r>
              <a:rPr lang="ru-RU" sz="1600" b="1" dirty="0"/>
              <a:t>посредством мимической</a:t>
            </a:r>
            <a:r>
              <a:rPr lang="ru-RU" sz="1600" dirty="0"/>
              <a:t>,</a:t>
            </a:r>
            <a:r>
              <a:rPr lang="ru-RU" sz="1600" i="1" dirty="0"/>
              <a:t> </a:t>
            </a:r>
            <a:r>
              <a:rPr lang="ru-RU" sz="1600" dirty="0"/>
              <a:t>пантомимической и речевой выразительности в процессе </a:t>
            </a:r>
            <a:r>
              <a:rPr lang="ru-RU" sz="1600" b="1" dirty="0"/>
              <a:t>театрализованных игр</a:t>
            </a:r>
            <a:r>
              <a:rPr lang="ru-RU" sz="1600" dirty="0"/>
              <a:t>. </a:t>
            </a:r>
            <a:r>
              <a:rPr lang="ru-RU" sz="1600" b="1" dirty="0"/>
              <a:t>Дошкольников</a:t>
            </a:r>
            <a:r>
              <a:rPr lang="ru-RU" sz="1600" dirty="0"/>
              <a:t> учат анализировать поступки </a:t>
            </a:r>
            <a:r>
              <a:rPr lang="ru-RU" sz="1600" b="1" dirty="0"/>
              <a:t>детей и взрослых</a:t>
            </a:r>
            <a:r>
              <a:rPr lang="ru-RU" sz="1600" dirty="0"/>
              <a:t>, оценивать их с точки зрения усвоенных норм и правил поведения.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6386" name="Picture 2" descr="https://sun9-42.userapi.com/impg/Z2GoTrQ-rfu1JkdRWm9oz_fCP_qqrZwOvTM5Ng/pYopNSt7MzA.jpg?size=900x1600&amp;quality=95&amp;sign=9f1530a935f0ec5eeaae15b32ff28c9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04056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60648"/>
            <a:ext cx="4680520" cy="5865515"/>
          </a:xfrm>
        </p:spPr>
        <p:txBody>
          <a:bodyPr>
            <a:normAutofit fontScale="92500"/>
          </a:bodyPr>
          <a:lstStyle/>
          <a:p>
            <a:r>
              <a:rPr lang="ru-RU" dirty="0"/>
              <a:t>Таким образом, осуществление работы в соответствии с описанными направлениями будет вызывать у </a:t>
            </a:r>
            <a:r>
              <a:rPr lang="ru-RU" b="1" dirty="0"/>
              <a:t>детей</a:t>
            </a:r>
            <a:r>
              <a:rPr lang="ru-RU" dirty="0"/>
              <a:t> потребность в активном выражении чувств, сопереживании персонажам; стимулировать не только мыслительную деятельность, но и пробуждать воображение, что необходимо для </a:t>
            </a:r>
            <a:r>
              <a:rPr lang="ru-RU" b="1" dirty="0"/>
              <a:t>эмоционального </a:t>
            </a:r>
            <a:r>
              <a:rPr lang="ru-RU" dirty="0"/>
              <a:t> </a:t>
            </a:r>
            <a:r>
              <a:rPr lang="ru-RU" b="1" dirty="0"/>
              <a:t>развития</a:t>
            </a:r>
            <a:r>
              <a:rPr lang="ru-RU" dirty="0"/>
              <a:t> игры как деятельности.      </a:t>
            </a:r>
          </a:p>
          <a:p>
            <a:endParaRPr lang="ru-RU" dirty="0"/>
          </a:p>
        </p:txBody>
      </p:sp>
      <p:pic>
        <p:nvPicPr>
          <p:cNvPr id="15362" name="Picture 2" descr="https://sun9-75.userapi.com/impg/Elh6uvdEaN4jKaoxAf9NbSim41t34wAI-s90iA/OnOUSNTW3zo.jpg?size=900x1600&amp;quality=95&amp;sign=d01949d23588172eaef9bf71f0f796c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104456" cy="4992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3600400" cy="586551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Развитие</a:t>
            </a:r>
            <a:r>
              <a:rPr lang="ru-RU" dirty="0"/>
              <a:t> речевых и интонационных </a:t>
            </a:r>
            <a:r>
              <a:rPr lang="ru-RU" b="1" dirty="0"/>
              <a:t>средств</a:t>
            </a:r>
            <a:r>
              <a:rPr lang="ru-RU" dirty="0"/>
              <a:t> выразительности речи достигается с помощью речевой ритмики. В процессе работы над произношением на материале текстов, игровых ситуаций ведётся работа по </a:t>
            </a:r>
            <a:r>
              <a:rPr lang="ru-RU" b="1" dirty="0"/>
              <a:t>развитию</a:t>
            </a:r>
            <a:r>
              <a:rPr lang="ru-RU" dirty="0"/>
              <a:t> логического ударения, изменению силы и высоты голоса, овладению </a:t>
            </a:r>
            <a:r>
              <a:rPr lang="ru-RU" dirty="0" err="1"/>
              <a:t>темпо-ритмической</a:t>
            </a:r>
            <a:r>
              <a:rPr lang="ru-RU" dirty="0"/>
              <a:t> стороной речи. </a:t>
            </a:r>
          </a:p>
          <a:p>
            <a:endParaRPr lang="ru-RU" dirty="0"/>
          </a:p>
        </p:txBody>
      </p:sp>
      <p:pic>
        <p:nvPicPr>
          <p:cNvPr id="28674" name="Picture 2" descr="https://sun9-87.userapi.com/impg/N9R_dh-22XMGABlrFyGtemif1vQFfRfMNihVng/G-qnE_hE9RU.jpg?size=900x1600&amp;quality=95&amp;sign=553faa1c25021229f1079bca81f9945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8"/>
            <a:ext cx="422611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698" name="Picture 2" descr="https://sun9-21.userapi.com/impg/XOMtj0dvbh3QgPkaok1gIP5r15HmztCiFJUZDQ/kNoki2orxeU.jpg?size=900x1600&amp;quality=95&amp;sign=73368ebff582868e30d323bbe2dbecb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896544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32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Constantia</vt:lpstr>
      <vt:lpstr>Wingdings 2</vt:lpstr>
      <vt:lpstr>Поток</vt:lpstr>
      <vt:lpstr>Театрализованная деятельность как средство формирования эмоционального общения детей с ОНР.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как средство формирования эмоционального общения детей с ОНР.</dc:title>
  <dc:creator>fps</dc:creator>
  <cp:lastModifiedBy>Админ</cp:lastModifiedBy>
  <cp:revision>3</cp:revision>
  <dcterms:created xsi:type="dcterms:W3CDTF">2022-01-19T15:48:59Z</dcterms:created>
  <dcterms:modified xsi:type="dcterms:W3CDTF">2022-01-28T10:16:38Z</dcterms:modified>
</cp:coreProperties>
</file>