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9" r:id="rId4"/>
    <p:sldId id="261" r:id="rId5"/>
    <p:sldId id="260" r:id="rId6"/>
    <p:sldId id="262" r:id="rId7"/>
    <p:sldId id="263" r:id="rId8"/>
    <p:sldId id="264" r:id="rId9"/>
    <p:sldId id="265" r:id="rId10"/>
    <p:sldId id="266" r:id="rId11"/>
    <p:sldId id="267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BAB4B"/>
    <a:srgbClr val="8CB9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>
        <p:scale>
          <a:sx n="77" d="100"/>
          <a:sy n="77" d="100"/>
        </p:scale>
        <p:origin x="-462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4.png"/><Relationship Id="rId4" Type="http://schemas.openxmlformats.org/officeDocument/2006/relationships/image" Target="../media/image5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svg"/><Relationship Id="rId1" Type="http://schemas.openxmlformats.org/officeDocument/2006/relationships/image" Target="../media/image5.png"/><Relationship Id="rId6" Type="http://schemas.openxmlformats.org/officeDocument/2006/relationships/image" Target="../media/image13.svg"/><Relationship Id="rId5" Type="http://schemas.openxmlformats.org/officeDocument/2006/relationships/image" Target="../media/image7.png"/><Relationship Id="rId4" Type="http://schemas.openxmlformats.org/officeDocument/2006/relationships/image" Target="../media/image11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svg"/><Relationship Id="rId1" Type="http://schemas.openxmlformats.org/officeDocument/2006/relationships/image" Target="../media/image8.png"/><Relationship Id="rId4" Type="http://schemas.openxmlformats.org/officeDocument/2006/relationships/image" Target="../media/image17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4.png"/><Relationship Id="rId4" Type="http://schemas.openxmlformats.org/officeDocument/2006/relationships/image" Target="../media/image5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svg"/><Relationship Id="rId1" Type="http://schemas.openxmlformats.org/officeDocument/2006/relationships/image" Target="../media/image5.png"/><Relationship Id="rId6" Type="http://schemas.openxmlformats.org/officeDocument/2006/relationships/image" Target="../media/image13.svg"/><Relationship Id="rId5" Type="http://schemas.openxmlformats.org/officeDocument/2006/relationships/image" Target="../media/image7.png"/><Relationship Id="rId4" Type="http://schemas.openxmlformats.org/officeDocument/2006/relationships/image" Target="../media/image11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svg"/><Relationship Id="rId1" Type="http://schemas.openxmlformats.org/officeDocument/2006/relationships/image" Target="../media/image8.png"/><Relationship Id="rId4" Type="http://schemas.openxmlformats.org/officeDocument/2006/relationships/image" Target="../media/image1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287EF64-3E65-406E-A639-5A196195071F}" type="doc">
      <dgm:prSet loTypeId="urn:microsoft.com/office/officeart/2005/8/layout/vList3" loCatId="picture" qsTypeId="urn:microsoft.com/office/officeart/2005/8/quickstyle/simple1" qsCatId="simple" csTypeId="urn:microsoft.com/office/officeart/2005/8/colors/accent1_2" csCatId="accent1" phldr="1"/>
      <dgm:spPr/>
    </dgm:pt>
    <dgm:pt modelId="{A04C4F87-C1E2-4D51-A0F7-56FFB6F25B72}">
      <dgm:prSet phldrT="[Текст]" custT="1"/>
      <dgm:spPr/>
      <dgm:t>
        <a:bodyPr/>
        <a:lstStyle/>
        <a:p>
          <a:r>
            <a:rPr lang="ru-RU" sz="2400" dirty="0"/>
            <a:t>Кейс-прогнозирование</a:t>
          </a:r>
        </a:p>
      </dgm:t>
    </dgm:pt>
    <dgm:pt modelId="{32106D3B-184C-4A88-AA46-7DC9A4E5087F}" type="parTrans" cxnId="{0685BA54-3F9A-4BA5-BA5D-811DF14A1B23}">
      <dgm:prSet/>
      <dgm:spPr/>
      <dgm:t>
        <a:bodyPr/>
        <a:lstStyle/>
        <a:p>
          <a:endParaRPr lang="ru-RU"/>
        </a:p>
      </dgm:t>
    </dgm:pt>
    <dgm:pt modelId="{58383CF6-19AE-4A4D-BAEF-22AB41856549}" type="sibTrans" cxnId="{0685BA54-3F9A-4BA5-BA5D-811DF14A1B23}">
      <dgm:prSet/>
      <dgm:spPr/>
      <dgm:t>
        <a:bodyPr/>
        <a:lstStyle/>
        <a:p>
          <a:endParaRPr lang="ru-RU"/>
        </a:p>
      </dgm:t>
    </dgm:pt>
    <dgm:pt modelId="{B0CF1247-5097-4150-85D6-2F9FBB16AA40}">
      <dgm:prSet phldrT="[Текст]" custT="1"/>
      <dgm:spPr/>
      <dgm:t>
        <a:bodyPr/>
        <a:lstStyle/>
        <a:p>
          <a:r>
            <a:rPr lang="ru-RU" sz="2400" dirty="0"/>
            <a:t>Проблемно-ролевой кейс</a:t>
          </a:r>
        </a:p>
      </dgm:t>
    </dgm:pt>
    <dgm:pt modelId="{A04046D9-1519-4B89-AED0-FF7C2B5E722E}" type="parTrans" cxnId="{04160B4A-352E-4492-8402-D3557016155B}">
      <dgm:prSet/>
      <dgm:spPr/>
      <dgm:t>
        <a:bodyPr/>
        <a:lstStyle/>
        <a:p>
          <a:endParaRPr lang="ru-RU"/>
        </a:p>
      </dgm:t>
    </dgm:pt>
    <dgm:pt modelId="{C22A37C6-DD77-417B-95B0-984880BAF650}" type="sibTrans" cxnId="{04160B4A-352E-4492-8402-D3557016155B}">
      <dgm:prSet/>
      <dgm:spPr/>
      <dgm:t>
        <a:bodyPr/>
        <a:lstStyle/>
        <a:p>
          <a:endParaRPr lang="ru-RU"/>
        </a:p>
      </dgm:t>
    </dgm:pt>
    <dgm:pt modelId="{70AB3AC1-03E9-4A66-944C-93F226958B44}">
      <dgm:prSet phldrT="[Текст]" custT="1"/>
      <dgm:spPr/>
      <dgm:t>
        <a:bodyPr/>
        <a:lstStyle/>
        <a:p>
          <a:pPr algn="r"/>
          <a:endParaRPr lang="ru-RU" sz="2400" dirty="0"/>
        </a:p>
      </dgm:t>
    </dgm:pt>
    <dgm:pt modelId="{1CB6CA78-FEF2-4F1D-8B6B-A31B1572BEEF}" type="sibTrans" cxnId="{0E13A010-96A8-40E9-985F-C92EBFA0CB95}">
      <dgm:prSet/>
      <dgm:spPr/>
      <dgm:t>
        <a:bodyPr/>
        <a:lstStyle/>
        <a:p>
          <a:endParaRPr lang="ru-RU"/>
        </a:p>
      </dgm:t>
    </dgm:pt>
    <dgm:pt modelId="{782846DB-8163-4E00-9CE2-1D1010D17ED4}" type="parTrans" cxnId="{0E13A010-96A8-40E9-985F-C92EBFA0CB95}">
      <dgm:prSet/>
      <dgm:spPr/>
      <dgm:t>
        <a:bodyPr/>
        <a:lstStyle/>
        <a:p>
          <a:endParaRPr lang="ru-RU"/>
        </a:p>
      </dgm:t>
    </dgm:pt>
    <dgm:pt modelId="{E28CFEB7-858F-4412-BF9A-423A190889FA}" type="pres">
      <dgm:prSet presAssocID="{A287EF64-3E65-406E-A639-5A196195071F}" presName="linearFlow" presStyleCnt="0">
        <dgm:presLayoutVars>
          <dgm:dir/>
          <dgm:resizeHandles val="exact"/>
        </dgm:presLayoutVars>
      </dgm:prSet>
      <dgm:spPr/>
    </dgm:pt>
    <dgm:pt modelId="{D19C62E0-B3B6-48E4-A348-73ADB02F5AD1}" type="pres">
      <dgm:prSet presAssocID="{A04C4F87-C1E2-4D51-A0F7-56FFB6F25B72}" presName="composite" presStyleCnt="0"/>
      <dgm:spPr/>
    </dgm:pt>
    <dgm:pt modelId="{B5E34905-3623-4D6D-A11C-462C48D0ED8C}" type="pres">
      <dgm:prSet presAssocID="{A04C4F87-C1E2-4D51-A0F7-56FFB6F25B72}" presName="imgShp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Кот"/>
        </a:ext>
      </dgm:extLst>
    </dgm:pt>
    <dgm:pt modelId="{1E676FB0-3715-41A9-9840-44D619D54F5C}" type="pres">
      <dgm:prSet presAssocID="{A04C4F87-C1E2-4D51-A0F7-56FFB6F25B72}" presName="txShp" presStyleLbl="node1" presStyleIdx="0" presStyleCnt="3" custLinFactNeighborX="716" custLinFactNeighborY="-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0A7681-536A-49F7-B5BC-D20013C8D46D}" type="pres">
      <dgm:prSet presAssocID="{58383CF6-19AE-4A4D-BAEF-22AB41856549}" presName="spacing" presStyleCnt="0"/>
      <dgm:spPr/>
    </dgm:pt>
    <dgm:pt modelId="{F56DE647-92F5-471B-84D4-0AC877F73C6B}" type="pres">
      <dgm:prSet presAssocID="{70AB3AC1-03E9-4A66-944C-93F226958B44}" presName="composite" presStyleCnt="0"/>
      <dgm:spPr/>
    </dgm:pt>
    <dgm:pt modelId="{4EEF6748-AF3F-437B-B2BE-32B481A9D5D2}" type="pres">
      <dgm:prSet presAssocID="{70AB3AC1-03E9-4A66-944C-93F226958B44}" presName="imgShp" presStyleLbl="fgImgPlac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Петух"/>
        </a:ext>
      </dgm:extLst>
    </dgm:pt>
    <dgm:pt modelId="{DD1B1B9F-BC44-49B4-AE55-74F1E8F8B060}" type="pres">
      <dgm:prSet presAssocID="{70AB3AC1-03E9-4A66-944C-93F226958B44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BF7789-DC79-4D78-85F9-E1FA8545D8A2}" type="pres">
      <dgm:prSet presAssocID="{1CB6CA78-FEF2-4F1D-8B6B-A31B1572BEEF}" presName="spacing" presStyleCnt="0"/>
      <dgm:spPr/>
    </dgm:pt>
    <dgm:pt modelId="{E113930D-339F-408D-96AB-D719AEDA42CD}" type="pres">
      <dgm:prSet presAssocID="{B0CF1247-5097-4150-85D6-2F9FBB16AA40}" presName="composite" presStyleCnt="0"/>
      <dgm:spPr/>
    </dgm:pt>
    <dgm:pt modelId="{659E476B-A7A7-4232-8073-9213B927440D}" type="pres">
      <dgm:prSet presAssocID="{B0CF1247-5097-4150-85D6-2F9FBB16AA40}" presName="imgShp" presStyleLbl="fgImgPlac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Панда"/>
        </a:ext>
      </dgm:extLst>
    </dgm:pt>
    <dgm:pt modelId="{27EFF8B4-213F-458B-964C-F7B562D54866}" type="pres">
      <dgm:prSet presAssocID="{B0CF1247-5097-4150-85D6-2F9FBB16AA40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99F27C8-24F7-48D7-8E7F-68026CC2E57C}" type="presOf" srcId="{70AB3AC1-03E9-4A66-944C-93F226958B44}" destId="{DD1B1B9F-BC44-49B4-AE55-74F1E8F8B060}" srcOrd="0" destOrd="0" presId="urn:microsoft.com/office/officeart/2005/8/layout/vList3"/>
    <dgm:cxn modelId="{0E13A010-96A8-40E9-985F-C92EBFA0CB95}" srcId="{A287EF64-3E65-406E-A639-5A196195071F}" destId="{70AB3AC1-03E9-4A66-944C-93F226958B44}" srcOrd="1" destOrd="0" parTransId="{782846DB-8163-4E00-9CE2-1D1010D17ED4}" sibTransId="{1CB6CA78-FEF2-4F1D-8B6B-A31B1572BEEF}"/>
    <dgm:cxn modelId="{CA97E034-CF87-4CD1-BDB5-8AC55CEFBB96}" type="presOf" srcId="{A287EF64-3E65-406E-A639-5A196195071F}" destId="{E28CFEB7-858F-4412-BF9A-423A190889FA}" srcOrd="0" destOrd="0" presId="urn:microsoft.com/office/officeart/2005/8/layout/vList3"/>
    <dgm:cxn modelId="{AB42E5F3-8CDA-44F9-BF58-7C1F97BC79CE}" type="presOf" srcId="{B0CF1247-5097-4150-85D6-2F9FBB16AA40}" destId="{27EFF8B4-213F-458B-964C-F7B562D54866}" srcOrd="0" destOrd="0" presId="urn:microsoft.com/office/officeart/2005/8/layout/vList3"/>
    <dgm:cxn modelId="{04160B4A-352E-4492-8402-D3557016155B}" srcId="{A287EF64-3E65-406E-A639-5A196195071F}" destId="{B0CF1247-5097-4150-85D6-2F9FBB16AA40}" srcOrd="2" destOrd="0" parTransId="{A04046D9-1519-4B89-AED0-FF7C2B5E722E}" sibTransId="{C22A37C6-DD77-417B-95B0-984880BAF650}"/>
    <dgm:cxn modelId="{0685BA54-3F9A-4BA5-BA5D-811DF14A1B23}" srcId="{A287EF64-3E65-406E-A639-5A196195071F}" destId="{A04C4F87-C1E2-4D51-A0F7-56FFB6F25B72}" srcOrd="0" destOrd="0" parTransId="{32106D3B-184C-4A88-AA46-7DC9A4E5087F}" sibTransId="{58383CF6-19AE-4A4D-BAEF-22AB41856549}"/>
    <dgm:cxn modelId="{5F160172-679C-4E86-AE35-C7BC68C5D3E9}" type="presOf" srcId="{A04C4F87-C1E2-4D51-A0F7-56FFB6F25B72}" destId="{1E676FB0-3715-41A9-9840-44D619D54F5C}" srcOrd="0" destOrd="0" presId="urn:microsoft.com/office/officeart/2005/8/layout/vList3"/>
    <dgm:cxn modelId="{215C04DB-ABE7-4E57-BB7B-39CA3F0A23FD}" type="presParOf" srcId="{E28CFEB7-858F-4412-BF9A-423A190889FA}" destId="{D19C62E0-B3B6-48E4-A348-73ADB02F5AD1}" srcOrd="0" destOrd="0" presId="urn:microsoft.com/office/officeart/2005/8/layout/vList3"/>
    <dgm:cxn modelId="{6E7266ED-ED63-4288-8195-9CD600505E4E}" type="presParOf" srcId="{D19C62E0-B3B6-48E4-A348-73ADB02F5AD1}" destId="{B5E34905-3623-4D6D-A11C-462C48D0ED8C}" srcOrd="0" destOrd="0" presId="urn:microsoft.com/office/officeart/2005/8/layout/vList3"/>
    <dgm:cxn modelId="{55C9A2C7-DB16-45D1-8C4C-56D047BA493A}" type="presParOf" srcId="{D19C62E0-B3B6-48E4-A348-73ADB02F5AD1}" destId="{1E676FB0-3715-41A9-9840-44D619D54F5C}" srcOrd="1" destOrd="0" presId="urn:microsoft.com/office/officeart/2005/8/layout/vList3"/>
    <dgm:cxn modelId="{A32A6AFB-0588-43B2-BF6F-2C0DBF620F6B}" type="presParOf" srcId="{E28CFEB7-858F-4412-BF9A-423A190889FA}" destId="{7E0A7681-536A-49F7-B5BC-D20013C8D46D}" srcOrd="1" destOrd="0" presId="urn:microsoft.com/office/officeart/2005/8/layout/vList3"/>
    <dgm:cxn modelId="{24AD260D-0C0B-4BC4-879A-B3FCC425B33A}" type="presParOf" srcId="{E28CFEB7-858F-4412-BF9A-423A190889FA}" destId="{F56DE647-92F5-471B-84D4-0AC877F73C6B}" srcOrd="2" destOrd="0" presId="urn:microsoft.com/office/officeart/2005/8/layout/vList3"/>
    <dgm:cxn modelId="{05384243-0541-47A3-91C5-6EFA381AEE39}" type="presParOf" srcId="{F56DE647-92F5-471B-84D4-0AC877F73C6B}" destId="{4EEF6748-AF3F-437B-B2BE-32B481A9D5D2}" srcOrd="0" destOrd="0" presId="urn:microsoft.com/office/officeart/2005/8/layout/vList3"/>
    <dgm:cxn modelId="{19721BD9-298B-4AAA-A767-8A5DB9D9490D}" type="presParOf" srcId="{F56DE647-92F5-471B-84D4-0AC877F73C6B}" destId="{DD1B1B9F-BC44-49B4-AE55-74F1E8F8B060}" srcOrd="1" destOrd="0" presId="urn:microsoft.com/office/officeart/2005/8/layout/vList3"/>
    <dgm:cxn modelId="{0F758FC2-3D08-4989-BDF8-2EEB4CA75A44}" type="presParOf" srcId="{E28CFEB7-858F-4412-BF9A-423A190889FA}" destId="{39BF7789-DC79-4D78-85F9-E1FA8545D8A2}" srcOrd="3" destOrd="0" presId="urn:microsoft.com/office/officeart/2005/8/layout/vList3"/>
    <dgm:cxn modelId="{F9B23165-11D6-4C5D-AC43-E200D1F26B1E}" type="presParOf" srcId="{E28CFEB7-858F-4412-BF9A-423A190889FA}" destId="{E113930D-339F-408D-96AB-D719AEDA42CD}" srcOrd="4" destOrd="0" presId="urn:microsoft.com/office/officeart/2005/8/layout/vList3"/>
    <dgm:cxn modelId="{EC41836E-25E8-4822-A4EC-2BA70790F1AA}" type="presParOf" srcId="{E113930D-339F-408D-96AB-D719AEDA42CD}" destId="{659E476B-A7A7-4232-8073-9213B927440D}" srcOrd="0" destOrd="0" presId="urn:microsoft.com/office/officeart/2005/8/layout/vList3"/>
    <dgm:cxn modelId="{E6C56C1D-5AE6-42FC-85F4-E933CD1FB2B9}" type="presParOf" srcId="{E113930D-339F-408D-96AB-D719AEDA42CD}" destId="{27EFF8B4-213F-458B-964C-F7B562D54866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E2159DD-B3D6-4C96-8A77-3D1D01734AD4}" type="doc">
      <dgm:prSet loTypeId="urn:microsoft.com/office/officeart/2005/8/layout/vList3" loCatId="picture" qsTypeId="urn:microsoft.com/office/officeart/2005/8/quickstyle/simple1" qsCatId="simple" csTypeId="urn:microsoft.com/office/officeart/2005/8/colors/accent1_2" csCatId="accent1" phldr="1"/>
      <dgm:spPr/>
    </dgm:pt>
    <dgm:pt modelId="{3E3CA278-7893-43F7-A520-0ECE69115EA9}">
      <dgm:prSet phldrT="[Текст]" custT="1"/>
      <dgm:spPr/>
      <dgm:t>
        <a:bodyPr/>
        <a:lstStyle/>
        <a:p>
          <a:r>
            <a:rPr lang="ru-RU" sz="2400" dirty="0"/>
            <a:t>Эвристический кейс</a:t>
          </a:r>
        </a:p>
      </dgm:t>
    </dgm:pt>
    <dgm:pt modelId="{B47A7F8A-FA85-4337-9ABA-BCB47B7689E8}" type="parTrans" cxnId="{B0FCB242-A9B2-4EDE-8AE2-0EA6DE22674F}">
      <dgm:prSet/>
      <dgm:spPr/>
      <dgm:t>
        <a:bodyPr/>
        <a:lstStyle/>
        <a:p>
          <a:endParaRPr lang="ru-RU"/>
        </a:p>
      </dgm:t>
    </dgm:pt>
    <dgm:pt modelId="{C4EC0142-3A5A-4BC7-B962-DAB07915FB2D}" type="sibTrans" cxnId="{B0FCB242-A9B2-4EDE-8AE2-0EA6DE22674F}">
      <dgm:prSet/>
      <dgm:spPr/>
      <dgm:t>
        <a:bodyPr/>
        <a:lstStyle/>
        <a:p>
          <a:endParaRPr lang="ru-RU"/>
        </a:p>
      </dgm:t>
    </dgm:pt>
    <dgm:pt modelId="{E9E979D4-522D-436E-A3B6-EEB324BB9647}">
      <dgm:prSet phldrT="[Текст]" custT="1"/>
      <dgm:spPr/>
      <dgm:t>
        <a:bodyPr/>
        <a:lstStyle/>
        <a:p>
          <a:r>
            <a:rPr lang="ru-RU" sz="2400" dirty="0"/>
            <a:t>Неоднозначная ситуация</a:t>
          </a:r>
        </a:p>
      </dgm:t>
    </dgm:pt>
    <dgm:pt modelId="{AD227986-3620-4E18-AE01-879CCCE04B4B}" type="parTrans" cxnId="{F051C63A-F23D-479E-B681-DB2CFB23F887}">
      <dgm:prSet/>
      <dgm:spPr/>
      <dgm:t>
        <a:bodyPr/>
        <a:lstStyle/>
        <a:p>
          <a:endParaRPr lang="ru-RU"/>
        </a:p>
      </dgm:t>
    </dgm:pt>
    <dgm:pt modelId="{5DD89106-4E18-4D30-AC71-72C24E9CAA40}" type="sibTrans" cxnId="{F051C63A-F23D-479E-B681-DB2CFB23F887}">
      <dgm:prSet/>
      <dgm:spPr/>
      <dgm:t>
        <a:bodyPr/>
        <a:lstStyle/>
        <a:p>
          <a:endParaRPr lang="ru-RU"/>
        </a:p>
      </dgm:t>
    </dgm:pt>
    <dgm:pt modelId="{CB2B81CE-58DF-4AD4-B884-E15762B02B8D}">
      <dgm:prSet phldrT="[Текст]" custT="1"/>
      <dgm:spPr/>
      <dgm:t>
        <a:bodyPr/>
        <a:lstStyle/>
        <a:p>
          <a:r>
            <a:rPr lang="ru-RU" sz="2400" dirty="0"/>
            <a:t>Кейс-дискуссия, кейс-диспут</a:t>
          </a:r>
        </a:p>
      </dgm:t>
    </dgm:pt>
    <dgm:pt modelId="{44D3D09F-8EA9-429E-B982-227A9C32EBA7}" type="parTrans" cxnId="{AFC184EF-6898-46F9-8FD6-12FC08097A8A}">
      <dgm:prSet/>
      <dgm:spPr/>
      <dgm:t>
        <a:bodyPr/>
        <a:lstStyle/>
        <a:p>
          <a:endParaRPr lang="ru-RU"/>
        </a:p>
      </dgm:t>
    </dgm:pt>
    <dgm:pt modelId="{B920280E-A04F-46DF-A170-3AF90F3EF0C7}" type="sibTrans" cxnId="{AFC184EF-6898-46F9-8FD6-12FC08097A8A}">
      <dgm:prSet/>
      <dgm:spPr/>
      <dgm:t>
        <a:bodyPr/>
        <a:lstStyle/>
        <a:p>
          <a:endParaRPr lang="ru-RU"/>
        </a:p>
      </dgm:t>
    </dgm:pt>
    <dgm:pt modelId="{30D31C63-239A-4321-B7FB-26F320CD4E5B}" type="pres">
      <dgm:prSet presAssocID="{7E2159DD-B3D6-4C96-8A77-3D1D01734AD4}" presName="linearFlow" presStyleCnt="0">
        <dgm:presLayoutVars>
          <dgm:dir/>
          <dgm:resizeHandles val="exact"/>
        </dgm:presLayoutVars>
      </dgm:prSet>
      <dgm:spPr/>
    </dgm:pt>
    <dgm:pt modelId="{70C20806-4005-47AD-A04E-CA7B1EC716BC}" type="pres">
      <dgm:prSet presAssocID="{3E3CA278-7893-43F7-A520-0ECE69115EA9}" presName="composite" presStyleCnt="0"/>
      <dgm:spPr/>
    </dgm:pt>
    <dgm:pt modelId="{1566DCA2-061D-4A70-964E-64996072C333}" type="pres">
      <dgm:prSet presAssocID="{3E3CA278-7893-43F7-A520-0ECE69115EA9}" presName="imgShp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Черепаха"/>
        </a:ext>
      </dgm:extLst>
    </dgm:pt>
    <dgm:pt modelId="{98C2ADF1-E0B2-4E57-A48D-FEA063B3E9D3}" type="pres">
      <dgm:prSet presAssocID="{3E3CA278-7893-43F7-A520-0ECE69115EA9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FC3C16-27EC-4768-A9A7-68263CAE3E1E}" type="pres">
      <dgm:prSet presAssocID="{C4EC0142-3A5A-4BC7-B962-DAB07915FB2D}" presName="spacing" presStyleCnt="0"/>
      <dgm:spPr/>
    </dgm:pt>
    <dgm:pt modelId="{221205FC-FE9B-49DC-9C7E-CB1105A50BF1}" type="pres">
      <dgm:prSet presAssocID="{E9E979D4-522D-436E-A3B6-EEB324BB9647}" presName="composite" presStyleCnt="0"/>
      <dgm:spPr/>
    </dgm:pt>
    <dgm:pt modelId="{7044EDB3-BF5E-4A25-BD6B-30631D88FA60}" type="pres">
      <dgm:prSet presAssocID="{E9E979D4-522D-436E-A3B6-EEB324BB9647}" presName="imgShp" presStyleLbl="fgImgPlac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Колибри"/>
        </a:ext>
      </dgm:extLst>
    </dgm:pt>
    <dgm:pt modelId="{08A36EA7-1BCA-4115-89D3-AA832327B7A2}" type="pres">
      <dgm:prSet presAssocID="{E9E979D4-522D-436E-A3B6-EEB324BB9647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8B5142-BA27-435D-8EEB-779DB868FC12}" type="pres">
      <dgm:prSet presAssocID="{5DD89106-4E18-4D30-AC71-72C24E9CAA40}" presName="spacing" presStyleCnt="0"/>
      <dgm:spPr/>
    </dgm:pt>
    <dgm:pt modelId="{5CF9D074-C303-4C97-9964-A9A3D666E82A}" type="pres">
      <dgm:prSet presAssocID="{CB2B81CE-58DF-4AD4-B884-E15762B02B8D}" presName="composite" presStyleCnt="0"/>
      <dgm:spPr/>
    </dgm:pt>
    <dgm:pt modelId="{03776A67-0626-4521-BC96-E45415C2886A}" type="pres">
      <dgm:prSet presAssocID="{CB2B81CE-58DF-4AD4-B884-E15762B02B8D}" presName="imgShp" presStyleLbl="fgImgPlac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Краб"/>
        </a:ext>
      </dgm:extLst>
    </dgm:pt>
    <dgm:pt modelId="{4AE40F1C-80FF-4A94-A39F-595AFBB8E143}" type="pres">
      <dgm:prSet presAssocID="{CB2B81CE-58DF-4AD4-B884-E15762B02B8D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051C63A-F23D-479E-B681-DB2CFB23F887}" srcId="{7E2159DD-B3D6-4C96-8A77-3D1D01734AD4}" destId="{E9E979D4-522D-436E-A3B6-EEB324BB9647}" srcOrd="1" destOrd="0" parTransId="{AD227986-3620-4E18-AE01-879CCCE04B4B}" sibTransId="{5DD89106-4E18-4D30-AC71-72C24E9CAA40}"/>
    <dgm:cxn modelId="{80B59176-9EFB-4BDF-B7A3-6D1A7C2FCE5F}" type="presOf" srcId="{CB2B81CE-58DF-4AD4-B884-E15762B02B8D}" destId="{4AE40F1C-80FF-4A94-A39F-595AFBB8E143}" srcOrd="0" destOrd="0" presId="urn:microsoft.com/office/officeart/2005/8/layout/vList3"/>
    <dgm:cxn modelId="{37F39801-E45F-4624-8E71-727224155665}" type="presOf" srcId="{E9E979D4-522D-436E-A3B6-EEB324BB9647}" destId="{08A36EA7-1BCA-4115-89D3-AA832327B7A2}" srcOrd="0" destOrd="0" presId="urn:microsoft.com/office/officeart/2005/8/layout/vList3"/>
    <dgm:cxn modelId="{C35F3A4D-5F39-447A-829D-32D1EF341CDD}" type="presOf" srcId="{3E3CA278-7893-43F7-A520-0ECE69115EA9}" destId="{98C2ADF1-E0B2-4E57-A48D-FEA063B3E9D3}" srcOrd="0" destOrd="0" presId="urn:microsoft.com/office/officeart/2005/8/layout/vList3"/>
    <dgm:cxn modelId="{AFC184EF-6898-46F9-8FD6-12FC08097A8A}" srcId="{7E2159DD-B3D6-4C96-8A77-3D1D01734AD4}" destId="{CB2B81CE-58DF-4AD4-B884-E15762B02B8D}" srcOrd="2" destOrd="0" parTransId="{44D3D09F-8EA9-429E-B982-227A9C32EBA7}" sibTransId="{B920280E-A04F-46DF-A170-3AF90F3EF0C7}"/>
    <dgm:cxn modelId="{B0FCB242-A9B2-4EDE-8AE2-0EA6DE22674F}" srcId="{7E2159DD-B3D6-4C96-8A77-3D1D01734AD4}" destId="{3E3CA278-7893-43F7-A520-0ECE69115EA9}" srcOrd="0" destOrd="0" parTransId="{B47A7F8A-FA85-4337-9ABA-BCB47B7689E8}" sibTransId="{C4EC0142-3A5A-4BC7-B962-DAB07915FB2D}"/>
    <dgm:cxn modelId="{7408BF48-AB94-4DA7-903D-44BAF46705B2}" type="presOf" srcId="{7E2159DD-B3D6-4C96-8A77-3D1D01734AD4}" destId="{30D31C63-239A-4321-B7FB-26F320CD4E5B}" srcOrd="0" destOrd="0" presId="urn:microsoft.com/office/officeart/2005/8/layout/vList3"/>
    <dgm:cxn modelId="{8F6D3437-0439-4FE3-AB4F-691B61B7000F}" type="presParOf" srcId="{30D31C63-239A-4321-B7FB-26F320CD4E5B}" destId="{70C20806-4005-47AD-A04E-CA7B1EC716BC}" srcOrd="0" destOrd="0" presId="urn:microsoft.com/office/officeart/2005/8/layout/vList3"/>
    <dgm:cxn modelId="{C162CD87-F7AC-470F-B088-6A2F121E5918}" type="presParOf" srcId="{70C20806-4005-47AD-A04E-CA7B1EC716BC}" destId="{1566DCA2-061D-4A70-964E-64996072C333}" srcOrd="0" destOrd="0" presId="urn:microsoft.com/office/officeart/2005/8/layout/vList3"/>
    <dgm:cxn modelId="{B3423C58-8CC1-498B-81FD-F9550680F38A}" type="presParOf" srcId="{70C20806-4005-47AD-A04E-CA7B1EC716BC}" destId="{98C2ADF1-E0B2-4E57-A48D-FEA063B3E9D3}" srcOrd="1" destOrd="0" presId="urn:microsoft.com/office/officeart/2005/8/layout/vList3"/>
    <dgm:cxn modelId="{78E69911-D0D2-4E1A-8291-004800AF0954}" type="presParOf" srcId="{30D31C63-239A-4321-B7FB-26F320CD4E5B}" destId="{4CFC3C16-27EC-4768-A9A7-68263CAE3E1E}" srcOrd="1" destOrd="0" presId="urn:microsoft.com/office/officeart/2005/8/layout/vList3"/>
    <dgm:cxn modelId="{53521764-7568-4A8C-8E39-88C50B94DCC2}" type="presParOf" srcId="{30D31C63-239A-4321-B7FB-26F320CD4E5B}" destId="{221205FC-FE9B-49DC-9C7E-CB1105A50BF1}" srcOrd="2" destOrd="0" presId="urn:microsoft.com/office/officeart/2005/8/layout/vList3"/>
    <dgm:cxn modelId="{3E637428-1C80-407F-929C-4E59B76C1BDC}" type="presParOf" srcId="{221205FC-FE9B-49DC-9C7E-CB1105A50BF1}" destId="{7044EDB3-BF5E-4A25-BD6B-30631D88FA60}" srcOrd="0" destOrd="0" presId="urn:microsoft.com/office/officeart/2005/8/layout/vList3"/>
    <dgm:cxn modelId="{D8027D7B-F5CA-4297-8DDD-E80B886FDEF8}" type="presParOf" srcId="{221205FC-FE9B-49DC-9C7E-CB1105A50BF1}" destId="{08A36EA7-1BCA-4115-89D3-AA832327B7A2}" srcOrd="1" destOrd="0" presId="urn:microsoft.com/office/officeart/2005/8/layout/vList3"/>
    <dgm:cxn modelId="{5037DFCB-3293-429F-8586-44023FCCDC47}" type="presParOf" srcId="{30D31C63-239A-4321-B7FB-26F320CD4E5B}" destId="{548B5142-BA27-435D-8EEB-779DB868FC12}" srcOrd="3" destOrd="0" presId="urn:microsoft.com/office/officeart/2005/8/layout/vList3"/>
    <dgm:cxn modelId="{90E20280-6FA4-462C-ADE5-54936919A62C}" type="presParOf" srcId="{30D31C63-239A-4321-B7FB-26F320CD4E5B}" destId="{5CF9D074-C303-4C97-9964-A9A3D666E82A}" srcOrd="4" destOrd="0" presId="urn:microsoft.com/office/officeart/2005/8/layout/vList3"/>
    <dgm:cxn modelId="{FBCD7CAE-87F2-4566-8988-B646E5ECE2A2}" type="presParOf" srcId="{5CF9D074-C303-4C97-9964-A9A3D666E82A}" destId="{03776A67-0626-4521-BC96-E45415C2886A}" srcOrd="0" destOrd="0" presId="urn:microsoft.com/office/officeart/2005/8/layout/vList3"/>
    <dgm:cxn modelId="{DFA10529-7AA0-4835-84C0-081420AD849F}" type="presParOf" srcId="{5CF9D074-C303-4C97-9964-A9A3D666E82A}" destId="{4AE40F1C-80FF-4A94-A39F-595AFBB8E143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7CFB273-52C8-4836-ABE0-48F2328C4403}" type="doc">
      <dgm:prSet loTypeId="urn:microsoft.com/office/officeart/2005/8/layout/vList3" loCatId="picture" qsTypeId="urn:microsoft.com/office/officeart/2005/8/quickstyle/simple1" qsCatId="simple" csTypeId="urn:microsoft.com/office/officeart/2005/8/colors/accent1_2" csCatId="accent1" phldr="1"/>
      <dgm:spPr/>
    </dgm:pt>
    <dgm:pt modelId="{F8448F6D-8A39-49D5-BEB3-A87F530D8535}">
      <dgm:prSet phldrT="[Текст]" custT="1"/>
      <dgm:spPr/>
      <dgm:t>
        <a:bodyPr/>
        <a:lstStyle/>
        <a:p>
          <a:r>
            <a:rPr lang="ru-RU" sz="2400" dirty="0"/>
            <a:t>Деловой штурм</a:t>
          </a:r>
        </a:p>
      </dgm:t>
    </dgm:pt>
    <dgm:pt modelId="{DFC59061-4E7D-489E-A039-8AFFC61952F9}" type="parTrans" cxnId="{0F156412-F55A-435C-A94C-FF1D9338F2B0}">
      <dgm:prSet/>
      <dgm:spPr/>
      <dgm:t>
        <a:bodyPr/>
        <a:lstStyle/>
        <a:p>
          <a:endParaRPr lang="ru-RU"/>
        </a:p>
      </dgm:t>
    </dgm:pt>
    <dgm:pt modelId="{C3035AB3-CDB6-4019-9598-0A108171D88B}" type="sibTrans" cxnId="{0F156412-F55A-435C-A94C-FF1D9338F2B0}">
      <dgm:prSet/>
      <dgm:spPr/>
      <dgm:t>
        <a:bodyPr/>
        <a:lstStyle/>
        <a:p>
          <a:endParaRPr lang="ru-RU"/>
        </a:p>
      </dgm:t>
    </dgm:pt>
    <dgm:pt modelId="{6899FE7C-6436-4CC2-ACF5-20F20BE15FAC}">
      <dgm:prSet phldrT="[Текст]" custT="1"/>
      <dgm:spPr/>
      <dgm:t>
        <a:bodyPr/>
        <a:lstStyle/>
        <a:p>
          <a:r>
            <a:rPr lang="ru-RU" sz="1800" dirty="0"/>
            <a:t>Кейс с добавлением внешней проблемы</a:t>
          </a:r>
        </a:p>
      </dgm:t>
    </dgm:pt>
    <dgm:pt modelId="{A984F619-F0FD-4920-8BCC-79F14D751739}" type="parTrans" cxnId="{6A61044F-C00E-44DF-ADD5-7F0A8F03BDEF}">
      <dgm:prSet/>
      <dgm:spPr/>
      <dgm:t>
        <a:bodyPr/>
        <a:lstStyle/>
        <a:p>
          <a:endParaRPr lang="ru-RU"/>
        </a:p>
      </dgm:t>
    </dgm:pt>
    <dgm:pt modelId="{C4D897E0-C25B-47CB-A219-228C0C3FD8CA}" type="sibTrans" cxnId="{6A61044F-C00E-44DF-ADD5-7F0A8F03BDEF}">
      <dgm:prSet/>
      <dgm:spPr/>
      <dgm:t>
        <a:bodyPr/>
        <a:lstStyle/>
        <a:p>
          <a:endParaRPr lang="ru-RU"/>
        </a:p>
      </dgm:t>
    </dgm:pt>
    <dgm:pt modelId="{8BD98A88-A11A-43CA-90C6-E7460FC00DC9}" type="pres">
      <dgm:prSet presAssocID="{C7CFB273-52C8-4836-ABE0-48F2328C4403}" presName="linearFlow" presStyleCnt="0">
        <dgm:presLayoutVars>
          <dgm:dir/>
          <dgm:resizeHandles val="exact"/>
        </dgm:presLayoutVars>
      </dgm:prSet>
      <dgm:spPr/>
    </dgm:pt>
    <dgm:pt modelId="{7117EC65-30AB-43EA-9135-1F7D582A8BF7}" type="pres">
      <dgm:prSet presAssocID="{F8448F6D-8A39-49D5-BEB3-A87F530D8535}" presName="composite" presStyleCnt="0"/>
      <dgm:spPr/>
    </dgm:pt>
    <dgm:pt modelId="{6A108F58-961F-4826-B511-436294246217}" type="pres">
      <dgm:prSet presAssocID="{F8448F6D-8A39-49D5-BEB3-A87F530D8535}" presName="imgShp" presStyleLbl="fgImgPlac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Тигр"/>
        </a:ext>
      </dgm:extLst>
    </dgm:pt>
    <dgm:pt modelId="{4A5B9F59-162E-4EF4-8221-9EC132AE8A0A}" type="pres">
      <dgm:prSet presAssocID="{F8448F6D-8A39-49D5-BEB3-A87F530D8535}" presName="txShp" presStyleLbl="node1" presStyleIdx="0" presStyleCnt="2" custLinFactNeighborX="155" custLinFactNeighborY="-20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2FED64-FD14-4798-9D60-5A31D2D43E38}" type="pres">
      <dgm:prSet presAssocID="{C3035AB3-CDB6-4019-9598-0A108171D88B}" presName="spacing" presStyleCnt="0"/>
      <dgm:spPr/>
    </dgm:pt>
    <dgm:pt modelId="{C0C4005E-90F5-4CE9-81AB-0E29C20475F7}" type="pres">
      <dgm:prSet presAssocID="{6899FE7C-6436-4CC2-ACF5-20F20BE15FAC}" presName="composite" presStyleCnt="0"/>
      <dgm:spPr/>
    </dgm:pt>
    <dgm:pt modelId="{5F013284-8F86-488E-969D-06FE66D855A8}" type="pres">
      <dgm:prSet presAssocID="{6899FE7C-6436-4CC2-ACF5-20F20BE15FAC}" presName="imgShp" presStyleLbl="fgImgPlac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Сова"/>
        </a:ext>
      </dgm:extLst>
    </dgm:pt>
    <dgm:pt modelId="{79F7C390-6BD7-40AA-A6DE-9BF8446D95B4}" type="pres">
      <dgm:prSet presAssocID="{6899FE7C-6436-4CC2-ACF5-20F20BE15FAC}" presName="tx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F22D4A6-CC22-46CE-A94F-1714130D7705}" type="presOf" srcId="{6899FE7C-6436-4CC2-ACF5-20F20BE15FAC}" destId="{79F7C390-6BD7-40AA-A6DE-9BF8446D95B4}" srcOrd="0" destOrd="0" presId="urn:microsoft.com/office/officeart/2005/8/layout/vList3"/>
    <dgm:cxn modelId="{CFB0EB9A-506D-451F-BEAE-A8CCDB44A6D2}" type="presOf" srcId="{C7CFB273-52C8-4836-ABE0-48F2328C4403}" destId="{8BD98A88-A11A-43CA-90C6-E7460FC00DC9}" srcOrd="0" destOrd="0" presId="urn:microsoft.com/office/officeart/2005/8/layout/vList3"/>
    <dgm:cxn modelId="{155CAAB4-A793-4ED3-AFA4-EF8956472124}" type="presOf" srcId="{F8448F6D-8A39-49D5-BEB3-A87F530D8535}" destId="{4A5B9F59-162E-4EF4-8221-9EC132AE8A0A}" srcOrd="0" destOrd="0" presId="urn:microsoft.com/office/officeart/2005/8/layout/vList3"/>
    <dgm:cxn modelId="{6A61044F-C00E-44DF-ADD5-7F0A8F03BDEF}" srcId="{C7CFB273-52C8-4836-ABE0-48F2328C4403}" destId="{6899FE7C-6436-4CC2-ACF5-20F20BE15FAC}" srcOrd="1" destOrd="0" parTransId="{A984F619-F0FD-4920-8BCC-79F14D751739}" sibTransId="{C4D897E0-C25B-47CB-A219-228C0C3FD8CA}"/>
    <dgm:cxn modelId="{0F156412-F55A-435C-A94C-FF1D9338F2B0}" srcId="{C7CFB273-52C8-4836-ABE0-48F2328C4403}" destId="{F8448F6D-8A39-49D5-BEB3-A87F530D8535}" srcOrd="0" destOrd="0" parTransId="{DFC59061-4E7D-489E-A039-8AFFC61952F9}" sibTransId="{C3035AB3-CDB6-4019-9598-0A108171D88B}"/>
    <dgm:cxn modelId="{A86582CF-409F-4663-A9F7-BEA236B726B4}" type="presParOf" srcId="{8BD98A88-A11A-43CA-90C6-E7460FC00DC9}" destId="{7117EC65-30AB-43EA-9135-1F7D582A8BF7}" srcOrd="0" destOrd="0" presId="urn:microsoft.com/office/officeart/2005/8/layout/vList3"/>
    <dgm:cxn modelId="{981C8473-C3D7-4572-8604-DCBBED504497}" type="presParOf" srcId="{7117EC65-30AB-43EA-9135-1F7D582A8BF7}" destId="{6A108F58-961F-4826-B511-436294246217}" srcOrd="0" destOrd="0" presId="urn:microsoft.com/office/officeart/2005/8/layout/vList3"/>
    <dgm:cxn modelId="{92936938-797E-49C9-A648-CC077864885C}" type="presParOf" srcId="{7117EC65-30AB-43EA-9135-1F7D582A8BF7}" destId="{4A5B9F59-162E-4EF4-8221-9EC132AE8A0A}" srcOrd="1" destOrd="0" presId="urn:microsoft.com/office/officeart/2005/8/layout/vList3"/>
    <dgm:cxn modelId="{0A9FDEE4-DD3B-4106-B47F-8C16E89D07DF}" type="presParOf" srcId="{8BD98A88-A11A-43CA-90C6-E7460FC00DC9}" destId="{852FED64-FD14-4798-9D60-5A31D2D43E38}" srcOrd="1" destOrd="0" presId="urn:microsoft.com/office/officeart/2005/8/layout/vList3"/>
    <dgm:cxn modelId="{D0427645-BC2F-4D8E-8712-929EB1EF2D40}" type="presParOf" srcId="{8BD98A88-A11A-43CA-90C6-E7460FC00DC9}" destId="{C0C4005E-90F5-4CE9-81AB-0E29C20475F7}" srcOrd="2" destOrd="0" presId="urn:microsoft.com/office/officeart/2005/8/layout/vList3"/>
    <dgm:cxn modelId="{28730E39-4984-44A8-84F1-9552EA9F7E33}" type="presParOf" srcId="{C0C4005E-90F5-4CE9-81AB-0E29C20475F7}" destId="{5F013284-8F86-488E-969D-06FE66D855A8}" srcOrd="0" destOrd="0" presId="urn:microsoft.com/office/officeart/2005/8/layout/vList3"/>
    <dgm:cxn modelId="{45D9F577-EDB0-4A5B-8D75-881C6E944C7B}" type="presParOf" srcId="{C0C4005E-90F5-4CE9-81AB-0E29C20475F7}" destId="{79F7C390-6BD7-40AA-A6DE-9BF8446D95B4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676FB0-3715-41A9-9840-44D619D54F5C}">
      <dsp:nvSpPr>
        <dsp:cNvPr id="0" name=""/>
        <dsp:cNvSpPr/>
      </dsp:nvSpPr>
      <dsp:spPr>
        <a:xfrm rot="10800000">
          <a:off x="1665923" y="0"/>
          <a:ext cx="5857613" cy="59427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2059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/>
            <a:t>Кейс-прогнозирование</a:t>
          </a:r>
        </a:p>
      </dsp:txBody>
      <dsp:txXfrm rot="10800000">
        <a:off x="1814491" y="0"/>
        <a:ext cx="5709045" cy="594274"/>
      </dsp:txXfrm>
    </dsp:sp>
    <dsp:sp modelId="{B5E34905-3623-4D6D-A11C-462C48D0ED8C}">
      <dsp:nvSpPr>
        <dsp:cNvPr id="0" name=""/>
        <dsp:cNvSpPr/>
      </dsp:nvSpPr>
      <dsp:spPr>
        <a:xfrm>
          <a:off x="1326845" y="253"/>
          <a:ext cx="594274" cy="594274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1B1B9F-BC44-49B4-AE55-74F1E8F8B060}">
      <dsp:nvSpPr>
        <dsp:cNvPr id="0" name=""/>
        <dsp:cNvSpPr/>
      </dsp:nvSpPr>
      <dsp:spPr>
        <a:xfrm rot="10800000">
          <a:off x="1623982" y="743097"/>
          <a:ext cx="5857613" cy="59427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2059" tIns="91440" rIns="170688" bIns="91440" numCol="1" spcCol="1270" anchor="ctr" anchorCtr="0">
          <a:noAutofit/>
        </a:bodyPr>
        <a:lstStyle/>
        <a:p>
          <a:pPr lvl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 dirty="0"/>
        </a:p>
      </dsp:txBody>
      <dsp:txXfrm rot="10800000">
        <a:off x="1772550" y="743097"/>
        <a:ext cx="5709045" cy="594274"/>
      </dsp:txXfrm>
    </dsp:sp>
    <dsp:sp modelId="{4EEF6748-AF3F-437B-B2BE-32B481A9D5D2}">
      <dsp:nvSpPr>
        <dsp:cNvPr id="0" name=""/>
        <dsp:cNvSpPr/>
      </dsp:nvSpPr>
      <dsp:spPr>
        <a:xfrm>
          <a:off x="1326845" y="743097"/>
          <a:ext cx="594274" cy="594274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EFF8B4-213F-458B-964C-F7B562D54866}">
      <dsp:nvSpPr>
        <dsp:cNvPr id="0" name=""/>
        <dsp:cNvSpPr/>
      </dsp:nvSpPr>
      <dsp:spPr>
        <a:xfrm rot="10800000">
          <a:off x="1623982" y="1485940"/>
          <a:ext cx="5857613" cy="59427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2059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/>
            <a:t>Проблемно-ролевой кейс</a:t>
          </a:r>
        </a:p>
      </dsp:txBody>
      <dsp:txXfrm rot="10800000">
        <a:off x="1772550" y="1485940"/>
        <a:ext cx="5709045" cy="594274"/>
      </dsp:txXfrm>
    </dsp:sp>
    <dsp:sp modelId="{659E476B-A7A7-4232-8073-9213B927440D}">
      <dsp:nvSpPr>
        <dsp:cNvPr id="0" name=""/>
        <dsp:cNvSpPr/>
      </dsp:nvSpPr>
      <dsp:spPr>
        <a:xfrm>
          <a:off x="1326845" y="1485940"/>
          <a:ext cx="594274" cy="594274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C2ADF1-E0B2-4E57-A48D-FEA063B3E9D3}">
      <dsp:nvSpPr>
        <dsp:cNvPr id="0" name=""/>
        <dsp:cNvSpPr/>
      </dsp:nvSpPr>
      <dsp:spPr>
        <a:xfrm rot="10800000">
          <a:off x="1617992" y="243"/>
          <a:ext cx="5857613" cy="57031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1492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/>
            <a:t>Эвристический кейс</a:t>
          </a:r>
        </a:p>
      </dsp:txBody>
      <dsp:txXfrm rot="10800000">
        <a:off x="1760570" y="243"/>
        <a:ext cx="5715035" cy="570311"/>
      </dsp:txXfrm>
    </dsp:sp>
    <dsp:sp modelId="{1566DCA2-061D-4A70-964E-64996072C333}">
      <dsp:nvSpPr>
        <dsp:cNvPr id="0" name=""/>
        <dsp:cNvSpPr/>
      </dsp:nvSpPr>
      <dsp:spPr>
        <a:xfrm>
          <a:off x="1332836" y="243"/>
          <a:ext cx="570311" cy="570311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A36EA7-1BCA-4115-89D3-AA832327B7A2}">
      <dsp:nvSpPr>
        <dsp:cNvPr id="0" name=""/>
        <dsp:cNvSpPr/>
      </dsp:nvSpPr>
      <dsp:spPr>
        <a:xfrm rot="10800000">
          <a:off x="1617992" y="713133"/>
          <a:ext cx="5857613" cy="57031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1492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/>
            <a:t>Неоднозначная ситуация</a:t>
          </a:r>
        </a:p>
      </dsp:txBody>
      <dsp:txXfrm rot="10800000">
        <a:off x="1760570" y="713133"/>
        <a:ext cx="5715035" cy="570311"/>
      </dsp:txXfrm>
    </dsp:sp>
    <dsp:sp modelId="{7044EDB3-BF5E-4A25-BD6B-30631D88FA60}">
      <dsp:nvSpPr>
        <dsp:cNvPr id="0" name=""/>
        <dsp:cNvSpPr/>
      </dsp:nvSpPr>
      <dsp:spPr>
        <a:xfrm>
          <a:off x="1332836" y="713133"/>
          <a:ext cx="570311" cy="570311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E40F1C-80FF-4A94-A39F-595AFBB8E143}">
      <dsp:nvSpPr>
        <dsp:cNvPr id="0" name=""/>
        <dsp:cNvSpPr/>
      </dsp:nvSpPr>
      <dsp:spPr>
        <a:xfrm rot="10800000">
          <a:off x="1617992" y="1426023"/>
          <a:ext cx="5857613" cy="57031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1492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/>
            <a:t>Кейс-дискуссия, кейс-диспут</a:t>
          </a:r>
        </a:p>
      </dsp:txBody>
      <dsp:txXfrm rot="10800000">
        <a:off x="1760570" y="1426023"/>
        <a:ext cx="5715035" cy="570311"/>
      </dsp:txXfrm>
    </dsp:sp>
    <dsp:sp modelId="{03776A67-0626-4521-BC96-E45415C2886A}">
      <dsp:nvSpPr>
        <dsp:cNvPr id="0" name=""/>
        <dsp:cNvSpPr/>
      </dsp:nvSpPr>
      <dsp:spPr>
        <a:xfrm>
          <a:off x="1332836" y="1426023"/>
          <a:ext cx="570311" cy="570311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5B9F59-162E-4EF4-8221-9EC132AE8A0A}">
      <dsp:nvSpPr>
        <dsp:cNvPr id="0" name=""/>
        <dsp:cNvSpPr/>
      </dsp:nvSpPr>
      <dsp:spPr>
        <a:xfrm rot="10800000">
          <a:off x="1632662" y="0"/>
          <a:ext cx="5857613" cy="592677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1354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/>
            <a:t>Деловой штурм</a:t>
          </a:r>
        </a:p>
      </dsp:txBody>
      <dsp:txXfrm rot="10800000">
        <a:off x="1780831" y="0"/>
        <a:ext cx="5709444" cy="592677"/>
      </dsp:txXfrm>
    </dsp:sp>
    <dsp:sp modelId="{6A108F58-961F-4826-B511-436294246217}">
      <dsp:nvSpPr>
        <dsp:cNvPr id="0" name=""/>
        <dsp:cNvSpPr/>
      </dsp:nvSpPr>
      <dsp:spPr>
        <a:xfrm>
          <a:off x="1327244" y="162"/>
          <a:ext cx="592677" cy="592677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F7C390-6BD7-40AA-A6DE-9BF8446D95B4}">
      <dsp:nvSpPr>
        <dsp:cNvPr id="0" name=""/>
        <dsp:cNvSpPr/>
      </dsp:nvSpPr>
      <dsp:spPr>
        <a:xfrm rot="10800000">
          <a:off x="1623583" y="741009"/>
          <a:ext cx="5857613" cy="592677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1354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/>
            <a:t>Кейс с добавлением внешней проблемы</a:t>
          </a:r>
        </a:p>
      </dsp:txBody>
      <dsp:txXfrm rot="10800000">
        <a:off x="1771752" y="741009"/>
        <a:ext cx="5709444" cy="592677"/>
      </dsp:txXfrm>
    </dsp:sp>
    <dsp:sp modelId="{5F013284-8F86-488E-969D-06FE66D855A8}">
      <dsp:nvSpPr>
        <dsp:cNvPr id="0" name=""/>
        <dsp:cNvSpPr/>
      </dsp:nvSpPr>
      <dsp:spPr>
        <a:xfrm>
          <a:off x="1327244" y="741009"/>
          <a:ext cx="592677" cy="592677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2/29/2024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2/29/2024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2/29/2024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2/29/2024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2/29/2024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851A777-53BD-462D-B4A0-A93D97BEC0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1479" y="2404534"/>
            <a:ext cx="8187070" cy="1646302"/>
          </a:xfrm>
        </p:spPr>
        <p:txBody>
          <a:bodyPr/>
          <a:lstStyle/>
          <a:p>
            <a:r>
              <a:rPr lang="ru-RU" sz="2800" b="1" dirty="0"/>
              <a:t>Инновационный метод «Кейс-технология» в экологическом воспитании дошкольников. </a:t>
            </a:r>
            <a:r>
              <a:rPr lang="ru-RU" sz="2800" dirty="0"/>
              <a:t> 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65A0DCB7-5025-4080-8FD1-0FB3F20A99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47777" y="4486768"/>
            <a:ext cx="7421524" cy="1096899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высшей квалификационной категории</a:t>
            </a:r>
          </a:p>
          <a:p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Хитрикова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Ольга Михайловна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40259" y="111213"/>
            <a:ext cx="86991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дошкольное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образовательное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учреждение 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№38 «Солнышко» комбинированного вида г. Орска»</a:t>
            </a:r>
          </a:p>
        </p:txBody>
      </p:sp>
    </p:spTree>
    <p:extLst>
      <p:ext uri="{BB962C8B-B14F-4D97-AF65-F5344CB8AC3E}">
        <p14:creationId xmlns:p14="http://schemas.microsoft.com/office/powerpoint/2010/main" val="1765352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D9234C1-BDD4-469D-B541-34C69DA2BFC6}"/>
              </a:ext>
            </a:extLst>
          </p:cNvPr>
          <p:cNvSpPr txBox="1"/>
          <p:nvPr/>
        </p:nvSpPr>
        <p:spPr>
          <a:xfrm>
            <a:off x="412376" y="403412"/>
            <a:ext cx="8738347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8CB95F"/>
                </a:solidFill>
              </a:rPr>
              <a:t>Проблемные ситуации примеры:</a:t>
            </a:r>
          </a:p>
          <a:p>
            <a:r>
              <a:rPr lang="ru-RU" dirty="0"/>
              <a:t>«Букетик для мамы»</a:t>
            </a:r>
          </a:p>
          <a:p>
            <a:r>
              <a:rPr lang="ru-RU" dirty="0"/>
              <a:t>Весной дети гуляли на лугу. Там выросло много одуванчиков.</a:t>
            </a:r>
          </a:p>
          <a:p>
            <a:r>
              <a:rPr lang="ru-RU" dirty="0"/>
              <a:t>Было очень красиво. Все любовались цветами. Саша сказал:</a:t>
            </a:r>
          </a:p>
          <a:p>
            <a:r>
              <a:rPr lang="ru-RU" dirty="0"/>
              <a:t>«Я соберу цветы и подарю их маме». Девочки обрадовались и</a:t>
            </a:r>
          </a:p>
          <a:p>
            <a:r>
              <a:rPr lang="ru-RU" dirty="0"/>
              <a:t>тоже стали собирать. Потом дети вернулись в группу.</a:t>
            </a:r>
          </a:p>
          <a:p>
            <a:r>
              <a:rPr lang="ru-RU" dirty="0"/>
              <a:t>Дети положили букетики в шкаф. Вечером, когда</a:t>
            </a:r>
          </a:p>
          <a:p>
            <a:r>
              <a:rPr lang="ru-RU" dirty="0"/>
              <a:t>пришла мама, Саша достал цветы из шкафа, а они завяли.</a:t>
            </a:r>
          </a:p>
          <a:p>
            <a:r>
              <a:rPr lang="ru-RU" dirty="0"/>
              <a:t>Вопрос: Правильно ли поступили дети?</a:t>
            </a:r>
          </a:p>
          <a:p>
            <a:r>
              <a:rPr lang="ru-RU" dirty="0"/>
              <a:t>«Новоселье ежика»</a:t>
            </a:r>
          </a:p>
          <a:p>
            <a:r>
              <a:rPr lang="ru-RU" dirty="0"/>
              <a:t>Как-то раз Петя с Катей поймали ежей. Прошло несколько дней. Встретились</a:t>
            </a:r>
          </a:p>
          <a:p>
            <a:r>
              <a:rPr lang="ru-RU" dirty="0"/>
              <a:t>друзья и заспорили, кто крепче любит своего ежа. Петя хвастался, что кормит</a:t>
            </a:r>
          </a:p>
          <a:p>
            <a:r>
              <a:rPr lang="ru-RU" dirty="0"/>
              <a:t>молоком, в сарае устроил ему постель из разного тряпья, что даже иглы готов</a:t>
            </a:r>
          </a:p>
          <a:p>
            <a:r>
              <a:rPr lang="ru-RU" dirty="0"/>
              <a:t>ему чистить.</a:t>
            </a:r>
          </a:p>
          <a:p>
            <a:r>
              <a:rPr lang="ru-RU" dirty="0"/>
              <a:t>-А что ты сделала для своего ёжика? -спросил он у Кати.</a:t>
            </a:r>
          </a:p>
          <a:p>
            <a:r>
              <a:rPr lang="ru-RU" dirty="0"/>
              <a:t>-А я его отнесла в лес и выпустила на волю.</a:t>
            </a:r>
          </a:p>
          <a:p>
            <a:r>
              <a:rPr lang="ru-RU" dirty="0"/>
              <a:t>Вопрос: Кто из мальчиков поступил правильно?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E7BCEF63-C387-4730-B714-4054703FC0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5771" y="4381500"/>
            <a:ext cx="3109632" cy="2073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111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013F0CB-9D15-4F3C-90AE-83024DE21389}"/>
              </a:ext>
            </a:extLst>
          </p:cNvPr>
          <p:cNvSpPr txBox="1"/>
          <p:nvPr/>
        </p:nvSpPr>
        <p:spPr>
          <a:xfrm>
            <a:off x="251011" y="439270"/>
            <a:ext cx="1056938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sz="1600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6EB67D6-B4BB-4551-A50D-87330C99E350}"/>
              </a:ext>
            </a:extLst>
          </p:cNvPr>
          <p:cNvSpPr txBox="1"/>
          <p:nvPr/>
        </p:nvSpPr>
        <p:spPr>
          <a:xfrm>
            <a:off x="448236" y="894832"/>
            <a:ext cx="8973670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7BAB4B"/>
                </a:solidFill>
              </a:rPr>
              <a:t>Использовать кейсы возможно в следующих формах:</a:t>
            </a:r>
          </a:p>
          <a:p>
            <a:r>
              <a:rPr lang="ru-RU" dirty="0"/>
              <a:t>1) Как составную часть НОД экологического цикла</a:t>
            </a:r>
          </a:p>
          <a:p>
            <a:r>
              <a:rPr lang="ru-RU" dirty="0"/>
              <a:t>2) Как форму работы, реализуемую в рамках совместной деятельности, образовательной деятельности в режимных моментах. В таком случае использование кейсов может быть рассмотрено как культурная практика, как способ включения детей в творческий процесс по познанию культурной реальности. В этом случае знакомство с кейсами организуется во второй половине дня, планируется в подходящее время.</a:t>
            </a:r>
          </a:p>
          <a:p>
            <a:r>
              <a:rPr lang="ru-RU" dirty="0"/>
              <a:t>3) Как часть проекта по формированию экологического сознания</a:t>
            </a:r>
          </a:p>
          <a:p>
            <a:endParaRPr lang="ru-RU" dirty="0"/>
          </a:p>
          <a:p>
            <a:r>
              <a:rPr lang="ru-RU" b="1" dirty="0">
                <a:solidFill>
                  <a:srgbClr val="7BAB4B"/>
                </a:solidFill>
              </a:rPr>
              <a:t>Вывод: Кейс - технология помогает формировать у детей</a:t>
            </a:r>
          </a:p>
          <a:p>
            <a:endParaRPr lang="ru-RU" dirty="0"/>
          </a:p>
          <a:p>
            <a:r>
              <a:rPr lang="ru-RU" dirty="0"/>
              <a:t>• устойчивые знаний о природе и существующих в ней взаимосвязей;</a:t>
            </a:r>
          </a:p>
          <a:p>
            <a:r>
              <a:rPr lang="ru-RU" dirty="0"/>
              <a:t>• бережного отношения к природе;</a:t>
            </a:r>
          </a:p>
          <a:p>
            <a:r>
              <a:rPr lang="ru-RU" dirty="0"/>
              <a:t>• правильного понимания понятия «здоровый образ жизни»;</a:t>
            </a:r>
          </a:p>
          <a:p>
            <a:r>
              <a:rPr lang="ru-RU" dirty="0"/>
              <a:t>• моральных и экологически ценных установок, поведенческих умений;</a:t>
            </a:r>
          </a:p>
          <a:p>
            <a:r>
              <a:rPr lang="ru-RU" dirty="0"/>
              <a:t>• эмоциональной отзывчивости к живой природе;</a:t>
            </a:r>
          </a:p>
          <a:p>
            <a:r>
              <a:rPr lang="ru-RU" dirty="0"/>
              <a:t>• положительных эстетических ощущений от любования природой;</a:t>
            </a:r>
          </a:p>
          <a:p>
            <a:r>
              <a:rPr lang="ru-RU" dirty="0"/>
              <a:t>• умений познавать особенности окружающего мира.</a:t>
            </a:r>
          </a:p>
        </p:txBody>
      </p:sp>
    </p:spTree>
    <p:extLst>
      <p:ext uri="{BB962C8B-B14F-4D97-AF65-F5344CB8AC3E}">
        <p14:creationId xmlns:p14="http://schemas.microsoft.com/office/powerpoint/2010/main" val="2342213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F6FEAB8-B274-4FC8-BC07-5670C1243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898" y="609600"/>
            <a:ext cx="8435103" cy="774583"/>
          </a:xfrm>
        </p:spPr>
        <p:txBody>
          <a:bodyPr>
            <a:normAutofit/>
          </a:bodyPr>
          <a:lstStyle/>
          <a:p>
            <a:r>
              <a:rPr lang="ru-RU" sz="2000" dirty="0"/>
              <a:t>Экологическое воспитание подрастающего поколения является очень важной частью образования.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75CC9497-2B6E-47F6-83D4-220EFE2D92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898" y="1384183"/>
            <a:ext cx="8435104" cy="4657179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ru-RU" sz="1400" dirty="0"/>
              <a:t>Содержание образовательной области «Познание» направлено на формирование первичных представлениях об объектах окружающего мира, их свойствах и отношениях (форме, цвете, размере, причинах и следствиях и др.); о планете Земля как общем доме людей, об особенностях ее природы, многообразии стран и народов; расширение кругозора детей.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1400" dirty="0"/>
              <a:t>Содержание образовательной области «Речевое развитие» предполагает знакомство с детской        литературой, в том числе и с природоведческой.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1400" dirty="0"/>
              <a:t>Образовательная область «Художественно-эстетическое развитие» предполагает становление предпосылок ценностно-смыслового восприятия и понимания мира природы; формирование эстетического отношения к окружающему миру в целом.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1400" dirty="0"/>
              <a:t>Образовательная область «Физическое развитие» направлена на становление ценностей здорового образа жизни у дошкольников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1400" dirty="0"/>
              <a:t>Взаимодействие дошкольников с природой в процессе экологического образования развивает психику ребенка, двигательную активность и делает его физически более крепким и здоровым</a:t>
            </a:r>
          </a:p>
          <a:p>
            <a:pPr marL="0" indent="0">
              <a:buNone/>
            </a:pPr>
            <a:r>
              <a:rPr lang="ru-RU" sz="1400" dirty="0"/>
              <a:t>Наряду с традиционными формами и методами экологического воспитания в нашей педагогической деятельности (беседы, наблюдения, чтение литературы, рассматривание, непосредственно образовательная деятельность, практическая деятельность) мы применяем и инновационные формы и методы.</a:t>
            </a:r>
          </a:p>
        </p:txBody>
      </p:sp>
    </p:spTree>
    <p:extLst>
      <p:ext uri="{BB962C8B-B14F-4D97-AF65-F5344CB8AC3E}">
        <p14:creationId xmlns:p14="http://schemas.microsoft.com/office/powerpoint/2010/main" val="2019050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BDC0D87-C69F-465B-8FFA-E42BA1F6F9C0}"/>
              </a:ext>
            </a:extLst>
          </p:cNvPr>
          <p:cNvSpPr txBox="1"/>
          <p:nvPr/>
        </p:nvSpPr>
        <p:spPr>
          <a:xfrm>
            <a:off x="528507" y="444617"/>
            <a:ext cx="85232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Метод « Кейс – технология»- это разбор ситуации или конкретного случая, деловая игра. Главное ее предназначение – развивать способность анализировать различные проблемы и находить их решение, а также умение работать с информацией. Кейс -технологии развивают коммуникативные компетенции в тех образовательных областях, где нет однозначного ответа на поставленный вопрос, а есть несколько ответов, и нужно найти правильный ответ, аргументируя свои доводы…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490A73A6-33A6-4D76-A2C5-F54A2E3B72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79" t="7413" r="7123"/>
          <a:stretch/>
        </p:blipFill>
        <p:spPr>
          <a:xfrm>
            <a:off x="2375648" y="2718130"/>
            <a:ext cx="5360894" cy="332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558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4C6E1AB-384A-4257-895B-A04DFF3C5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466165"/>
          </a:xfrm>
        </p:spPr>
        <p:txBody>
          <a:bodyPr>
            <a:normAutofit/>
          </a:bodyPr>
          <a:lstStyle/>
          <a:p>
            <a:r>
              <a:rPr lang="ru-RU" sz="2400" dirty="0"/>
              <a:t>Как использовать кейс-технологию?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B9AF4B8-7CB2-4DEE-96FE-EAA046DA54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183341"/>
            <a:ext cx="9040407" cy="485802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1600" dirty="0"/>
              <a:t>Почти все способы реализации кейс - технологии связаны с проблемным обучением. Можно использовать кейс для проведения эвристической беседы с воспитанниками, прогнозирования, в качестве проблемной ситуации. </a:t>
            </a:r>
          </a:p>
          <a:p>
            <a:pPr marL="0" indent="0">
              <a:buNone/>
            </a:pPr>
            <a:r>
              <a:rPr lang="ru-RU" sz="1600" dirty="0"/>
              <a:t>Кейс как педагогическая технология предполагает использование различных средств: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1600" dirty="0"/>
              <a:t>социальные и естественно - научные проблемные ситуации;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1600" dirty="0"/>
              <a:t>словесные и иллюстрированные сюжеты: события, рассказы и игры с проблемным содержанием;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1600" dirty="0"/>
              <a:t>фантазийные ситуации и нелепицы;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1600" dirty="0"/>
              <a:t>фото- и видеоролики;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1600" dirty="0"/>
              <a:t>объекты и явления окружающей действительности.</a:t>
            </a:r>
          </a:p>
          <a:p>
            <a:pPr marL="0" indent="0">
              <a:buNone/>
            </a:pPr>
            <a:r>
              <a:rPr lang="ru-RU" sz="1600" dirty="0"/>
              <a:t>Диалог с детьми должен быть конструктивным. При этом следует принимать любой детский ответ, даже самый фантастический. Важно научить дошкольников аргументировать свое мнение и из большого количества идей выбирать уместные и актуальные.</a:t>
            </a:r>
          </a:p>
          <a:p>
            <a:pPr marL="0" indent="0">
              <a:buNone/>
            </a:pPr>
            <a:endParaRPr lang="ru-RU" sz="1600" dirty="0"/>
          </a:p>
          <a:p>
            <a:pPr marL="0" indent="0">
              <a:buNone/>
            </a:pPr>
            <a:r>
              <a:rPr lang="ru-RU" sz="1600" dirty="0"/>
              <a:t>Для разных целей воспитатели используют разные кейс-ситуации:</a:t>
            </a:r>
          </a:p>
        </p:txBody>
      </p:sp>
    </p:spTree>
    <p:extLst>
      <p:ext uri="{BB962C8B-B14F-4D97-AF65-F5344CB8AC3E}">
        <p14:creationId xmlns:p14="http://schemas.microsoft.com/office/powerpoint/2010/main" val="284031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>
            <a:extLst>
              <a:ext uri="{FF2B5EF4-FFF2-40B4-BE49-F238E27FC236}">
                <a16:creationId xmlns="" xmlns:a16="http://schemas.microsoft.com/office/drawing/2014/main" id="{BBF215AC-A466-4DB9-8A18-8DDEC3E77C5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86774365"/>
              </p:ext>
            </p:extLst>
          </p:nvPr>
        </p:nvGraphicFramePr>
        <p:xfrm>
          <a:off x="511728" y="419450"/>
          <a:ext cx="8808442" cy="20804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Схема 4">
            <a:extLst>
              <a:ext uri="{FF2B5EF4-FFF2-40B4-BE49-F238E27FC236}">
                <a16:creationId xmlns="" xmlns:a16="http://schemas.microsoft.com/office/drawing/2014/main" id="{6301F72B-3781-4559-8528-C96328E98C6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60801621"/>
              </p:ext>
            </p:extLst>
          </p:nvPr>
        </p:nvGraphicFramePr>
        <p:xfrm>
          <a:off x="511728" y="2634143"/>
          <a:ext cx="8808442" cy="19965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0DFF080-8127-4895-941E-433FF35CF14C}"/>
              </a:ext>
            </a:extLst>
          </p:cNvPr>
          <p:cNvSpPr txBox="1"/>
          <p:nvPr/>
        </p:nvSpPr>
        <p:spPr>
          <a:xfrm>
            <a:off x="3049398" y="3246431"/>
            <a:ext cx="60987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dirty="0"/>
          </a:p>
        </p:txBody>
      </p:sp>
      <p:graphicFrame>
        <p:nvGraphicFramePr>
          <p:cNvPr id="8" name="Схема 7">
            <a:extLst>
              <a:ext uri="{FF2B5EF4-FFF2-40B4-BE49-F238E27FC236}">
                <a16:creationId xmlns="" xmlns:a16="http://schemas.microsoft.com/office/drawing/2014/main" id="{59BFD0AB-DE91-4F0C-B556-1D32E2B0887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95336030"/>
              </p:ext>
            </p:extLst>
          </p:nvPr>
        </p:nvGraphicFramePr>
        <p:xfrm>
          <a:off x="511726" y="4806782"/>
          <a:ext cx="8808441" cy="13338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69011982-254D-403F-8F66-60AAAB341E17}"/>
              </a:ext>
            </a:extLst>
          </p:cNvPr>
          <p:cNvSpPr txBox="1"/>
          <p:nvPr/>
        </p:nvSpPr>
        <p:spPr>
          <a:xfrm>
            <a:off x="4009938" y="1228851"/>
            <a:ext cx="24272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Кейс- инцидент</a:t>
            </a:r>
          </a:p>
        </p:txBody>
      </p:sp>
    </p:spTree>
    <p:extLst>
      <p:ext uri="{BB962C8B-B14F-4D97-AF65-F5344CB8AC3E}">
        <p14:creationId xmlns:p14="http://schemas.microsoft.com/office/powerpoint/2010/main" val="3379959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2">
            <a:extLst>
              <a:ext uri="{FF2B5EF4-FFF2-40B4-BE49-F238E27FC236}">
                <a16:creationId xmlns="" xmlns:a16="http://schemas.microsoft.com/office/drawing/2014/main" id="{9833E438-4E18-442E-ADEC-D2FF8D178E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6043136"/>
              </p:ext>
            </p:extLst>
          </p:nvPr>
        </p:nvGraphicFramePr>
        <p:xfrm>
          <a:off x="708212" y="304800"/>
          <a:ext cx="8382001" cy="63040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73071">
                  <a:extLst>
                    <a:ext uri="{9D8B030D-6E8A-4147-A177-3AD203B41FA5}">
                      <a16:colId xmlns="" xmlns:a16="http://schemas.microsoft.com/office/drawing/2014/main" val="489238647"/>
                    </a:ext>
                  </a:extLst>
                </a:gridCol>
                <a:gridCol w="4208930">
                  <a:extLst>
                    <a:ext uri="{9D8B030D-6E8A-4147-A177-3AD203B41FA5}">
                      <a16:colId xmlns="" xmlns:a16="http://schemas.microsoft.com/office/drawing/2014/main" val="3531278362"/>
                    </a:ext>
                  </a:extLst>
                </a:gridCol>
              </a:tblGrid>
              <a:tr h="385733">
                <a:tc gridSpan="2">
                  <a:txBody>
                    <a:bodyPr/>
                    <a:lstStyle/>
                    <a:p>
                      <a:r>
                        <a:rPr lang="ru-RU" dirty="0"/>
                        <a:t>Первый этап: Подготовительный</a:t>
                      </a:r>
                    </a:p>
                  </a:txBody>
                  <a:tcPr>
                    <a:solidFill>
                      <a:srgbClr val="7BAB4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334026251"/>
                  </a:ext>
                </a:extLst>
              </a:tr>
              <a:tr h="385733">
                <a:tc>
                  <a:txBody>
                    <a:bodyPr/>
                    <a:lstStyle/>
                    <a:p>
                      <a:r>
                        <a:rPr lang="ru-RU" dirty="0"/>
                        <a:t>Деятельность педагога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Деятельность детей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295434368"/>
                  </a:ext>
                </a:extLst>
              </a:tr>
              <a:tr h="602376">
                <a:tc>
                  <a:txBody>
                    <a:bodyPr/>
                    <a:lstStyle/>
                    <a:p>
                      <a:r>
                        <a:rPr lang="ru-RU" sz="1600" dirty="0"/>
                        <a:t>Показывает фотографию, зачитывает текст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Знакомятся с ситуацией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873083469"/>
                  </a:ext>
                </a:extLst>
              </a:tr>
              <a:tr h="385733">
                <a:tc gridSpan="2">
                  <a:txBody>
                    <a:bodyPr/>
                    <a:lstStyle/>
                    <a:p>
                      <a:r>
                        <a:rPr lang="ru-RU" b="1" dirty="0">
                          <a:solidFill>
                            <a:schemeClr val="bg1"/>
                          </a:solidFill>
                        </a:rPr>
                        <a:t>Второй этап: Мотивационный</a:t>
                      </a:r>
                    </a:p>
                  </a:txBody>
                  <a:tcPr>
                    <a:solidFill>
                      <a:srgbClr val="7BAB4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95178502"/>
                  </a:ext>
                </a:extLst>
              </a:tr>
              <a:tr h="1236456">
                <a:tc>
                  <a:txBody>
                    <a:bodyPr/>
                    <a:lstStyle/>
                    <a:p>
                      <a:r>
                        <a:rPr lang="ru-RU" sz="1600" dirty="0"/>
                        <a:t>Формирует суть проблемы;</a:t>
                      </a:r>
                    </a:p>
                    <a:p>
                      <a:r>
                        <a:rPr lang="ru-RU" sz="1600" dirty="0"/>
                        <a:t>Формирует задание;</a:t>
                      </a:r>
                    </a:p>
                    <a:p>
                      <a:r>
                        <a:rPr lang="ru-RU" sz="1600" dirty="0"/>
                        <a:t>Мотивирует к поиску решения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Осознают проблему;</a:t>
                      </a:r>
                    </a:p>
                    <a:p>
                      <a:r>
                        <a:rPr lang="ru-RU" sz="1600" dirty="0"/>
                        <a:t>Концентрируются на поиске решений данной ситуации</a:t>
                      </a:r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674677057"/>
                  </a:ext>
                </a:extLst>
              </a:tr>
              <a:tr h="385733">
                <a:tc gridSpan="2">
                  <a:txBody>
                    <a:bodyPr/>
                    <a:lstStyle/>
                    <a:p>
                      <a:r>
                        <a:rPr lang="ru-RU" b="1" dirty="0">
                          <a:solidFill>
                            <a:schemeClr val="bg1"/>
                          </a:solidFill>
                        </a:rPr>
                        <a:t>Третий этап: «Мозговой штурм»</a:t>
                      </a:r>
                    </a:p>
                  </a:txBody>
                  <a:tcPr>
                    <a:solidFill>
                      <a:srgbClr val="7BAB4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9211698"/>
                  </a:ext>
                </a:extLst>
              </a:tr>
              <a:tr h="1236456">
                <a:tc>
                  <a:txBody>
                    <a:bodyPr/>
                    <a:lstStyle/>
                    <a:p>
                      <a:r>
                        <a:rPr lang="ru-RU" dirty="0"/>
                        <a:t>Активизирует детей при помощи</a:t>
                      </a:r>
                    </a:p>
                    <a:p>
                      <a:r>
                        <a:rPr lang="ru-RU" dirty="0"/>
                        <a:t>ключевых вопросов;</a:t>
                      </a:r>
                    </a:p>
                    <a:p>
                      <a:r>
                        <a:rPr lang="ru-RU" dirty="0"/>
                        <a:t>Помогает проанализировать</a:t>
                      </a:r>
                    </a:p>
                    <a:p>
                      <a:r>
                        <a:rPr lang="ru-RU" dirty="0"/>
                        <a:t>принятое решение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Представляют свои варианты</a:t>
                      </a:r>
                    </a:p>
                    <a:p>
                      <a:r>
                        <a:rPr lang="ru-RU" dirty="0"/>
                        <a:t>решения;</a:t>
                      </a:r>
                    </a:p>
                    <a:p>
                      <a:r>
                        <a:rPr lang="ru-RU" dirty="0"/>
                        <a:t>Находят совместное решение;</a:t>
                      </a:r>
                    </a:p>
                    <a:p>
                      <a:r>
                        <a:rPr lang="ru-RU" dirty="0"/>
                        <a:t>Формулируют выводы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591653655"/>
                  </a:ext>
                </a:extLst>
              </a:tr>
              <a:tr h="385733">
                <a:tc gridSpan="2">
                  <a:txBody>
                    <a:bodyPr/>
                    <a:lstStyle/>
                    <a:p>
                      <a:r>
                        <a:rPr lang="ru-RU" b="1" dirty="0">
                          <a:solidFill>
                            <a:schemeClr val="bg1"/>
                          </a:solidFill>
                        </a:rPr>
                        <a:t>Четвёртый этап: Оценочно-рефлексивный</a:t>
                      </a:r>
                    </a:p>
                  </a:txBody>
                  <a:tcPr>
                    <a:solidFill>
                      <a:srgbClr val="7BAB4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841982916"/>
                  </a:ext>
                </a:extLst>
              </a:tr>
              <a:tr h="894575">
                <a:tc>
                  <a:txBody>
                    <a:bodyPr/>
                    <a:lstStyle/>
                    <a:p>
                      <a:r>
                        <a:rPr lang="ru-RU" dirty="0"/>
                        <a:t>Побуждает детей к поиску</a:t>
                      </a:r>
                    </a:p>
                    <a:p>
                      <a:r>
                        <a:rPr lang="ru-RU" dirty="0"/>
                        <a:t>ситуаций, в которых можно</a:t>
                      </a:r>
                    </a:p>
                    <a:p>
                      <a:r>
                        <a:rPr lang="ru-RU" dirty="0"/>
                        <a:t>применить полученные знания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 Размышляют, выдвигают</a:t>
                      </a:r>
                    </a:p>
                    <a:p>
                      <a:r>
                        <a:rPr lang="ru-RU" dirty="0"/>
                        <a:t>аргументы;</a:t>
                      </a:r>
                    </a:p>
                    <a:p>
                      <a:r>
                        <a:rPr lang="ru-RU" dirty="0"/>
                        <a:t>Применяют полученные знания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504877399"/>
                  </a:ext>
                </a:extLst>
              </a:tr>
              <a:tr h="385733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9692199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364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86BE410-BE2F-4CC6-94C4-B29E1F6C979A}"/>
              </a:ext>
            </a:extLst>
          </p:cNvPr>
          <p:cNvSpPr txBox="1"/>
          <p:nvPr/>
        </p:nvSpPr>
        <p:spPr>
          <a:xfrm>
            <a:off x="412378" y="349773"/>
            <a:ext cx="6666895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8CB95F"/>
                </a:solidFill>
              </a:rPr>
              <a:t>Примеры тем «Кейс - иллюстрации»:</a:t>
            </a:r>
          </a:p>
          <a:p>
            <a:r>
              <a:rPr lang="ru-RU" sz="1600" dirty="0"/>
              <a:t>«В лесу шуметь не нужно. Живи с природой дружно», «Не торопись забрать</a:t>
            </a:r>
          </a:p>
          <a:p>
            <a:r>
              <a:rPr lang="ru-RU" sz="1600" dirty="0"/>
              <a:t>птенца. Обдумай действия до конца», «Мир украшают деревья, цветы. Помни</a:t>
            </a:r>
          </a:p>
          <a:p>
            <a:r>
              <a:rPr lang="ru-RU" sz="1600" dirty="0"/>
              <a:t>беречь их всегда должен ты», «Правильно ли ведет себя ребёнок в природе?»</a:t>
            </a:r>
          </a:p>
          <a:p>
            <a:r>
              <a:rPr lang="ru-RU" sz="1600" dirty="0"/>
              <a:t>Экологическая кейс-иллюстрация - это иллюстрация, которая используется</a:t>
            </a:r>
          </a:p>
          <a:p>
            <a:r>
              <a:rPr lang="ru-RU" sz="1600" dirty="0"/>
              <a:t>для рассмотрения проблемной ситуации в природе, экологии.</a:t>
            </a:r>
          </a:p>
          <a:p>
            <a:r>
              <a:rPr lang="ru-RU" sz="1600" dirty="0"/>
              <a:t>Целью работы с ней является разбор сути экологической проблемы,</a:t>
            </a:r>
          </a:p>
          <a:p>
            <a:r>
              <a:rPr lang="ru-RU" sz="1600" dirty="0"/>
              <a:t>анализ возможных решений и выбор лучшего из них.</a:t>
            </a:r>
          </a:p>
          <a:p>
            <a:r>
              <a:rPr lang="ru-RU" sz="1600" dirty="0"/>
              <a:t>Рассматривая иллюстрации, дети обсуждают полученную</a:t>
            </a:r>
          </a:p>
          <a:p>
            <a:r>
              <a:rPr lang="ru-RU" sz="1600" dirty="0"/>
              <a:t>информацию, рассуждают, принимают решение, могут предполагать и</a:t>
            </a:r>
          </a:p>
          <a:p>
            <a:r>
              <a:rPr lang="ru-RU" sz="1600" dirty="0"/>
              <a:t>строить на основе этого прогноз.</a:t>
            </a:r>
          </a:p>
          <a:p>
            <a:r>
              <a:rPr lang="ru-RU" sz="1600" dirty="0"/>
              <a:t>Такие кейс – иллюстрации активизируют мысль детей, развивают</a:t>
            </a:r>
          </a:p>
          <a:p>
            <a:r>
              <a:rPr lang="ru-RU" sz="1600" dirty="0"/>
              <a:t>воображение, потребность в общении с другими людьми, воспитывают</a:t>
            </a:r>
          </a:p>
          <a:p>
            <a:r>
              <a:rPr lang="ru-RU" sz="1600" dirty="0"/>
              <a:t>нравственные чувства и экологическую культуру. А иллюстрация с</a:t>
            </a:r>
          </a:p>
          <a:p>
            <a:r>
              <a:rPr lang="ru-RU" sz="1600" dirty="0"/>
              <a:t>продолжением мотивирует интерес детей к экологическим проблемам.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02BD6E6B-F3AC-4400-A134-B4839BCDD0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9273" y="3818815"/>
            <a:ext cx="3375540" cy="250115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7E0CB1B9-3A1B-479F-A226-3C08B1C2F3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354" r="4413"/>
          <a:stretch/>
        </p:blipFill>
        <p:spPr>
          <a:xfrm>
            <a:off x="7221023" y="1207946"/>
            <a:ext cx="3599377" cy="2362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021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69BDB9A-9208-4C43-84F0-2DCC52AD845B}"/>
              </a:ext>
            </a:extLst>
          </p:cNvPr>
          <p:cNvSpPr txBox="1"/>
          <p:nvPr/>
        </p:nvSpPr>
        <p:spPr>
          <a:xfrm>
            <a:off x="358588" y="475130"/>
            <a:ext cx="879213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8CB95F"/>
                </a:solidFill>
              </a:rPr>
              <a:t>Игра «Узнай по объявлениям»: </a:t>
            </a:r>
          </a:p>
          <a:p>
            <a:r>
              <a:rPr lang="ru-RU" sz="1600" dirty="0"/>
              <a:t>знакомит с особенностями животных и птиц (внешний вид, поведение, среда обитания), развивает логическое мышление. Дети внимательно слушают объявление, и отгадывают о ком идёт речь (животное или птица).</a:t>
            </a:r>
          </a:p>
          <a:p>
            <a:r>
              <a:rPr lang="ru-RU" sz="1600" dirty="0"/>
              <a:t>Примеры объявлений:</a:t>
            </a:r>
          </a:p>
          <a:p>
            <a:endParaRPr lang="ru-RU" sz="1600" dirty="0"/>
          </a:p>
          <a:p>
            <a:r>
              <a:rPr lang="ru-RU" sz="1600" dirty="0"/>
              <a:t>- Я сладкая ягода, красного цвета. Состою из множества сочных шариков.</a:t>
            </a:r>
          </a:p>
          <a:p>
            <a:endParaRPr lang="ru-RU" sz="1600" dirty="0"/>
          </a:p>
          <a:p>
            <a:r>
              <a:rPr lang="ru-RU" sz="1600" dirty="0"/>
              <a:t>- Потерялось хвойное деревце, которое живёт в нашем детском саду.</a:t>
            </a:r>
          </a:p>
          <a:p>
            <a:endParaRPr lang="ru-RU" sz="1600" dirty="0"/>
          </a:p>
          <a:p>
            <a:r>
              <a:rPr lang="ru-RU" sz="1600" dirty="0"/>
              <a:t>- Приходите ко мне в гости! Адреса не имею. Свой домик ношу всегда на себе.</a:t>
            </a:r>
          </a:p>
          <a:p>
            <a:endParaRPr lang="ru-RU" sz="1600" dirty="0"/>
          </a:p>
          <a:p>
            <a:r>
              <a:rPr lang="ru-RU" sz="1600" dirty="0"/>
              <a:t>- Друзья! Кому нужны иглы, обращаться ко мне.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52B9D0AC-A297-4489-A44A-C0550091A8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4424" y="1618353"/>
            <a:ext cx="2617802" cy="181064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BE2CE9C0-C98C-4F65-A76C-0089457598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4379" y="3752719"/>
            <a:ext cx="2737096" cy="182332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56328BEB-98D4-4FE8-8D31-8DA437538B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4739" y="4144383"/>
            <a:ext cx="2932579" cy="234606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771121FE-F0BD-4C17-99ED-4856C5D7A9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975" y="4221928"/>
            <a:ext cx="3024691" cy="226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353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7E13EF5-C6B1-4780-838E-E6675B8365D4}"/>
              </a:ext>
            </a:extLst>
          </p:cNvPr>
          <p:cNvSpPr txBox="1"/>
          <p:nvPr/>
        </p:nvSpPr>
        <p:spPr>
          <a:xfrm>
            <a:off x="486334" y="458578"/>
            <a:ext cx="8711453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8CB95F"/>
                </a:solidFill>
              </a:rPr>
              <a:t>Деловая игра «Хорошо – плохо» </a:t>
            </a:r>
            <a:r>
              <a:rPr lang="ru-RU" sz="1600" dirty="0"/>
              <a:t>совершенствует знания детей о явлениях живой и неживой природы, животных и растений: « Комар – это хорошо или плохо?», «Болото - это хорошо или плохо», «Деревья без листьев зимой – это хорошо или плохо?» и так далее.</a:t>
            </a:r>
          </a:p>
          <a:p>
            <a:endParaRPr lang="ru-RU" sz="2400" b="1" dirty="0">
              <a:solidFill>
                <a:srgbClr val="8CB95F"/>
              </a:solidFill>
            </a:endParaRPr>
          </a:p>
          <a:p>
            <a:r>
              <a:rPr lang="ru-RU" sz="2400" b="1" dirty="0">
                <a:solidFill>
                  <a:srgbClr val="8CB95F"/>
                </a:solidFill>
              </a:rPr>
              <a:t>Деловая игра «Что будет, если </a:t>
            </a:r>
            <a:r>
              <a:rPr lang="ru-RU" sz="1600" b="1" dirty="0">
                <a:solidFill>
                  <a:srgbClr val="8CB95F"/>
                </a:solidFill>
              </a:rPr>
              <a:t>…?» </a:t>
            </a:r>
            <a:r>
              <a:rPr lang="ru-RU" sz="1600" dirty="0"/>
              <a:t>помогает узнать, что надо делать для того, чтобы беречь, сохранять и приумножать природу, развивает умения делать выводы и умозаключения. Например: что будет, если в реку один мальчик бросит банку из-под лимонада? А два? А три? А много мальчиков? Что будет, если в выходной из леса одна семья привезёт охапку первоцветов? Две семьи? Пять? Что будет, если у одного водителя машина выбрасывает много выхлопных газов? Три машины? Половина водителей города? Что будет если не потушить костер в лесу? и так далее.</a:t>
            </a:r>
          </a:p>
          <a:p>
            <a:endParaRPr lang="ru-RU" sz="2400" b="1" dirty="0">
              <a:solidFill>
                <a:srgbClr val="8CB95F"/>
              </a:solidFill>
            </a:endParaRPr>
          </a:p>
          <a:p>
            <a:r>
              <a:rPr lang="ru-RU" sz="2400" b="1" dirty="0">
                <a:solidFill>
                  <a:srgbClr val="8CB95F"/>
                </a:solidFill>
              </a:rPr>
              <a:t>Деловая игра «Береги природу». </a:t>
            </a:r>
            <a:r>
              <a:rPr lang="ru-RU" sz="1600" dirty="0"/>
              <a:t>На столе или доске располагаю картинки, изображающие растения, птиц, зверей, человека, солнца, воды и т.д. Я убираю одну из картинок, и дети должны рассказать, что произойдёт с оставшимися живыми объектами, если на Земле не будет спрятанного объекта. Например: убираем птицу – что будет с остальными животными, с человеком, с растениями и т.д.</a:t>
            </a:r>
          </a:p>
          <a:p>
            <a:endParaRPr lang="ru-RU" sz="1600" dirty="0"/>
          </a:p>
          <a:p>
            <a:r>
              <a:rPr lang="ru-RU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04130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556</TotalTime>
  <Words>1323</Words>
  <Application>Microsoft Office PowerPoint</Application>
  <PresentationFormat>Произвольный</PresentationFormat>
  <Paragraphs>123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Аспект</vt:lpstr>
      <vt:lpstr>Инновационный метод «Кейс-технология» в экологическом воспитании дошкольников.  </vt:lpstr>
      <vt:lpstr>Экологическое воспитание подрастающего поколения является очень важной частью образования.</vt:lpstr>
      <vt:lpstr>Презентация PowerPoint</vt:lpstr>
      <vt:lpstr>Как использовать кейс-технологию?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Кубик Блума, как приём инновационной педагогической технологии на занятиях по  экологии</dc:title>
  <dc:creator>Солнышко-2</dc:creator>
  <cp:lastModifiedBy>HP-PC</cp:lastModifiedBy>
  <cp:revision>5</cp:revision>
  <cp:lastPrinted>2024-02-26T05:21:43Z</cp:lastPrinted>
  <dcterms:created xsi:type="dcterms:W3CDTF">2022-11-07T11:33:01Z</dcterms:created>
  <dcterms:modified xsi:type="dcterms:W3CDTF">2024-02-29T08:13:30Z</dcterms:modified>
</cp:coreProperties>
</file>