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767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572560" cy="6369072"/>
          </a:xfrm>
          <a:ln w="5715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детской инициативы и творческих </a:t>
            </a: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способностей дошкольников</a:t>
            </a:r>
            <a:b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МДОАУ «Детский сад № 38 «Солнышко » комбинированного вида г.Орска»</a:t>
            </a:r>
            <a:r>
              <a:rPr lang="ru-RU" sz="27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F:\инициатива\img0.jpg"/>
          <p:cNvPicPr>
            <a:picLocks noChangeAspect="1" noChangeArrowheads="1"/>
          </p:cNvPicPr>
          <p:nvPr/>
        </p:nvPicPr>
        <p:blipFill>
          <a:blip r:embed="rId2" cstate="print"/>
          <a:srcRect t="45834" b="15625"/>
          <a:stretch>
            <a:fillRect/>
          </a:stretch>
        </p:blipFill>
        <p:spPr bwMode="auto">
          <a:xfrm>
            <a:off x="714348" y="3000372"/>
            <a:ext cx="7572428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F:\инициатива\img1.jpg"/>
          <p:cNvPicPr>
            <a:picLocks noChangeAspect="1" noChangeArrowheads="1"/>
          </p:cNvPicPr>
          <p:nvPr/>
        </p:nvPicPr>
        <p:blipFill>
          <a:blip r:embed="rId2" cstate="print"/>
          <a:srcRect l="3125"/>
          <a:stretch>
            <a:fillRect/>
          </a:stretch>
        </p:blipFill>
        <p:spPr bwMode="auto">
          <a:xfrm>
            <a:off x="285720" y="142852"/>
            <a:ext cx="8643998" cy="6500858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286544"/>
          </a:xfrm>
          <a:ln w="57150">
            <a:solidFill>
              <a:srgbClr val="C00000"/>
            </a:solidFill>
          </a:ln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Times New Roman" pitchFamily="18" charset="0"/>
                <a:cs typeface="Aharoni" pitchFamily="2" charset="-79"/>
              </a:rPr>
              <a:t>В </a:t>
            </a:r>
            <a:r>
              <a:rPr lang="ru-RU" dirty="0" smtClean="0">
                <a:latin typeface="Times New Roman" pitchFamily="18" charset="0"/>
                <a:cs typeface="Aharoni" pitchFamily="2" charset="-79"/>
              </a:rPr>
              <a:t>Федеральном государственном образовательном стандарте выделены основные линии личностного развития ребенка дошкольного возраста: </a:t>
            </a:r>
          </a:p>
          <a:p>
            <a:r>
              <a:rPr lang="ru-RU" dirty="0" smtClean="0">
                <a:latin typeface="Times New Roman" pitchFamily="18" charset="0"/>
                <a:cs typeface="Aharoni" pitchFamily="2" charset="-79"/>
              </a:rPr>
              <a:t>самостоятельность, </a:t>
            </a:r>
          </a:p>
          <a:p>
            <a:r>
              <a:rPr lang="ru-RU" dirty="0" smtClean="0">
                <a:latin typeface="Times New Roman" pitchFamily="18" charset="0"/>
                <a:cs typeface="Aharoni" pitchFamily="2" charset="-79"/>
              </a:rPr>
              <a:t>инициативность, </a:t>
            </a:r>
          </a:p>
          <a:p>
            <a:r>
              <a:rPr lang="ru-RU" dirty="0" smtClean="0">
                <a:latin typeface="Times New Roman" pitchFamily="18" charset="0"/>
                <a:cs typeface="Aharoni" pitchFamily="2" charset="-79"/>
              </a:rPr>
              <a:t>творчество.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Aharoni" pitchFamily="2" charset="-79"/>
              </a:rPr>
              <a:t>    На </a:t>
            </a:r>
            <a:r>
              <a:rPr lang="ru-RU" dirty="0" smtClean="0">
                <a:latin typeface="Times New Roman" pitchFamily="18" charset="0"/>
                <a:cs typeface="Aharoni" pitchFamily="2" charset="-79"/>
              </a:rPr>
              <a:t>этапе завершения дошкольного образования одним из целевых ориентиров ФГОС предусмотрена одна из возрастных характеристик возможностей детей – «проявляют инициативу и самостоятельность в различных видах деятельности».</a:t>
            </a:r>
            <a:endParaRPr lang="ru-RU" dirty="0">
              <a:latin typeface="Times New Roman" pitchFamily="18" charset="0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инициатива\img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832"/>
          <a:stretch>
            <a:fillRect/>
          </a:stretch>
        </p:blipFill>
        <p:spPr bwMode="auto">
          <a:xfrm>
            <a:off x="214282" y="214290"/>
            <a:ext cx="8643998" cy="642942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214291"/>
            <a:ext cx="8715436" cy="6124754"/>
          </a:xfrm>
          <a:prstGeom prst="rect">
            <a:avLst/>
          </a:prstGeom>
          <a:ln w="571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Творчество для ребенка – это больше процесс, в ходе которого он расширяет свой опыт, радуется общению, начинает больше доверять себе</a:t>
            </a:r>
            <a:r>
              <a:rPr lang="ru-RU" sz="2800" b="1" dirty="0" smtClean="0">
                <a:solidFill>
                  <a:srgbClr val="7030A0"/>
                </a:solidFill>
              </a:rPr>
              <a:t>.</a:t>
            </a:r>
            <a:endParaRPr lang="ru-RU" sz="2800" dirty="0" smtClean="0"/>
          </a:p>
          <a:p>
            <a:pPr algn="just"/>
            <a:r>
              <a:rPr lang="ru-RU" sz="2800" dirty="0" smtClean="0"/>
              <a:t>Для развития творческой инициативы ребенка дошкольного возраста необходимо создать условия, где одной из ведущих будет художественно-творческая деятельность. </a:t>
            </a:r>
            <a:endParaRPr lang="ru-RU" sz="2800" dirty="0" smtClean="0"/>
          </a:p>
          <a:p>
            <a:endParaRPr lang="ru-RU" sz="2800" dirty="0" smtClean="0"/>
          </a:p>
          <a:p>
            <a:pPr>
              <a:buFontTx/>
              <a:buChar char="-"/>
            </a:pPr>
            <a:r>
              <a:rPr lang="ru-RU" sz="2800" dirty="0" smtClean="0"/>
              <a:t>Развивает </a:t>
            </a:r>
            <a:r>
              <a:rPr lang="ru-RU" sz="2800" dirty="0" smtClean="0"/>
              <a:t>самостоятельность, активность, позволяет закреплять приобретенные на </a:t>
            </a:r>
            <a:r>
              <a:rPr lang="ru-RU" sz="2800" dirty="0" smtClean="0"/>
              <a:t>занятиях   художественные </a:t>
            </a:r>
            <a:r>
              <a:rPr lang="ru-RU" sz="2800" dirty="0" smtClean="0"/>
              <a:t>знания</a:t>
            </a:r>
            <a:r>
              <a:rPr lang="ru-RU" sz="2800" dirty="0" smtClean="0"/>
              <a:t>,  </a:t>
            </a:r>
            <a:r>
              <a:rPr lang="ru-RU" sz="2800" dirty="0" smtClean="0"/>
              <a:t>умения, навыки. </a:t>
            </a:r>
            <a:endParaRPr lang="ru-RU" sz="2800" dirty="0" smtClean="0"/>
          </a:p>
          <a:p>
            <a:pPr>
              <a:buFontTx/>
              <a:buChar char="-"/>
            </a:pPr>
            <a:r>
              <a:rPr lang="ru-RU" sz="2800" dirty="0" smtClean="0"/>
              <a:t>Вызывает </a:t>
            </a:r>
            <a:r>
              <a:rPr lang="ru-RU" sz="2800" dirty="0" smtClean="0"/>
              <a:t>яркие впечатления, повлиявшие на воображение, эмоции ребенка, снимает напряжение, укрепляет веру в свои возможности. 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15106"/>
          </a:xfrm>
          <a:ln w="57150">
            <a:solidFill>
              <a:srgbClr val="C00000"/>
            </a:solidFill>
          </a:ln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 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Эффективным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приемом формирования творческой инициативы дошкольника в художественно-практической деятельности является освоение навыков работы в нетрадиционных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техниках: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-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редоставляют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возможность, достаточно простыми способами, получить красивый, необычный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- дают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больше возможностей для самовыражения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3000" dirty="0" smtClean="0"/>
          </a:p>
          <a:p>
            <a:pPr>
              <a:buNone/>
            </a:pPr>
            <a:endParaRPr lang="ru-RU" sz="3000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«Рисование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с помощью шерстяных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волокон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9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Шерстяная акварель»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современный вид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декоративно-прикладного искусства.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Вместо красок - цветные шерстяные волокна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вместо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кисти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пальчики.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Это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аппликация из прядей разноцветной шерсти, ни чем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скрепленная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прекрасно хранится под стеклом, неся красоту и радость творчества.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715436" cy="6286544"/>
          </a:xfrm>
          <a:ln w="57150">
            <a:solidFill>
              <a:srgbClr val="C00000"/>
            </a:solidFill>
          </a:ln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  </a:t>
            </a:r>
            <a:r>
              <a:rPr lang="ru-RU" b="1" u="sng" dirty="0" smtClean="0">
                <a:solidFill>
                  <a:srgbClr val="7030A0"/>
                </a:solidFill>
              </a:rPr>
              <a:t>Актуальность</a:t>
            </a:r>
            <a:r>
              <a:rPr lang="ru-RU" dirty="0" smtClean="0"/>
              <a:t> </a:t>
            </a:r>
          </a:p>
          <a:p>
            <a:r>
              <a:rPr lang="ru-RU" dirty="0" smtClean="0"/>
              <a:t>развивает </a:t>
            </a:r>
            <a:r>
              <a:rPr lang="ru-RU" dirty="0" smtClean="0"/>
              <a:t>творческие </a:t>
            </a:r>
            <a:r>
              <a:rPr lang="ru-RU" dirty="0" smtClean="0"/>
              <a:t>способности; </a:t>
            </a:r>
          </a:p>
          <a:p>
            <a:r>
              <a:rPr lang="ru-RU" dirty="0" smtClean="0"/>
              <a:t>будит </a:t>
            </a:r>
            <a:r>
              <a:rPr lang="ru-RU" dirty="0" smtClean="0"/>
              <a:t>положительные </a:t>
            </a:r>
            <a:r>
              <a:rPr lang="ru-RU" dirty="0" smtClean="0"/>
              <a:t>эмоции; </a:t>
            </a:r>
          </a:p>
          <a:p>
            <a:r>
              <a:rPr lang="ru-RU" dirty="0" smtClean="0"/>
              <a:t>вдохновляет</a:t>
            </a:r>
            <a:r>
              <a:rPr lang="ru-RU" dirty="0" smtClean="0"/>
              <a:t>, активизирует детскую </a:t>
            </a:r>
            <a:r>
              <a:rPr lang="ru-RU" dirty="0" smtClean="0"/>
              <a:t>мысль; </a:t>
            </a:r>
          </a:p>
          <a:p>
            <a:r>
              <a:rPr lang="ru-RU" dirty="0" smtClean="0"/>
              <a:t>открывает </a:t>
            </a:r>
            <a:r>
              <a:rPr lang="ru-RU" dirty="0" smtClean="0"/>
              <a:t>большие возможности для развития </a:t>
            </a:r>
            <a:r>
              <a:rPr lang="ru-RU" dirty="0" err="1" smtClean="0"/>
              <a:t>креативного</a:t>
            </a:r>
            <a:r>
              <a:rPr lang="ru-RU" dirty="0" smtClean="0"/>
              <a:t> мышления </a:t>
            </a:r>
            <a:r>
              <a:rPr lang="ru-RU" dirty="0" smtClean="0"/>
              <a:t> и инициативы.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b="1" u="sng" dirty="0" smtClean="0">
                <a:solidFill>
                  <a:srgbClr val="7030A0"/>
                </a:solidFill>
              </a:rPr>
              <a:t>Система работы </a:t>
            </a:r>
          </a:p>
          <a:p>
            <a:pPr>
              <a:buFontTx/>
              <a:buChar char="-"/>
            </a:pPr>
            <a:r>
              <a:rPr lang="ru-RU" dirty="0" smtClean="0"/>
              <a:t>от простого к </a:t>
            </a:r>
            <a:r>
              <a:rPr lang="ru-RU" dirty="0" smtClean="0"/>
              <a:t>сложному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индивидуализация сложности работы</a:t>
            </a: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 algn="just">
              <a:buNone/>
            </a:pPr>
            <a:r>
              <a:rPr lang="ru-RU" dirty="0" smtClean="0"/>
              <a:t>    Это </a:t>
            </a:r>
            <a:r>
              <a:rPr lang="ru-RU" dirty="0" smtClean="0"/>
              <a:t>даст возможность предотвратить </a:t>
            </a:r>
            <a:r>
              <a:rPr lang="ru-RU" dirty="0" smtClean="0"/>
              <a:t>перегрузку ребенка, освободить </a:t>
            </a:r>
            <a:r>
              <a:rPr lang="ru-RU" dirty="0" smtClean="0"/>
              <a:t>его от страха перед трудностью, приобщить к творчеству.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143668"/>
          </a:xfrm>
          <a:ln w="571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Таким образом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формирование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творческой личности представляет собой одну из важных задач педагогической теории и практики на современном этапе, которая решается, начиная с дошкольного возраста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Наиболее эффективным средством формирования творческой личности ребёнка является развитие творческих способностей и поддержание творческой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инициативы.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  <a:ln w="571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Желаем творческих успехов!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F:\инициатива\img0.jpg"/>
          <p:cNvPicPr>
            <a:picLocks noChangeAspect="1" noChangeArrowheads="1"/>
          </p:cNvPicPr>
          <p:nvPr/>
        </p:nvPicPr>
        <p:blipFill>
          <a:blip r:embed="rId2" cstate="print"/>
          <a:srcRect t="45834" b="15625"/>
          <a:stretch>
            <a:fillRect/>
          </a:stretch>
        </p:blipFill>
        <p:spPr bwMode="auto">
          <a:xfrm>
            <a:off x="642910" y="2357430"/>
            <a:ext cx="7572428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234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  Развитие детской инициативы и творческих способностей дошкольников      МДОАУ «Детский сад № 38 «Солнышко » комбинированного вида г.Орска»   </vt:lpstr>
      <vt:lpstr>     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</dc:title>
  <dc:creator>admin</dc:creator>
  <cp:lastModifiedBy>admin</cp:lastModifiedBy>
  <cp:revision>8</cp:revision>
  <dcterms:created xsi:type="dcterms:W3CDTF">2022-04-11T17:08:37Z</dcterms:created>
  <dcterms:modified xsi:type="dcterms:W3CDTF">2022-04-11T18:30:14Z</dcterms:modified>
</cp:coreProperties>
</file>