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14" r:id="rId3"/>
  </p:sldMasterIdLst>
  <p:sldIdLst>
    <p:sldId id="261" r:id="rId4"/>
    <p:sldId id="270" r:id="rId5"/>
    <p:sldId id="282" r:id="rId6"/>
    <p:sldId id="292" r:id="rId7"/>
    <p:sldId id="294" r:id="rId8"/>
    <p:sldId id="296" r:id="rId9"/>
    <p:sldId id="273" r:id="rId10"/>
    <p:sldId id="256" r:id="rId11"/>
    <p:sldId id="295" r:id="rId12"/>
    <p:sldId id="272" r:id="rId13"/>
    <p:sldId id="285" r:id="rId14"/>
    <p:sldId id="286" r:id="rId15"/>
    <p:sldId id="287" r:id="rId16"/>
    <p:sldId id="288" r:id="rId17"/>
    <p:sldId id="284" r:id="rId18"/>
    <p:sldId id="289" r:id="rId19"/>
    <p:sldId id="290" r:id="rId20"/>
    <p:sldId id="2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6" d="100"/>
          <a:sy n="116" d="100"/>
        </p:scale>
        <p:origin x="144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712FB8-9A71-417D-BC7F-50A61C327D3E}" type="doc">
      <dgm:prSet loTypeId="urn:microsoft.com/office/officeart/2005/8/layout/vList2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5EBE7786-73A6-41C0-8B49-C2C6DB915629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Ермолаева И.В., педагог-психолог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DE86C9-A667-46BD-8CB8-1EEFA706F7C2}" type="parTrans" cxnId="{E7D03BC0-6750-4979-BF77-A7DA76FC7943}">
      <dgm:prSet/>
      <dgm:spPr/>
      <dgm:t>
        <a:bodyPr/>
        <a:lstStyle/>
        <a:p>
          <a:endParaRPr lang="ru-RU"/>
        </a:p>
      </dgm:t>
    </dgm:pt>
    <dgm:pt modelId="{9D80E983-7B7A-4F1D-B62E-4C2811FB98A9}" type="sibTrans" cxnId="{E7D03BC0-6750-4979-BF77-A7DA76FC7943}">
      <dgm:prSet/>
      <dgm:spPr/>
      <dgm:t>
        <a:bodyPr/>
        <a:lstStyle/>
        <a:p>
          <a:endParaRPr lang="ru-RU"/>
        </a:p>
      </dgm:t>
    </dgm:pt>
    <dgm:pt modelId="{75E020D7-A9B1-457A-B068-25D1E0726211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МДОАУ «Детский сад № 38 «Солнышко» г. Орска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0EC1D0-E45C-4B71-9EB3-51F352E4C276}" type="parTrans" cxnId="{8C4AF2AE-8BFD-475A-91E3-A72DEDF77A65}">
      <dgm:prSet/>
      <dgm:spPr/>
      <dgm:t>
        <a:bodyPr/>
        <a:lstStyle/>
        <a:p>
          <a:endParaRPr lang="ru-RU"/>
        </a:p>
      </dgm:t>
    </dgm:pt>
    <dgm:pt modelId="{5CEF30AC-E4B8-458C-BC1F-BA2F1488AD8B}" type="sibTrans" cxnId="{8C4AF2AE-8BFD-475A-91E3-A72DEDF77A65}">
      <dgm:prSet/>
      <dgm:spPr/>
      <dgm:t>
        <a:bodyPr/>
        <a:lstStyle/>
        <a:p>
          <a:endParaRPr lang="ru-RU"/>
        </a:p>
      </dgm:t>
    </dgm:pt>
    <dgm:pt modelId="{120745D0-0E28-493F-B9F0-EE62E6E9889B}" type="pres">
      <dgm:prSet presAssocID="{3A712FB8-9A71-417D-BC7F-50A61C327D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A267C9-9CC1-4759-8A01-C35EF0A7B4EC}" type="pres">
      <dgm:prSet presAssocID="{5EBE7786-73A6-41C0-8B49-C2C6DB915629}" presName="parentText" presStyleLbl="node1" presStyleIdx="0" presStyleCnt="2" custLinFactY="5742" custLinFactNeighborX="125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204443-AA6D-4F8E-9CB1-CEDD3F640EC0}" type="pres">
      <dgm:prSet presAssocID="{9D80E983-7B7A-4F1D-B62E-4C2811FB98A9}" presName="spacer" presStyleCnt="0"/>
      <dgm:spPr/>
    </dgm:pt>
    <dgm:pt modelId="{B5CA0480-D0BD-4F78-A9F8-B481D74205E8}" type="pres">
      <dgm:prSet presAssocID="{75E020D7-A9B1-457A-B068-25D1E0726211}" presName="parentText" presStyleLbl="node1" presStyleIdx="1" presStyleCnt="2" custLinFactY="75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4AACA7-5A37-4C81-B0C9-8030A388E5FD}" type="presOf" srcId="{3A712FB8-9A71-417D-BC7F-50A61C327D3E}" destId="{120745D0-0E28-493F-B9F0-EE62E6E9889B}" srcOrd="0" destOrd="0" presId="urn:microsoft.com/office/officeart/2005/8/layout/vList2"/>
    <dgm:cxn modelId="{8C4AF2AE-8BFD-475A-91E3-A72DEDF77A65}" srcId="{3A712FB8-9A71-417D-BC7F-50A61C327D3E}" destId="{75E020D7-A9B1-457A-B068-25D1E0726211}" srcOrd="1" destOrd="0" parTransId="{DB0EC1D0-E45C-4B71-9EB3-51F352E4C276}" sibTransId="{5CEF30AC-E4B8-458C-BC1F-BA2F1488AD8B}"/>
    <dgm:cxn modelId="{0C265E32-4145-43AF-8905-DD2B55FE4DEE}" type="presOf" srcId="{75E020D7-A9B1-457A-B068-25D1E0726211}" destId="{B5CA0480-D0BD-4F78-A9F8-B481D74205E8}" srcOrd="0" destOrd="0" presId="urn:microsoft.com/office/officeart/2005/8/layout/vList2"/>
    <dgm:cxn modelId="{E7D03BC0-6750-4979-BF77-A7DA76FC7943}" srcId="{3A712FB8-9A71-417D-BC7F-50A61C327D3E}" destId="{5EBE7786-73A6-41C0-8B49-C2C6DB915629}" srcOrd="0" destOrd="0" parTransId="{A9DE86C9-A667-46BD-8CB8-1EEFA706F7C2}" sibTransId="{9D80E983-7B7A-4F1D-B62E-4C2811FB98A9}"/>
    <dgm:cxn modelId="{1FB01AA9-E457-488C-B6EB-58DB1C6FFEBF}" type="presOf" srcId="{5EBE7786-73A6-41C0-8B49-C2C6DB915629}" destId="{ABA267C9-9CC1-4759-8A01-C35EF0A7B4EC}" srcOrd="0" destOrd="0" presId="urn:microsoft.com/office/officeart/2005/8/layout/vList2"/>
    <dgm:cxn modelId="{439E6FC4-448E-4E7E-9FF8-7349BA42D538}" type="presParOf" srcId="{120745D0-0E28-493F-B9F0-EE62E6E9889B}" destId="{ABA267C9-9CC1-4759-8A01-C35EF0A7B4EC}" srcOrd="0" destOrd="0" presId="urn:microsoft.com/office/officeart/2005/8/layout/vList2"/>
    <dgm:cxn modelId="{030CF771-B427-46A6-B952-1E944A63C1E8}" type="presParOf" srcId="{120745D0-0E28-493F-B9F0-EE62E6E9889B}" destId="{B7204443-AA6D-4F8E-9CB1-CEDD3F640EC0}" srcOrd="1" destOrd="0" presId="urn:microsoft.com/office/officeart/2005/8/layout/vList2"/>
    <dgm:cxn modelId="{E1AFC2D0-F964-466E-9AAE-218661BC0A06}" type="presParOf" srcId="{120745D0-0E28-493F-B9F0-EE62E6E9889B}" destId="{B5CA0480-D0BD-4F78-A9F8-B481D74205E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267C9-9CC1-4759-8A01-C35EF0A7B4EC}">
      <dsp:nvSpPr>
        <dsp:cNvPr id="0" name=""/>
        <dsp:cNvSpPr/>
      </dsp:nvSpPr>
      <dsp:spPr>
        <a:xfrm>
          <a:off x="0" y="130082"/>
          <a:ext cx="4032448" cy="810809"/>
        </a:xfrm>
        <a:prstGeom prst="roundRect">
          <a:avLst/>
        </a:prstGeom>
        <a:gradFill rotWithShape="1">
          <a:gsLst>
            <a:gs pos="0">
              <a:schemeClr val="accent6">
                <a:tint val="35000"/>
                <a:satMod val="253000"/>
              </a:schemeClr>
            </a:gs>
            <a:gs pos="50000">
              <a:schemeClr val="accent6">
                <a:tint val="42000"/>
                <a:satMod val="255000"/>
              </a:schemeClr>
            </a:gs>
            <a:gs pos="97000">
              <a:schemeClr val="accent6">
                <a:tint val="53000"/>
                <a:satMod val="260000"/>
              </a:schemeClr>
            </a:gs>
            <a:gs pos="100000">
              <a:schemeClr val="accent6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6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Ермолаева И.В., педагог-психолог 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80" y="169662"/>
        <a:ext cx="3953288" cy="731649"/>
      </dsp:txXfrm>
    </dsp:sp>
    <dsp:sp modelId="{B5CA0480-D0BD-4F78-A9F8-B481D74205E8}">
      <dsp:nvSpPr>
        <dsp:cNvPr id="0" name=""/>
        <dsp:cNvSpPr/>
      </dsp:nvSpPr>
      <dsp:spPr>
        <a:xfrm>
          <a:off x="0" y="917382"/>
          <a:ext cx="4032448" cy="810809"/>
        </a:xfrm>
        <a:prstGeom prst="roundRect">
          <a:avLst/>
        </a:prstGeom>
        <a:gradFill rotWithShape="1">
          <a:gsLst>
            <a:gs pos="0">
              <a:schemeClr val="accent6">
                <a:tint val="35000"/>
                <a:satMod val="253000"/>
              </a:schemeClr>
            </a:gs>
            <a:gs pos="50000">
              <a:schemeClr val="accent6">
                <a:tint val="42000"/>
                <a:satMod val="255000"/>
              </a:schemeClr>
            </a:gs>
            <a:gs pos="97000">
              <a:schemeClr val="accent6">
                <a:tint val="53000"/>
                <a:satMod val="260000"/>
              </a:schemeClr>
            </a:gs>
            <a:gs pos="100000">
              <a:schemeClr val="accent6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6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МДОАУ «Детский сад № 38 «Солнышко» г. Орска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80" y="956962"/>
        <a:ext cx="3953288" cy="731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405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745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1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86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1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31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9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sz="135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sz="135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/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405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080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 dirty="0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5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 rtl="0">
              <a:defRPr/>
            </a:lvl1pPr>
          </a:lstStyle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sz="1350">
                  <a:solidFill>
                    <a:srgbClr val="9A5315"/>
                  </a:solidFill>
                </a:endParaRPr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sz="1350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sz="1350">
                <a:solidFill>
                  <a:srgbClr val="9A5315"/>
                </a:solidFill>
              </a:endParaRPr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/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0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>
                <a:solidFill>
                  <a:srgbClr val="9A5315"/>
                </a:solidFill>
              </a:rPr>
              <a:t>24.08.2016</a:t>
            </a:r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1C8B052-F133-4DA1-B31B-887F45606CEC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83E67FB-D7FD-4A2E-B2CB-76FCE17FCF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>
                <a:solidFill>
                  <a:srgbClr val="9A5315"/>
                </a:solidFill>
              </a:rPr>
              <a:pPr/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9A5315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9A5315"/>
                </a:solidFill>
              </a:rPr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238671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>
                <a:solidFill>
                  <a:srgbClr val="9A5315"/>
                </a:solidFill>
              </a:rPr>
              <a:pPr/>
              <a:t>‹#›</a:t>
            </a:fld>
            <a:endParaRPr lang="en-US">
              <a:solidFill>
                <a:srgbClr val="9A5315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9A5315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9A5315"/>
                </a:solidFill>
              </a:rPr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269979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раду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72909234"/>
              </p:ext>
            </p:extLst>
          </p:nvPr>
        </p:nvGraphicFramePr>
        <p:xfrm>
          <a:off x="4932040" y="4797152"/>
          <a:ext cx="4032448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8532440" cy="3240360"/>
          </a:xfrm>
          <a:ln>
            <a:prstDash val="sysDot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63500" dist="25400" dir="5400000" rotWithShape="0">
              <a:srgbClr val="000000">
                <a:alpha val="43137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Сказка,</a:t>
            </a: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форма развития эмпатии </a:t>
            </a:r>
            <a:r>
              <a:rPr lang="ru-RU" sz="4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нравственных чувств</a:t>
            </a: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старшего дошкольника.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Художественные сказки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7498080" cy="4800600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работы с дошкольниками наиболее подходит именно этот вид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сказок.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делятся на народные и авторские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сказок наиболее близок и знаком дошкольникам.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Художественные сказки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2592288"/>
          </a:xfrm>
        </p:spPr>
        <p:txBody>
          <a:bodyPr>
            <a:normAutofit fontScale="62500" lnSpcReduction="20000"/>
          </a:bodyPr>
          <a:lstStyle/>
          <a:p>
            <a:pPr marL="82296" lvl="0" indent="0">
              <a:buNone/>
            </a:pPr>
            <a:r>
              <a:rPr lang="ru-RU" sz="4500" b="1" dirty="0"/>
              <a:t>Волшебные. </a:t>
            </a:r>
            <a:endParaRPr lang="ru-RU" sz="4500" b="1" dirty="0" smtClean="0"/>
          </a:p>
          <a:p>
            <a:pPr lvl="0"/>
            <a:r>
              <a:rPr lang="ru-RU" dirty="0" smtClean="0"/>
              <a:t>Главные </a:t>
            </a:r>
            <a:r>
              <a:rPr lang="ru-RU" dirty="0"/>
              <a:t>герои: люди, фантастические существа. </a:t>
            </a:r>
          </a:p>
          <a:p>
            <a:pPr lvl="0"/>
            <a:r>
              <a:rPr lang="ru-RU" dirty="0" smtClean="0"/>
              <a:t>Животные </a:t>
            </a:r>
            <a:r>
              <a:rPr lang="ru-RU" dirty="0"/>
              <a:t>чаще являются помощниками сказочных героев.  </a:t>
            </a:r>
            <a:endParaRPr lang="ru-RU" dirty="0" smtClean="0"/>
          </a:p>
          <a:p>
            <a:pPr marL="82296" lvl="0" indent="0">
              <a:buNone/>
            </a:pPr>
            <a:endParaRPr lang="ru-RU" dirty="0"/>
          </a:p>
          <a:p>
            <a:pPr marL="82296" lvl="0" indent="0">
              <a:buNone/>
            </a:pPr>
            <a:r>
              <a:rPr lang="ru-RU" dirty="0" smtClean="0"/>
              <a:t>Например</a:t>
            </a:r>
            <a:r>
              <a:rPr lang="ru-RU" dirty="0"/>
              <a:t>: Морозко, Жар-птица, Сказки про Ивана-царевича, Сестрица Алёнушка и братец Иванушка, Царевна-лягушка, Гуси-лебеди, Красная шапочка, Золушка , Двенадцать месяцев, Марья Искусница, Елена Премудрая, Василиса Прекрасная, Мальчик с пальчик.</a:t>
            </a:r>
          </a:p>
        </p:txBody>
      </p:sp>
    </p:spTree>
    <p:extLst>
      <p:ext uri="{BB962C8B-B14F-4D97-AF65-F5344CB8AC3E}">
        <p14:creationId xmlns:p14="http://schemas.microsoft.com/office/powerpoint/2010/main" val="14757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Художественные сказки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2592288"/>
          </a:xfrm>
        </p:spPr>
        <p:txBody>
          <a:bodyPr>
            <a:normAutofit fontScale="70000" lnSpcReduction="20000"/>
          </a:bodyPr>
          <a:lstStyle/>
          <a:p>
            <a:pPr marL="82296" indent="0">
              <a:buNone/>
            </a:pPr>
            <a:r>
              <a:rPr lang="ru-RU" sz="4000" b="1" dirty="0"/>
              <a:t>Бытовые. </a:t>
            </a:r>
            <a:endParaRPr lang="ru-RU" sz="4000" b="1" dirty="0" smtClean="0"/>
          </a:p>
          <a:p>
            <a:r>
              <a:rPr lang="ru-RU" dirty="0" smtClean="0"/>
              <a:t>Главные </a:t>
            </a:r>
            <a:r>
              <a:rPr lang="ru-RU" dirty="0"/>
              <a:t>герои: люди, побеждающие зло, благодаря смекалке, мужеству и хитрости . </a:t>
            </a:r>
            <a:endParaRPr lang="ru-RU" dirty="0" smtClean="0"/>
          </a:p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r>
              <a:rPr lang="ru-RU" dirty="0" smtClean="0"/>
              <a:t>Например </a:t>
            </a:r>
            <a:r>
              <a:rPr lang="ru-RU" dirty="0"/>
              <a:t>- Каша из топора, как поп работника нанимал, Два Ивана – солдатских сына, Как мужик гусей делил, Болтливая старуха, Дочь семилетка, Репка, Мужик и медведь, Курочка ряба.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683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Художественные сказки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3096344"/>
          </a:xfrm>
        </p:spPr>
        <p:txBody>
          <a:bodyPr>
            <a:normAutofit fontScale="62500" lnSpcReduction="20000"/>
          </a:bodyPr>
          <a:lstStyle/>
          <a:p>
            <a:pPr marL="82296" lvl="0" indent="0">
              <a:buNone/>
            </a:pPr>
            <a:r>
              <a:rPr lang="ru-RU" sz="4500" b="1" dirty="0" smtClean="0"/>
              <a:t>О </a:t>
            </a:r>
            <a:r>
              <a:rPr lang="ru-RU" sz="4500" b="1" dirty="0"/>
              <a:t>животных. </a:t>
            </a:r>
            <a:endParaRPr lang="ru-RU" sz="4500" b="1" dirty="0" smtClean="0"/>
          </a:p>
          <a:p>
            <a:r>
              <a:rPr lang="ru-RU" dirty="0" smtClean="0"/>
              <a:t>Главные </a:t>
            </a:r>
            <a:r>
              <a:rPr lang="ru-RU" dirty="0"/>
              <a:t>герои: </a:t>
            </a:r>
            <a:r>
              <a:rPr lang="ru-RU" dirty="0" smtClean="0"/>
              <a:t>животные. </a:t>
            </a:r>
          </a:p>
          <a:p>
            <a:pPr marL="82296" indent="0">
              <a:buNone/>
            </a:pPr>
            <a:endParaRPr lang="ru-RU" dirty="0"/>
          </a:p>
          <a:p>
            <a:pPr marL="82296" indent="0">
              <a:buNone/>
            </a:pPr>
            <a:r>
              <a:rPr lang="ru-RU" dirty="0" smtClean="0"/>
              <a:t>Например </a:t>
            </a:r>
            <a:r>
              <a:rPr lang="ru-RU" dirty="0"/>
              <a:t>- Лиса и заяц, Лиса и журавль, Зимовье, Кот дрозд и петушок золотой гребешок, Колосок, Волк и семеро </a:t>
            </a:r>
            <a:r>
              <a:rPr lang="ru-RU" dirty="0" smtClean="0"/>
              <a:t>козлят.</a:t>
            </a:r>
          </a:p>
          <a:p>
            <a:pPr marL="82296" indent="0">
              <a:buNone/>
            </a:pPr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участвует человек, то он противопоставлен </a:t>
            </a:r>
            <a:r>
              <a:rPr lang="ru-RU" dirty="0" smtClean="0"/>
              <a:t>животным.</a:t>
            </a:r>
          </a:p>
          <a:p>
            <a:pPr marL="82296" indent="0">
              <a:buNone/>
            </a:pPr>
            <a:endParaRPr lang="ru-RU" dirty="0"/>
          </a:p>
          <a:p>
            <a:pPr marL="82296" lvl="0" indent="0">
              <a:buNone/>
            </a:pPr>
            <a:r>
              <a:rPr lang="ru-RU" dirty="0" smtClean="0"/>
              <a:t> Например-Теремок</a:t>
            </a:r>
            <a:r>
              <a:rPr lang="ru-RU" dirty="0"/>
              <a:t>, </a:t>
            </a:r>
            <a:r>
              <a:rPr lang="ru-RU" dirty="0" smtClean="0"/>
              <a:t>Рукавичка, </a:t>
            </a:r>
            <a:r>
              <a:rPr lang="ru-RU" dirty="0"/>
              <a:t>Репка, Мужик и медведь, Курочка ряба.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95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498080" cy="7109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   </a:t>
            </a:r>
            <a:r>
              <a:rPr lang="ru-RU" sz="3600" dirty="0" smtClean="0"/>
              <a:t>У </a:t>
            </a:r>
            <a:r>
              <a:rPr lang="ru-RU" sz="3600" dirty="0"/>
              <a:t>каждой группы сказок есть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своя </a:t>
            </a:r>
            <a:r>
              <a:rPr lang="ru-RU" sz="3600" dirty="0"/>
              <a:t>возрастная аудитория.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352928" cy="4464496"/>
          </a:xfrm>
        </p:spPr>
        <p:txBody>
          <a:bodyPr>
            <a:normAutofit fontScale="55000" lnSpcReduction="20000"/>
          </a:bodyPr>
          <a:lstStyle/>
          <a:p>
            <a:pPr marL="82296" indent="0">
              <a:buNone/>
            </a:pPr>
            <a:r>
              <a:rPr lang="ru-RU" sz="3800" dirty="0" smtClean="0"/>
              <a:t>Детям </a:t>
            </a:r>
            <a:r>
              <a:rPr lang="ru-RU" sz="3800" dirty="0"/>
              <a:t>3-5 </a:t>
            </a:r>
            <a:r>
              <a:rPr lang="ru-RU" sz="3800" dirty="0" smtClean="0"/>
              <a:t>лет </a:t>
            </a:r>
            <a:r>
              <a:rPr lang="ru-RU" sz="3800" dirty="0"/>
              <a:t>понятны и близки </a:t>
            </a:r>
            <a:endParaRPr lang="ru-RU" sz="3800" dirty="0" smtClean="0"/>
          </a:p>
          <a:p>
            <a:r>
              <a:rPr lang="ru-RU" sz="3800" dirty="0" smtClean="0"/>
              <a:t>сказки </a:t>
            </a:r>
            <a:r>
              <a:rPr lang="ru-RU" sz="3800" dirty="0"/>
              <a:t>о </a:t>
            </a:r>
            <a:r>
              <a:rPr lang="ru-RU" sz="3800" dirty="0" smtClean="0"/>
              <a:t>животных,</a:t>
            </a:r>
          </a:p>
          <a:p>
            <a:r>
              <a:rPr lang="ru-RU" sz="3800" dirty="0" smtClean="0"/>
              <a:t>сказки </a:t>
            </a:r>
            <a:r>
              <a:rPr lang="ru-RU" sz="3800" dirty="0"/>
              <a:t>о взаимодействии </a:t>
            </a:r>
            <a:r>
              <a:rPr lang="ru-RU" sz="3800" dirty="0" smtClean="0"/>
              <a:t>людей и животных</a:t>
            </a:r>
            <a:r>
              <a:rPr lang="ru-RU" sz="3800" dirty="0"/>
              <a:t>. </a:t>
            </a:r>
            <a:endParaRPr lang="ru-RU" sz="3800" dirty="0" smtClean="0"/>
          </a:p>
          <a:p>
            <a:pPr marL="82296" indent="0">
              <a:buNone/>
            </a:pPr>
            <a:r>
              <a:rPr lang="ru-RU" sz="3800" dirty="0" smtClean="0"/>
              <a:t>В </a:t>
            </a:r>
            <a:r>
              <a:rPr lang="ru-RU" sz="3800" dirty="0"/>
              <a:t>этом возрасте дети часто идентифицируют себя с животными, легко перевоплощаются в них, копируя их манеру поведения.</a:t>
            </a:r>
          </a:p>
          <a:p>
            <a:pPr marL="82296" indent="0">
              <a:buNone/>
            </a:pPr>
            <a:r>
              <a:rPr lang="ru-RU" sz="3800" dirty="0"/>
              <a:t>Начиная с 5 лет, </a:t>
            </a:r>
            <a:r>
              <a:rPr lang="ru-RU" sz="3800" dirty="0" smtClean="0"/>
              <a:t>                                                                                                               ребенок </a:t>
            </a:r>
            <a:r>
              <a:rPr lang="ru-RU" sz="3800" dirty="0"/>
              <a:t>идентифицирует </a:t>
            </a:r>
            <a:r>
              <a:rPr lang="ru-RU" sz="3800" dirty="0" smtClean="0"/>
              <a:t>себя с </a:t>
            </a:r>
            <a:r>
              <a:rPr lang="ru-RU" sz="3800" dirty="0"/>
              <a:t>человеческими персонажами: </a:t>
            </a:r>
            <a:endParaRPr lang="ru-RU" sz="3800" dirty="0" smtClean="0"/>
          </a:p>
          <a:p>
            <a:r>
              <a:rPr lang="ru-RU" sz="3800" dirty="0" smtClean="0"/>
              <a:t>Принцами</a:t>
            </a:r>
            <a:r>
              <a:rPr lang="ru-RU" sz="3800" dirty="0"/>
              <a:t>, Царевнами, Солдатами и пр. </a:t>
            </a:r>
            <a:endParaRPr lang="ru-RU" sz="3800" dirty="0" smtClean="0"/>
          </a:p>
          <a:p>
            <a:pPr marL="82296" indent="0">
              <a:buNone/>
            </a:pPr>
            <a:r>
              <a:rPr lang="ru-RU" sz="3800" dirty="0" smtClean="0"/>
              <a:t>Чем </a:t>
            </a:r>
            <a:r>
              <a:rPr lang="ru-RU" sz="3800" dirty="0"/>
              <a:t>старше становится ребенок, тем с большим удовольствием он читает истории и сказки о людях, потому что в этих историях содержится рассказ о том, как человек познает мир. </a:t>
            </a:r>
            <a:endParaRPr lang="ru-RU" sz="3800" dirty="0" smtClean="0"/>
          </a:p>
          <a:p>
            <a:pPr marL="82296" indent="0">
              <a:buNone/>
            </a:pPr>
            <a:r>
              <a:rPr lang="ru-RU" sz="3800" dirty="0" smtClean="0"/>
              <a:t>Примерно </a:t>
            </a:r>
            <a:r>
              <a:rPr lang="ru-RU" sz="3800" dirty="0"/>
              <a:t>с 5-6 лет ребенок предпочитает </a:t>
            </a:r>
            <a:endParaRPr lang="ru-RU" sz="3800" dirty="0" smtClean="0"/>
          </a:p>
          <a:p>
            <a:pPr lvl="7"/>
            <a:r>
              <a:rPr lang="ru-RU" sz="3800" dirty="0" smtClean="0"/>
              <a:t>  волшебные </a:t>
            </a:r>
            <a:r>
              <a:rPr lang="ru-RU" sz="3800" dirty="0"/>
              <a:t>сказки.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2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471"/>
            <a:ext cx="9143999" cy="682452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6233896" cy="63408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b="1" dirty="0" smtClean="0"/>
              <a:t>Приемы </a:t>
            </a:r>
            <a:r>
              <a:rPr lang="ru-RU" sz="3200" b="1" dirty="0"/>
              <a:t>работы со </a:t>
            </a:r>
            <a:r>
              <a:rPr lang="ru-RU" sz="3200" b="1" dirty="0" smtClean="0"/>
              <a:t>сказкой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694080" y="908720"/>
            <a:ext cx="6449920" cy="324036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Чтение </a:t>
            </a:r>
            <a:r>
              <a:rPr lang="ru-RU" dirty="0"/>
              <a:t>сказки и ее анализ</a:t>
            </a:r>
          </a:p>
          <a:p>
            <a:r>
              <a:rPr lang="ru-RU" dirty="0"/>
              <a:t>Рассказ о сказочных героях</a:t>
            </a:r>
          </a:p>
          <a:p>
            <a:r>
              <a:rPr lang="ru-RU" dirty="0"/>
              <a:t>Рассказывание сказок (по кругу, от лица героев)</a:t>
            </a:r>
          </a:p>
          <a:p>
            <a:r>
              <a:rPr lang="ru-RU" dirty="0"/>
              <a:t>Проигрывание эпизодов сказки - драматизация</a:t>
            </a:r>
          </a:p>
          <a:p>
            <a:r>
              <a:rPr lang="ru-RU" dirty="0"/>
              <a:t>Постановка сказок с помощью кукол или магнитных игр</a:t>
            </a:r>
          </a:p>
          <a:p>
            <a:r>
              <a:rPr lang="ru-RU" dirty="0"/>
              <a:t>Включение сказочного персонажа в занятие или событие</a:t>
            </a:r>
          </a:p>
          <a:p>
            <a:r>
              <a:rPr lang="ru-RU" dirty="0"/>
              <a:t>Изменение конца сказки</a:t>
            </a:r>
          </a:p>
          <a:p>
            <a:r>
              <a:rPr lang="ru-RU" dirty="0"/>
              <a:t>Создание собственной сказки</a:t>
            </a:r>
          </a:p>
          <a:p>
            <a:r>
              <a:rPr lang="ru-RU" dirty="0"/>
              <a:t>Калькирование – переписывание старой сказки на новый лад в совершенно ином жанре.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78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79" y="0"/>
            <a:ext cx="910844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440937"/>
            <a:ext cx="9018716" cy="450912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собственной сказки.</a:t>
            </a:r>
            <a:endParaRPr lang="ru-RU" sz="3600" dirty="0"/>
          </a:p>
          <a:p>
            <a:pPr marL="82296" indent="0">
              <a:buNone/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Сказка, </a:t>
            </a:r>
            <a:r>
              <a:rPr lang="ru-RU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по-новому </a:t>
            </a:r>
            <a:r>
              <a:rPr lang="ru-RU" sz="36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медведя».</a:t>
            </a:r>
          </a:p>
          <a:p>
            <a:pPr marL="82296" indent="0">
              <a:buNone/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новая ситуация. Например, в  сказке «Гуси-лебеди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пути девочки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встречается ...(кто-то или что-то).</a:t>
            </a:r>
            <a:endParaRPr lang="ru-RU" sz="36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31840" y="148969"/>
            <a:ext cx="5585824" cy="1143000"/>
          </a:xfrm>
        </p:spPr>
        <p:txBody>
          <a:bodyPr/>
          <a:lstStyle/>
          <a:p>
            <a:r>
              <a:rPr lang="ru-RU" dirty="0" smtClean="0"/>
              <a:t>Практикум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49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ÐÐ°ÑÑÐ¸Ð½ÐºÐ¸ Ð¿Ð¾ Ð·Ð°Ð¿ÑÐ¾ÑÑ ÑÐ¾Ð½ Ð´Ð»Ñ Ð¿ÑÐµÐ·ÐµÐ½ÑÐ°ÑÐ¸Ð¸ Ð´Ð»Ñ Ð´Ð¾ÑÐºÐ¾Ð»ÑÐ½Ð¸ÐºÐ¾Ð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280920" cy="48006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29698" name="AutoShape 2" descr="ÐÐ°ÑÑÐ¸Ð½ÐºÐ¸ Ð¿Ð¾ Ð·Ð°Ð¿ÑÐ¾ÑÑ ÑÐ¾Ð½ Ð´Ð»Ñ Ð¿ÑÐµÐ·ÐµÐ½ÑÐ°ÑÐ¸Ð¸ Ð´Ð»Ñ Ð´Ð¾ÑÐºÐ¾Ð»ÑÐ½Ð¸Ðº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ÐÐ°ÑÑÐ¸Ð½ÐºÐ¸ Ð¿Ð¾ Ð·Ð°Ð¿ÑÐ¾ÑÑ ÑÐ¾Ð½ Ð´Ð»Ñ Ð¿ÑÐµÐ·ÐµÐ½ÑÐ°ÑÐ¸Ð¸ Ð´Ð»Ñ Ð´Ð¾ÑÐºÐ¾Ð»ÑÐ½Ð¸Ðº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476672"/>
            <a:ext cx="74168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Работа </a:t>
            </a:r>
            <a:r>
              <a:rPr lang="ru-RU" sz="2400" dirty="0"/>
              <a:t>со сказкой легко включается в любую образовательную деятельность. </a:t>
            </a:r>
            <a:endParaRPr lang="ru-RU" sz="2400" dirty="0" smtClean="0"/>
          </a:p>
          <a:p>
            <a:pPr algn="ctr"/>
            <a:r>
              <a:rPr lang="ru-RU" sz="2400" dirty="0" smtClean="0"/>
              <a:t>Все </a:t>
            </a:r>
            <a:r>
              <a:rPr lang="ru-RU" sz="2400" dirty="0"/>
              <a:t>ваши занятия могут служить закреплением проходимой сказки, главные герои и известные персонажи легко включаются в любую деятельность (В занятия по формированию знаний об окружающем мире, лепке, рисованию, аппликации,  математике и развитию речи, </a:t>
            </a:r>
            <a:r>
              <a:rPr lang="ru-RU" sz="2400" dirty="0" err="1"/>
              <a:t>экспрериментированию</a:t>
            </a:r>
            <a:r>
              <a:rPr lang="ru-RU" sz="2400" dirty="0"/>
              <a:t>). </a:t>
            </a:r>
            <a:endParaRPr lang="ru-RU" sz="2400" dirty="0" smtClean="0"/>
          </a:p>
          <a:p>
            <a:pPr algn="ctr"/>
            <a:r>
              <a:rPr lang="ru-RU" sz="2400" dirty="0" smtClean="0"/>
              <a:t>Подвижные </a:t>
            </a:r>
            <a:r>
              <a:rPr lang="ru-RU" sz="2400" dirty="0"/>
              <a:t>игры так же можно организовывать по сюжетам сказок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1828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8208912" cy="558923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8987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/>
              <a:t>Вообще использовать сказку в своих занятиях всегда интересно, тут главное - ваша фантазия.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>Творческих вам успехов.</a:t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БЛАГОДАРЮ ЗА ВНИМАНИЕ!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59" y="0"/>
            <a:ext cx="91084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6992" y="620688"/>
            <a:ext cx="7498080" cy="998984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ПОИСК АССОЦИАЦИЙ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52776" y="1700808"/>
            <a:ext cx="11386512" cy="450912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Эмпатия</a:t>
            </a:r>
            <a:endParaRPr lang="ru-RU" sz="3600" dirty="0" smtClean="0"/>
          </a:p>
          <a:p>
            <a:endParaRPr lang="ru-RU" sz="3600" dirty="0"/>
          </a:p>
          <a:p>
            <a:endParaRPr lang="ru-RU" sz="3600" dirty="0" smtClean="0"/>
          </a:p>
          <a:p>
            <a:r>
              <a:rPr lang="ru-RU" sz="3600" dirty="0" smtClean="0"/>
              <a:t>Нравственное воспитание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471"/>
            <a:ext cx="9143999" cy="682452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  Искусствовед Михаил </a:t>
            </a:r>
            <a:r>
              <a:rPr lang="ru-RU" sz="3200" dirty="0" err="1" smtClean="0"/>
              <a:t>Козинник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3" name="PCSVID-b18a73ea6dd3f7faeb3f398de53b829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527" y="1268760"/>
            <a:ext cx="8826946" cy="538269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6727678" cy="880120"/>
          </a:xfrm>
        </p:spPr>
        <p:txBody>
          <a:bodyPr rtlCol="0">
            <a:noAutofit/>
          </a:bodyPr>
          <a:lstStyle/>
          <a:p>
            <a:r>
              <a:rPr lang="ru-RU" sz="2800" dirty="0"/>
              <a:t>В</a:t>
            </a:r>
            <a:r>
              <a:rPr lang="ru-RU" sz="2800" dirty="0" smtClean="0">
                <a:solidFill>
                  <a:srgbClr val="555555"/>
                </a:solidFill>
                <a:latin typeface="arial" panose="020B0604020202020204" pitchFamily="34" charset="0"/>
              </a:rPr>
              <a:t>ыделяют </a:t>
            </a:r>
            <a:r>
              <a:rPr lang="ru-RU" sz="2800" dirty="0">
                <a:solidFill>
                  <a:srgbClr val="555555"/>
                </a:solidFill>
                <a:latin typeface="arial" panose="020B0604020202020204" pitchFamily="34" charset="0"/>
              </a:rPr>
              <a:t>два вида эмпатии: гуманистическую и эгоцентрическую. </a:t>
            </a:r>
            <a:endParaRPr lang="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1628800"/>
            <a:ext cx="610498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К первому виду относят эмпатические переживания, в которых человек эмоционально откликается на неблагополучие или благополучие другого (</a:t>
            </a:r>
            <a:r>
              <a:rPr lang="ru-RU" dirty="0" err="1" smtClean="0">
                <a:solidFill>
                  <a:srgbClr val="555555"/>
                </a:solidFill>
                <a:latin typeface="arial" panose="020B0604020202020204" pitchFamily="34" charset="0"/>
              </a:rPr>
              <a:t>сорадование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, сострадание, сочувствие, жалость</a:t>
            </a: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).</a:t>
            </a:r>
          </a:p>
          <a:p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Эгоцентрическая </a:t>
            </a:r>
            <a:r>
              <a:rPr lang="ru-RU" dirty="0" err="1">
                <a:solidFill>
                  <a:srgbClr val="555555"/>
                </a:solidFill>
                <a:latin typeface="arial" panose="020B0604020202020204" pitchFamily="34" charset="0"/>
              </a:rPr>
              <a:t>эмпатия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 связана с переживаниями не за другого, а за себя. Страдания другого в этом случае являются лишь поводом переживать за себя. </a:t>
            </a:r>
            <a:endParaRPr lang="ru-RU" dirty="0" smtClean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В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старшем дошкольном возрасте, проявляются оба вида </a:t>
            </a: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эмпатии.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8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848872" cy="1180728"/>
          </a:xfrm>
        </p:spPr>
        <p:txBody>
          <a:bodyPr rtlCol="0">
            <a:normAutofit/>
          </a:bodyPr>
          <a:lstStyle/>
          <a:p>
            <a:r>
              <a:rPr lang="ru-RU" dirty="0" smtClean="0"/>
              <a:t>Б</a:t>
            </a: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азовые чувства,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являющиеся наиболее важными </a:t>
            </a: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и определяющими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: </a:t>
            </a:r>
            <a:endParaRPr lang="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07904" y="1628800"/>
            <a:ext cx="4634805" cy="5040560"/>
          </a:xfrm>
        </p:spPr>
        <p:txBody>
          <a:bodyPr rtlCol="0">
            <a:normAutofit lnSpcReduction="10000"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чувство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совести, </a:t>
            </a:r>
            <a:endParaRPr lang="ru-RU" dirty="0" smtClean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чувство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стыда</a:t>
            </a: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,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чувство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долга, </a:t>
            </a:r>
            <a:endParaRPr lang="ru-RU" dirty="0" smtClean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чувство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ответственности, </a:t>
            </a:r>
            <a:endParaRPr lang="ru-RU" dirty="0" smtClean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чувство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справедливости, </a:t>
            </a:r>
            <a:endParaRPr lang="ru-RU" dirty="0" smtClean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чувство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гармонии, </a:t>
            </a:r>
            <a:endParaRPr lang="ru-RU" dirty="0" smtClean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чувство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братства, </a:t>
            </a:r>
            <a:endParaRPr lang="ru-RU" dirty="0" smtClean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чувство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взаимопомощи, </a:t>
            </a:r>
            <a:endParaRPr lang="ru-RU" dirty="0" smtClean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чувство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любви и т.д. </a:t>
            </a:r>
            <a:endParaRPr lang="ru-RU" dirty="0" smtClean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Чувства 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детей наиболее интенсивно развиваются в дошкольном возрасте.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err="1">
                <a:solidFill>
                  <a:srgbClr val="555555"/>
                </a:solidFill>
                <a:latin typeface="arial" panose="020B0604020202020204" pitchFamily="34" charset="0"/>
              </a:rPr>
              <a:t>Лучинина</a:t>
            </a:r>
            <a:r>
              <a:rPr lang="ru-RU" sz="1200" dirty="0">
                <a:solidFill>
                  <a:srgbClr val="555555"/>
                </a:solidFill>
                <a:latin typeface="arial" panose="020B0604020202020204" pitchFamily="34" charset="0"/>
              </a:rPr>
              <a:t> А. О. К вопросу о формировании нравственных чувств у детей старшего дошкольного возраста // Научно-методический электронный журнал «Концепт». – 2016. – Т. 17. – С. 610–614. – URL: http://e-koncept.ru/2016/46298.htm.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36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848872" cy="1180728"/>
          </a:xfrm>
        </p:spPr>
        <p:txBody>
          <a:bodyPr rtlCol="0">
            <a:normAutofit/>
          </a:bodyPr>
          <a:lstStyle/>
          <a:p>
            <a:r>
              <a:rPr lang="ru-RU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Высшие</a:t>
            </a:r>
            <a:r>
              <a:rPr lang="ru-RU" dirty="0" smtClean="0">
                <a:solidFill>
                  <a:srgbClr val="555555"/>
                </a:solidFill>
                <a:latin typeface="arial" panose="020B0604020202020204" pitchFamily="34" charset="0"/>
              </a:rPr>
              <a:t> чувства, которые могут назвать дети: </a:t>
            </a:r>
            <a:endParaRPr lang="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79912" y="1628800"/>
            <a:ext cx="4490789" cy="5040560"/>
          </a:xfrm>
        </p:spPr>
        <p:txBody>
          <a:bodyPr rtlCol="0">
            <a:norm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	доброжелательность,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	уважение,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	справедливость,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	правдивость,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	ответственность,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	сострадание,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	чуткость,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	ревность,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</a:rPr>
              <a:t>	жадность.</a:t>
            </a:r>
          </a:p>
          <a:p>
            <a:endParaRPr lang="ru-RU" dirty="0">
              <a:solidFill>
                <a:srgbClr val="555555"/>
              </a:solidFill>
              <a:latin typeface="arial" panose="020B0604020202020204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err="1">
                <a:solidFill>
                  <a:srgbClr val="555555"/>
                </a:solidFill>
                <a:latin typeface="arial" panose="020B0604020202020204" pitchFamily="34" charset="0"/>
              </a:rPr>
              <a:t>Лучинина</a:t>
            </a:r>
            <a:r>
              <a:rPr lang="ru-RU" sz="1200" dirty="0">
                <a:solidFill>
                  <a:srgbClr val="555555"/>
                </a:solidFill>
                <a:latin typeface="arial" panose="020B0604020202020204" pitchFamily="34" charset="0"/>
              </a:rPr>
              <a:t> А. О. К вопросу о формировании нравственных чувств у детей старшего дошкольного возраста // Научно-методический электронный журнал «Концепт». – 2016. – Т. 17. – С. 610–614. – URL: http://e-koncept.ru/2016/46298.htm.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172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ÐÐ°ÑÑÐ¸Ð½ÐºÐ¸ Ð¿Ð¾ Ð·Ð°Ð¿ÑÐ¾ÑÑ ÑÐ¾Ð½ Ð´Ð»Ñ Ð¿ÑÐµÐ·ÐµÐ½ÑÐ°ÑÐ¸Ð¸ Ð´Ð»Ñ Ð´Ð¾ÑÐºÐ¾Ð»ÑÐ½Ð¸ÐºÐ¾Ð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459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7595" y="548680"/>
            <a:ext cx="7858120" cy="158417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СКАЗКА, как средство формирования </a:t>
            </a:r>
            <a:br>
              <a:rPr lang="ru-RU" sz="2800" dirty="0" smtClean="0"/>
            </a:br>
            <a:r>
              <a:rPr lang="ru-RU" sz="2800" dirty="0" smtClean="0"/>
              <a:t>эмпатии и нравственных чувств.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280920" cy="48006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29698" name="AutoShape 2" descr="ÐÐ°ÑÑÐ¸Ð½ÐºÐ¸ Ð¿Ð¾ Ð·Ð°Ð¿ÑÐ¾ÑÑ ÑÐ¾Ð½ Ð´Ð»Ñ Ð¿ÑÐµÐ·ÐµÐ½ÑÐ°ÑÐ¸Ð¸ Ð´Ð»Ñ Ð´Ð¾ÑÐºÐ¾Ð»ÑÐ½Ð¸Ðº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ÐÐ°ÑÑÐ¸Ð½ÐºÐ¸ Ð¿Ð¾ Ð·Ð°Ð¿ÑÐ¾ÑÑ ÑÐ¾Ð½ Ð´Ð»Ñ Ð¿ÑÐµÐ·ÐµÐ½ÑÐ°ÑÐ¸Ð¸ Ð´Ð»Ñ Ð´Ð¾ÑÐºÐ¾Ð»ÑÐ½Ð¸Ðº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0375" y="2132856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Во все времена сказка служит </a:t>
            </a:r>
          </a:p>
          <a:p>
            <a:pPr algn="ctr"/>
            <a:r>
              <a:rPr lang="ru-RU" sz="2400" dirty="0" smtClean="0"/>
              <a:t>целям нравственного воспитания и обучения.</a:t>
            </a:r>
            <a:r>
              <a:rPr lang="ru-RU" sz="2400" dirty="0"/>
              <a:t> </a:t>
            </a:r>
            <a:endParaRPr lang="ru-RU" sz="2400" dirty="0" smtClean="0"/>
          </a:p>
          <a:p>
            <a:pPr algn="ctr"/>
            <a:r>
              <a:rPr lang="ru-RU" sz="2400" dirty="0" smtClean="0"/>
              <a:t>Пополняет </a:t>
            </a:r>
            <a:r>
              <a:rPr lang="ru-RU" sz="2400" dirty="0"/>
              <a:t>запас знаний и сведений </a:t>
            </a:r>
            <a:r>
              <a:rPr lang="ru-RU" sz="2400" dirty="0" smtClean="0"/>
              <a:t>дошкольника; оказывает </a:t>
            </a:r>
            <a:r>
              <a:rPr lang="ru-RU" sz="2400" dirty="0"/>
              <a:t>ненавязчивое воспитательное </a:t>
            </a:r>
            <a:r>
              <a:rPr lang="ru-RU" sz="2400" dirty="0" smtClean="0"/>
              <a:t>воздействие через образность </a:t>
            </a:r>
            <a:r>
              <a:rPr lang="ru-RU" sz="2400" dirty="0"/>
              <a:t>и метафоричность языка, </a:t>
            </a:r>
            <a:endParaRPr lang="ru-RU" sz="2400" dirty="0" smtClean="0"/>
          </a:p>
          <a:p>
            <a:pPr algn="ctr"/>
            <a:r>
              <a:rPr lang="ru-RU" sz="2400" dirty="0" smtClean="0"/>
              <a:t>дает психологическую  защищенность.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500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052878"/>
          </a:xfrm>
        </p:spPr>
        <p:txBody>
          <a:bodyPr/>
          <a:lstStyle/>
          <a:p>
            <a:r>
              <a:rPr lang="ru-RU" dirty="0" err="1" smtClean="0"/>
              <a:t>Сказкотерапия</a:t>
            </a:r>
            <a:r>
              <a:rPr lang="ru-RU" dirty="0" smtClean="0"/>
              <a:t>-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484784"/>
            <a:ext cx="7579568" cy="2160240"/>
          </a:xfrm>
        </p:spPr>
        <p:txBody>
          <a:bodyPr>
            <a:normAutofit fontScale="85000" lnSpcReduction="10000"/>
          </a:bodyPr>
          <a:lstStyle/>
          <a:p>
            <a:r>
              <a:rPr lang="ru-RU" sz="3300" b="1" dirty="0" smtClean="0"/>
              <a:t>это метод, использующий форму сказки для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интеграции личности,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расширения сознания,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совершенствования взаимодействия с окружающим миром,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развития творческих способностей.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ÐÐ°ÑÑÐ¸Ð½ÐºÐ¸ Ð¿Ð¾ Ð·Ð°Ð¿ÑÐ¾ÑÑ ÑÐ¾Ð½ Ð´Ð»Ñ Ð¿ÑÐµÐ·ÐµÐ½ÑÐ°ÑÐ¸Ð¸ Ð´Ð»Ñ Ð´Ð¾ÑÐºÐ¾Ð»ÑÐ½Ð¸ÐºÐ¾Ð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141" y="24218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7937"/>
            <a:ext cx="7858120" cy="158417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ВИДЫ СКАЗОК.</a:t>
            </a:r>
            <a:endParaRPr lang="ru-RU" sz="2800" dirty="0"/>
          </a:p>
        </p:txBody>
      </p:sp>
      <p:sp>
        <p:nvSpPr>
          <p:cNvPr id="29698" name="AutoShape 2" descr="ÐÐ°ÑÑÐ¸Ð½ÐºÐ¸ Ð¿Ð¾ Ð·Ð°Ð¿ÑÐ¾ÑÑ ÑÐ¾Ð½ Ð´Ð»Ñ Ð¿ÑÐµÐ·ÐµÐ½ÑÐ°ÑÐ¸Ð¸ Ð´Ð»Ñ Ð´Ð¾ÑÐºÐ¾Ð»ÑÐ½Ð¸Ðº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ÐÐ°ÑÑÐ¸Ð½ÐºÐ¸ Ð¿Ð¾ Ð·Ð°Ð¿ÑÐ¾ÑÑ ÑÐ¾Ð½ Ð´Ð»Ñ Ð¿ÑÐµÐ·ÐµÐ½ÑÐ°ÑÐ¸Ð¸ Ð´Ð»Ñ Ð´Ð¾ÑÐºÐ¾Ð»ÑÐ½Ð¸Ðº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1437536"/>
            <a:ext cx="4248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dirty="0" smtClean="0"/>
              <a:t>Дидактическая</a:t>
            </a:r>
            <a:endParaRPr lang="ru-RU" sz="2800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dirty="0"/>
              <a:t>Психологическая  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dirty="0"/>
              <a:t>Психотерапевтическая </a:t>
            </a:r>
            <a:endParaRPr lang="ru-RU" sz="2800" dirty="0" smtClean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dirty="0" smtClean="0"/>
              <a:t>Психокоррекционная 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sz="2800" dirty="0" smtClean="0"/>
              <a:t>Медитативная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820472" y="1447800"/>
            <a:ext cx="113216" cy="10899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8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1_TF03431377" id="{E55CF100-C248-4B8F-8F5C-C7DC3EE79A39}" vid="{F3C83CD3-4C48-4907-A3EA-9E7FA702781C}"/>
    </a:ext>
  </a:extLst>
</a:theme>
</file>

<file path=ppt/theme/theme3.xml><?xml version="1.0" encoding="utf-8"?>
<a:theme xmlns:a="http://schemas.openxmlformats.org/drawingml/2006/main" name="2_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1_TF03431377" id="{E55CF100-C248-4B8F-8F5C-C7DC3EE79A39}" vid="{F3C83CD3-4C48-4907-A3EA-9E7FA70278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1470</TotalTime>
  <Words>650</Words>
  <Application>Microsoft Office PowerPoint</Application>
  <PresentationFormat>Экран (4:3)</PresentationFormat>
  <Paragraphs>109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Arial</vt:lpstr>
      <vt:lpstr>Calibri</vt:lpstr>
      <vt:lpstr>Corbel</vt:lpstr>
      <vt:lpstr>Gill Sans MT</vt:lpstr>
      <vt:lpstr>Segoe Print</vt:lpstr>
      <vt:lpstr>Times New Roman</vt:lpstr>
      <vt:lpstr>Verdana</vt:lpstr>
      <vt:lpstr>Wingdings</vt:lpstr>
      <vt:lpstr>Wingdings 2</vt:lpstr>
      <vt:lpstr>Солнцестояние</vt:lpstr>
      <vt:lpstr>Природа 16 х 9</vt:lpstr>
      <vt:lpstr>2_Природа 16 х 9</vt:lpstr>
      <vt:lpstr>Сказка, как форма развития эмпатии  и нравственных чувств у старшего дошкольника.</vt:lpstr>
      <vt:lpstr>ПОИСК АССОЦИАЦИЙ </vt:lpstr>
      <vt:lpstr>  Искусствовед Михаил Козинник.</vt:lpstr>
      <vt:lpstr>Выделяют два вида эмпатии: гуманистическую и эгоцентрическую. </vt:lpstr>
      <vt:lpstr>Базовые чувства, являющиеся наиболее важными и определяющими: </vt:lpstr>
      <vt:lpstr>Высшие чувства, которые могут назвать дети: </vt:lpstr>
      <vt:lpstr>СКАЗКА, как средство формирования  эмпатии и нравственных чувств.</vt:lpstr>
      <vt:lpstr>Сказкотерапия- </vt:lpstr>
      <vt:lpstr>ВИДЫ СКАЗОК.</vt:lpstr>
      <vt:lpstr>     Художественные сказки.</vt:lpstr>
      <vt:lpstr>     Художественные сказки.</vt:lpstr>
      <vt:lpstr>     Художественные сказки.</vt:lpstr>
      <vt:lpstr>     Художественные сказки.</vt:lpstr>
      <vt:lpstr>    У каждой группы сказок есть  своя возрастная аудитория.  .</vt:lpstr>
      <vt:lpstr> Приемы работы со сказкой.</vt:lpstr>
      <vt:lpstr>Практикум </vt:lpstr>
      <vt:lpstr>Презентация PowerPoint</vt:lpstr>
      <vt:lpstr>Вообще использовать сказку в своих занятиях всегда интересно, тут главное - ваша фантазия.  Творческих вам успехов.            БЛАГОДАРЮ ЗА ВНИМАНИЕ! 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Психолого-педагогические особенности работы со сказкой.</dc:title>
  <dc:creator>user</dc:creator>
  <cp:lastModifiedBy>Ирина</cp:lastModifiedBy>
  <cp:revision>38</cp:revision>
  <dcterms:created xsi:type="dcterms:W3CDTF">2016-11-14T04:03:41Z</dcterms:created>
  <dcterms:modified xsi:type="dcterms:W3CDTF">2021-11-17T15:51:06Z</dcterms:modified>
</cp:coreProperties>
</file>