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4" r:id="rId4"/>
    <p:sldId id="266" r:id="rId5"/>
    <p:sldId id="267" r:id="rId6"/>
    <p:sldId id="268" r:id="rId7"/>
    <p:sldId id="284" r:id="rId8"/>
    <p:sldId id="285" r:id="rId9"/>
    <p:sldId id="286" r:id="rId10"/>
    <p:sldId id="287" r:id="rId11"/>
    <p:sldId id="269" r:id="rId12"/>
    <p:sldId id="270" r:id="rId13"/>
    <p:sldId id="291" r:id="rId14"/>
    <p:sldId id="273" r:id="rId15"/>
    <p:sldId id="274" r:id="rId16"/>
    <p:sldId id="290" r:id="rId17"/>
    <p:sldId id="275" r:id="rId18"/>
    <p:sldId id="276" r:id="rId19"/>
    <p:sldId id="289" r:id="rId20"/>
    <p:sldId id="277" r:id="rId21"/>
    <p:sldId id="278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УССР</c:v>
                </c:pt>
                <c:pt idx="1">
                  <c:v>УСКС</c:v>
                </c:pt>
                <c:pt idx="2">
                  <c:v>УПЛП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1-4754-9E4E-ADEE942C13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УССР</c:v>
                </c:pt>
                <c:pt idx="1">
                  <c:v>УСКС</c:v>
                </c:pt>
                <c:pt idx="2">
                  <c:v>УПЛП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46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1-4754-9E4E-ADEE942C1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49344"/>
        <c:axId val="65050880"/>
        <c:axId val="0"/>
      </c:bar3DChart>
      <c:catAx>
        <c:axId val="6504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050880"/>
        <c:crosses val="autoZero"/>
        <c:auto val="1"/>
        <c:lblAlgn val="ctr"/>
        <c:lblOffset val="100"/>
        <c:noMultiLvlLbl val="0"/>
      </c:catAx>
      <c:valAx>
        <c:axId val="6505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049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8792" cy="489654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Педагогические условия развития связной речи старших дошкольников  с заиканием посредством </a:t>
            </a:r>
            <a:r>
              <a:rPr lang="ru-RU" sz="3600" b="1" dirty="0" err="1" smtClean="0">
                <a:solidFill>
                  <a:srgbClr val="002060"/>
                </a:solidFill>
              </a:rPr>
              <a:t>тестопластики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800" b="1" dirty="0" smtClean="0"/>
              <a:t> Авдонина Светлана Александровна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6864" cy="46805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Работа педагога со старшими дошкольниками с заиканием включает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5 периодов </a:t>
            </a:r>
            <a:r>
              <a:rPr lang="ru-RU" sz="3200" i="1" dirty="0" smtClean="0">
                <a:solidFill>
                  <a:srgbClr val="002060"/>
                </a:solidFill>
              </a:rPr>
              <a:t>(Н. А. </a:t>
            </a:r>
            <a:r>
              <a:rPr lang="ru-RU" sz="3200" i="1" dirty="0" err="1" smtClean="0">
                <a:solidFill>
                  <a:srgbClr val="002060"/>
                </a:solidFill>
              </a:rPr>
              <a:t>Чевелёва</a:t>
            </a:r>
            <a:r>
              <a:rPr lang="ru-RU" sz="3200" i="1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пропедевтический</a:t>
            </a:r>
            <a:br>
              <a:rPr lang="ru-RU" sz="3200" dirty="0" smtClean="0"/>
            </a:br>
            <a:r>
              <a:rPr lang="ru-RU" sz="3200" dirty="0" smtClean="0"/>
              <a:t> сопровождающая речь</a:t>
            </a:r>
            <a:br>
              <a:rPr lang="ru-RU" sz="3200" dirty="0" smtClean="0"/>
            </a:br>
            <a:r>
              <a:rPr lang="ru-RU" sz="3200" dirty="0" smtClean="0"/>
              <a:t>завершающая речь</a:t>
            </a:r>
            <a:br>
              <a:rPr lang="ru-RU" sz="3200" dirty="0" smtClean="0"/>
            </a:br>
            <a:r>
              <a:rPr lang="ru-RU" sz="3200" dirty="0" smtClean="0"/>
              <a:t> предваряющая речь</a:t>
            </a:r>
            <a:br>
              <a:rPr lang="ru-RU" sz="3200" dirty="0" smtClean="0"/>
            </a:br>
            <a:r>
              <a:rPr lang="ru-RU" sz="3200" dirty="0" smtClean="0"/>
              <a:t> закрепление навыков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  <p:pic>
        <p:nvPicPr>
          <p:cNvPr id="8" name="Picture 2" descr="F:\маст класс 23г\мои видео тесто\IMG_20191220_222550.jpg"/>
          <p:cNvPicPr>
            <a:picLocks noChangeAspect="1" noChangeArrowheads="1"/>
          </p:cNvPicPr>
          <p:nvPr/>
        </p:nvPicPr>
        <p:blipFill>
          <a:blip r:embed="rId2" cstate="print"/>
          <a:srcRect l="11200" t="29000" r="11801" b="30050"/>
          <a:stretch>
            <a:fillRect/>
          </a:stretch>
        </p:blipFill>
        <p:spPr bwMode="auto">
          <a:xfrm rot="21176400">
            <a:off x="6667435" y="5029116"/>
            <a:ext cx="2381803" cy="1688915"/>
          </a:xfrm>
          <a:prstGeom prst="round2DiagRect">
            <a:avLst/>
          </a:prstGeom>
          <a:noFill/>
        </p:spPr>
      </p:pic>
      <p:pic>
        <p:nvPicPr>
          <p:cNvPr id="18434" name="Picture 2" descr="Поделки из соленого теста простые: Поделки из соленого теста своими руками  с фото — ISaloni — студия интерьера, салон обоев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32990"/>
            <a:ext cx="2448271" cy="326436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12839"/>
            <a:ext cx="2460104" cy="18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 Сюжетная лепка по мотивам сказок 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052734"/>
          <a:ext cx="7920880" cy="5012714"/>
        </p:xfrm>
        <a:graphic>
          <a:graphicData uri="http://schemas.openxmlformats.org/drawingml/2006/table">
            <a:tbl>
              <a:tblPr/>
              <a:tblGrid>
                <a:gridCol w="2253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сказки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сюжетной лепки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«Русалочка»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(Г.Х. Андерсен)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морского царства с реальными и волшебными персонажами. Корабли,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морские обитатели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«Гадкий утенок»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(Г.Х. Андерсен)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птичьего двора: утят, кур, гусей, индюков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33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(Г.Х. Андерсен)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Путешествие и общение с разными мелкими животными. Цветочная поляна с цветами, девочка в цветке, лягушка на листе, мышь и крот в норках, ласточка, эльфы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6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поросёнка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домиков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поросят,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поросята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волк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«Под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грибом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(В.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Сутеев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разных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зверей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(Муравей, Бабочка, Мышка, Воробей, Заяц, Лиса, Лягушка, несколько грибов разного размера., Солнышко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2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«Рукавичка»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(Русская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народная сказка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животных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1052736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Мнемотаблицы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12</a:t>
            </a:fld>
            <a:endParaRPr lang="ru-RU" dirty="0"/>
          </a:p>
        </p:txBody>
      </p:sp>
      <p:pic>
        <p:nvPicPr>
          <p:cNvPr id="6" name="Рисунок 5" descr="http://900igr.net/datai/doshkolnoe-obrazovanie/Rech-doshkolnikov-s-ZPR/0019-040-Mnemotablitsy-k-russkim-narodnym-skazka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7"/>
            <a:ext cx="26997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dou222.narod.ru/jpg/Petuchok_i_bo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28438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op-bal.ru/pars_docs/refs/56/55861/55861_html_m7981dc3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060848"/>
            <a:ext cx="34749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иса"/>
          <p:cNvPicPr/>
          <p:nvPr/>
        </p:nvPicPr>
        <p:blipFill>
          <a:blip r:embed="rId6" cstate="print"/>
          <a:srcRect b="5556"/>
          <a:stretch>
            <a:fillRect/>
          </a:stretch>
        </p:blipFill>
        <p:spPr bwMode="auto">
          <a:xfrm>
            <a:off x="6588224" y="764704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6864" cy="374441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Педагогические условия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2. </a:t>
            </a:r>
            <a:r>
              <a:rPr lang="ru-RU" sz="3200" b="1" dirty="0" smtClean="0">
                <a:solidFill>
                  <a:srgbClr val="7030A0"/>
                </a:solidFill>
              </a:rPr>
              <a:t> использован принцип индивидуализации дошкольного образования к построению траектории личностного речевого развития старшего дошкольника с заиканием 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13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  <p:pic>
        <p:nvPicPr>
          <p:cNvPr id="6" name="Picture 14" descr="Солнышко из соленого теста своими руками. Мастер-класс с пошаговыми фото"/>
          <p:cNvPicPr>
            <a:picLocks noChangeAspect="1" noChangeArrowheads="1"/>
          </p:cNvPicPr>
          <p:nvPr/>
        </p:nvPicPr>
        <p:blipFill>
          <a:blip r:embed="rId3" cstate="print"/>
          <a:srcRect l="12949" t="8628" r="17991"/>
          <a:stretch>
            <a:fillRect/>
          </a:stretch>
        </p:blipFill>
        <p:spPr bwMode="auto">
          <a:xfrm>
            <a:off x="2051720" y="4293096"/>
            <a:ext cx="2304256" cy="2287764"/>
          </a:xfrm>
          <a:prstGeom prst="rect">
            <a:avLst/>
          </a:prstGeom>
          <a:noFill/>
        </p:spPr>
      </p:pic>
      <p:pic>
        <p:nvPicPr>
          <p:cNvPr id="8" name="Picture 6" descr="Поделки из соленого теста своими руками: 120 фото идей и вариантов  изготовления для начинающих (мастер-класс с инструкциями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933056"/>
            <a:ext cx="26642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77686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Педагогические условия</a:t>
            </a:r>
            <a:br>
              <a:rPr lang="ru-RU" b="1" dirty="0" smtClean="0"/>
            </a:br>
            <a:r>
              <a:rPr lang="ru-RU" b="1" dirty="0" smtClean="0"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ea typeface="Times New Roman"/>
                <a:cs typeface="Times New Roman"/>
              </a:rPr>
              <a:t>3. </a:t>
            </a:r>
            <a:r>
              <a:rPr lang="ru-RU" sz="4000" b="1" dirty="0" smtClean="0">
                <a:solidFill>
                  <a:srgbClr val="7030A0"/>
                </a:solidFill>
              </a:rPr>
              <a:t>организована система работы с родителями по исследуемой проблеме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3600" dirty="0" smtClean="0"/>
              <a:t>информационное</a:t>
            </a:r>
            <a:br>
              <a:rPr lang="ru-RU" sz="3600" dirty="0" smtClean="0"/>
            </a:br>
            <a:r>
              <a:rPr lang="ru-RU" sz="3600" dirty="0" smtClean="0"/>
              <a:t>ориентировочно-практическое результативное.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2084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 lvl="0">
              <a:spcAft>
                <a:spcPts val="0"/>
              </a:spcAft>
            </a:pPr>
            <a:endParaRPr lang="ru-RU" sz="3600" dirty="0">
              <a:ea typeface="Times New Roman"/>
              <a:cs typeface="Times New Roman"/>
            </a:endParaRPr>
          </a:p>
        </p:txBody>
      </p:sp>
      <p:pic>
        <p:nvPicPr>
          <p:cNvPr id="12" name="Picture 16" descr="Как проводить собрания в детском саду: Как правильно организовать  родительское собрание в детском са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81128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Изготовление </a:t>
            </a:r>
            <a:r>
              <a:rPr lang="ru-RU" sz="3600" b="1" dirty="0" err="1" smtClean="0"/>
              <a:t>фоторамки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15</a:t>
            </a:fld>
            <a:endParaRPr lang="ru-RU" dirty="0"/>
          </a:p>
        </p:txBody>
      </p:sp>
      <p:pic>
        <p:nvPicPr>
          <p:cNvPr id="41986" name="Picture 2" descr="C:\Users\пк\Desktop\схемы\IMG_20191129_102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14488"/>
            <a:ext cx="2859782" cy="3813043"/>
          </a:xfrm>
          <a:prstGeom prst="rect">
            <a:avLst/>
          </a:prstGeom>
          <a:noFill/>
        </p:spPr>
      </p:pic>
      <p:pic>
        <p:nvPicPr>
          <p:cNvPr id="41987" name="Picture 3" descr="C:\Users\пк\Desktop\схемы\IMG_20191129_104724.jpg"/>
          <p:cNvPicPr>
            <a:picLocks noChangeAspect="1" noChangeArrowheads="1"/>
          </p:cNvPicPr>
          <p:nvPr/>
        </p:nvPicPr>
        <p:blipFill>
          <a:blip r:embed="rId4" cstate="print"/>
          <a:srcRect l="6771" r="9896"/>
          <a:stretch>
            <a:fillRect/>
          </a:stretch>
        </p:blipFill>
        <p:spPr bwMode="auto">
          <a:xfrm>
            <a:off x="6263680" y="2249488"/>
            <a:ext cx="2880320" cy="4608512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фото собрания\IMG-f4ae20fee9a5997fb537c0ad4a5a304f-V.jpg"/>
          <p:cNvPicPr>
            <a:picLocks noChangeAspect="1" noChangeArrowheads="1"/>
          </p:cNvPicPr>
          <p:nvPr/>
        </p:nvPicPr>
        <p:blipFill>
          <a:blip r:embed="rId5" cstate="print"/>
          <a:srcRect t="32292" b="15624"/>
          <a:stretch>
            <a:fillRect/>
          </a:stretch>
        </p:blipFill>
        <p:spPr>
          <a:xfrm>
            <a:off x="0" y="908720"/>
            <a:ext cx="3143272" cy="3369017"/>
          </a:xfrm>
          <a:prstGeom prst="snip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В. </a:t>
            </a:r>
            <a:r>
              <a:rPr lang="ru-RU" sz="4000" b="1" dirty="0" err="1" smtClean="0"/>
              <a:t>Сутеев</a:t>
            </a:r>
            <a:r>
              <a:rPr lang="ru-RU" sz="4000" b="1" dirty="0" smtClean="0"/>
              <a:t> «Под грибом»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16</a:t>
            </a:fld>
            <a:endParaRPr lang="ru-RU" dirty="0"/>
          </a:p>
        </p:txBody>
      </p:sp>
      <p:pic>
        <p:nvPicPr>
          <p:cNvPr id="6" name="Picture 1" descr="C:\Users\пк\Desktop\мои видео\IMG-c20d2b81c06e922e4d993b4d4387f69d-V.jpg"/>
          <p:cNvPicPr>
            <a:picLocks noChangeAspect="1" noChangeArrowheads="1"/>
          </p:cNvPicPr>
          <p:nvPr/>
        </p:nvPicPr>
        <p:blipFill>
          <a:blip r:embed="rId3" cstate="print"/>
          <a:srcRect t="31925" r="7042"/>
          <a:stretch>
            <a:fillRect/>
          </a:stretch>
        </p:blipFill>
        <p:spPr bwMode="auto">
          <a:xfrm>
            <a:off x="611560" y="1196752"/>
            <a:ext cx="4608511" cy="2531190"/>
          </a:xfrm>
          <a:prstGeom prst="rect">
            <a:avLst/>
          </a:prstGeom>
          <a:noFill/>
        </p:spPr>
      </p:pic>
      <p:pic>
        <p:nvPicPr>
          <p:cNvPr id="8" name="Picture 2" descr="F:\IMG-e7406c82c357e9bc6c19062913dba06e-V.jpg"/>
          <p:cNvPicPr>
            <a:picLocks noChangeAspect="1" noChangeArrowheads="1"/>
          </p:cNvPicPr>
          <p:nvPr/>
        </p:nvPicPr>
        <p:blipFill>
          <a:blip r:embed="rId4" cstate="print"/>
          <a:srcRect t="25676"/>
          <a:stretch>
            <a:fillRect/>
          </a:stretch>
        </p:blipFill>
        <p:spPr bwMode="auto">
          <a:xfrm>
            <a:off x="5292080" y="3429000"/>
            <a:ext cx="3240360" cy="3211168"/>
          </a:xfrm>
          <a:prstGeom prst="rect">
            <a:avLst/>
          </a:prstGeom>
          <a:noFill/>
        </p:spPr>
      </p:pic>
      <p:pic>
        <p:nvPicPr>
          <p:cNvPr id="9" name="Рисунок 8" descr="http://logoportal.ru/wp-content/uploads/2012/06/mnemotablica.jpg"/>
          <p:cNvPicPr/>
          <p:nvPr/>
        </p:nvPicPr>
        <p:blipFill>
          <a:blip r:embed="rId5" cstate="print"/>
          <a:srcRect t="21652"/>
          <a:stretch>
            <a:fillRect/>
          </a:stretch>
        </p:blipFill>
        <p:spPr bwMode="auto">
          <a:xfrm>
            <a:off x="827584" y="3861048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F:\маст класс 23г\мои видео тесто\IMG_20191220_165422.jpg"/>
          <p:cNvPicPr>
            <a:picLocks noChangeAspect="1" noChangeArrowheads="1"/>
          </p:cNvPicPr>
          <p:nvPr/>
        </p:nvPicPr>
        <p:blipFill>
          <a:blip r:embed="rId6" cstate="print"/>
          <a:srcRect b="35086"/>
          <a:stretch>
            <a:fillRect/>
          </a:stretch>
        </p:blipFill>
        <p:spPr bwMode="auto">
          <a:xfrm>
            <a:off x="5508104" y="1124744"/>
            <a:ext cx="2662267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Мама- хранительница домашнего очага</a:t>
            </a:r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17</a:t>
            </a:fld>
            <a:endParaRPr lang="ru-RU" dirty="0"/>
          </a:p>
        </p:txBody>
      </p:sp>
      <p:pic>
        <p:nvPicPr>
          <p:cNvPr id="13313" name="Picture 1" descr="C:\Users\пк\Desktop\схемы\IMG_20191125_163444.jpg"/>
          <p:cNvPicPr>
            <a:picLocks noChangeAspect="1" noChangeArrowheads="1"/>
          </p:cNvPicPr>
          <p:nvPr/>
        </p:nvPicPr>
        <p:blipFill>
          <a:blip r:embed="rId3" cstate="print"/>
          <a:srcRect b="45586"/>
          <a:stretch>
            <a:fillRect/>
          </a:stretch>
        </p:blipFill>
        <p:spPr bwMode="auto">
          <a:xfrm>
            <a:off x="1979712" y="1268760"/>
            <a:ext cx="2679762" cy="1944216"/>
          </a:xfrm>
          <a:prstGeom prst="rect">
            <a:avLst/>
          </a:prstGeom>
          <a:noFill/>
        </p:spPr>
      </p:pic>
      <p:pic>
        <p:nvPicPr>
          <p:cNvPr id="13314" name="Picture 2" descr="C:\Users\пк\Desktop\схемы\IMG_20191125_163509.jpg"/>
          <p:cNvPicPr>
            <a:picLocks noChangeAspect="1" noChangeArrowheads="1"/>
          </p:cNvPicPr>
          <p:nvPr/>
        </p:nvPicPr>
        <p:blipFill>
          <a:blip r:embed="rId4" cstate="print"/>
          <a:srcRect l="16018" b="32724"/>
          <a:stretch>
            <a:fillRect/>
          </a:stretch>
        </p:blipFill>
        <p:spPr bwMode="auto">
          <a:xfrm>
            <a:off x="0" y="764704"/>
            <a:ext cx="1887674" cy="2016224"/>
          </a:xfrm>
          <a:prstGeom prst="rect">
            <a:avLst/>
          </a:prstGeom>
          <a:noFill/>
        </p:spPr>
      </p:pic>
      <p:pic>
        <p:nvPicPr>
          <p:cNvPr id="13315" name="Picture 3" descr="C:\Users\пк\Desktop\схемы\IMG_20191125_163856.jpg"/>
          <p:cNvPicPr>
            <a:picLocks noChangeAspect="1" noChangeArrowheads="1"/>
          </p:cNvPicPr>
          <p:nvPr/>
        </p:nvPicPr>
        <p:blipFill>
          <a:blip r:embed="rId5" cstate="print"/>
          <a:srcRect b="49659"/>
          <a:stretch>
            <a:fillRect/>
          </a:stretch>
        </p:blipFill>
        <p:spPr bwMode="auto">
          <a:xfrm>
            <a:off x="4860032" y="1268760"/>
            <a:ext cx="3003798" cy="2016224"/>
          </a:xfrm>
          <a:prstGeom prst="rect">
            <a:avLst/>
          </a:prstGeom>
          <a:noFill/>
        </p:spPr>
      </p:pic>
      <p:pic>
        <p:nvPicPr>
          <p:cNvPr id="13316" name="Picture 4" descr="C:\Users\пк\Desktop\схемы\IMG_20191125_163903.jpg"/>
          <p:cNvPicPr>
            <a:picLocks noChangeAspect="1" noChangeArrowheads="1"/>
          </p:cNvPicPr>
          <p:nvPr/>
        </p:nvPicPr>
        <p:blipFill>
          <a:blip r:embed="rId6" cstate="print"/>
          <a:srcRect b="20979"/>
          <a:stretch>
            <a:fillRect/>
          </a:stretch>
        </p:blipFill>
        <p:spPr bwMode="auto">
          <a:xfrm>
            <a:off x="6012160" y="3356992"/>
            <a:ext cx="2733768" cy="2880320"/>
          </a:xfrm>
          <a:prstGeom prst="rect">
            <a:avLst/>
          </a:prstGeom>
          <a:noFill/>
        </p:spPr>
      </p:pic>
      <p:pic>
        <p:nvPicPr>
          <p:cNvPr id="13317" name="Picture 5" descr="C:\Users\пк\Desktop\схемы\IMG_20191125_163919.jpg"/>
          <p:cNvPicPr>
            <a:picLocks noChangeAspect="1" noChangeArrowheads="1"/>
          </p:cNvPicPr>
          <p:nvPr/>
        </p:nvPicPr>
        <p:blipFill>
          <a:blip r:embed="rId7" cstate="print"/>
          <a:srcRect l="9357" t="24562" r="21654" b="24561"/>
          <a:stretch>
            <a:fillRect/>
          </a:stretch>
        </p:blipFill>
        <p:spPr bwMode="auto">
          <a:xfrm>
            <a:off x="3635896" y="3933056"/>
            <a:ext cx="2270192" cy="2232248"/>
          </a:xfrm>
          <a:prstGeom prst="rect">
            <a:avLst/>
          </a:prstGeom>
          <a:noFill/>
        </p:spPr>
      </p:pic>
      <p:pic>
        <p:nvPicPr>
          <p:cNvPr id="13318" name="Picture 6" descr="C:\Users\пк\Desktop\схемы\IMG_20191125_163936.jpg"/>
          <p:cNvPicPr>
            <a:picLocks noChangeAspect="1" noChangeArrowheads="1"/>
          </p:cNvPicPr>
          <p:nvPr/>
        </p:nvPicPr>
        <p:blipFill>
          <a:blip r:embed="rId8" cstate="print"/>
          <a:srcRect b="44686"/>
          <a:stretch>
            <a:fillRect/>
          </a:stretch>
        </p:blipFill>
        <p:spPr bwMode="auto">
          <a:xfrm>
            <a:off x="755576" y="3429000"/>
            <a:ext cx="273376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6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6864" cy="15841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Театрализация сказки «Теремок»</a:t>
            </a:r>
            <a:br>
              <a:rPr lang="ru-RU" sz="3600" b="1" dirty="0" smtClean="0"/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18</a:t>
            </a:fld>
            <a:endParaRPr lang="ru-RU" dirty="0"/>
          </a:p>
        </p:txBody>
      </p:sp>
      <p:pic>
        <p:nvPicPr>
          <p:cNvPr id="1026" name="Picture 2" descr="C:\Users\пк\Desktop\IMG_20191220_165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501" r="7601" b="32150"/>
          <a:stretch>
            <a:fillRect/>
          </a:stretch>
        </p:blipFill>
        <p:spPr bwMode="auto">
          <a:xfrm>
            <a:off x="395536" y="1340767"/>
            <a:ext cx="5328592" cy="3794603"/>
          </a:xfrm>
          <a:prstGeom prst="roundRect">
            <a:avLst/>
          </a:prstGeom>
          <a:noFill/>
        </p:spPr>
      </p:pic>
      <p:pic>
        <p:nvPicPr>
          <p:cNvPr id="1027" name="Picture 3" descr="C:\Users\пк\Desktop\IMG_20191220_222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3113838" cy="415178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6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904656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rgbClr val="7030A0"/>
                </a:solidFill>
              </a:rPr>
              <a:t>Педагогические условия развития связной речи:</a:t>
            </a:r>
            <a:br>
              <a:rPr lang="ru-RU" sz="3200" i="1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- </a:t>
            </a:r>
            <a:r>
              <a:rPr lang="ru-RU" sz="3200" b="1" dirty="0" smtClean="0">
                <a:solidFill>
                  <a:srgbClr val="7030A0"/>
                </a:solidFill>
              </a:rPr>
              <a:t>создание ситуаций речевого общения старших дошкольников с заиканием в процессе групповых занятий по </a:t>
            </a:r>
            <a:r>
              <a:rPr lang="ru-RU" sz="3200" b="1" dirty="0" err="1" smtClean="0">
                <a:solidFill>
                  <a:srgbClr val="7030A0"/>
                </a:solidFill>
              </a:rPr>
              <a:t>тестопластике</a:t>
            </a:r>
            <a:r>
              <a:rPr lang="ru-RU" sz="3200" b="1" dirty="0" smtClean="0">
                <a:solidFill>
                  <a:srgbClr val="7030A0"/>
                </a:solidFill>
              </a:rPr>
              <a:t>;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-использование принципа индивидуализации старшего дошкольника с заиканием;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- организация системы работы с родителями по исследуемой проблеме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19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141763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Теоретико – методологические основы исследования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/>
              <a:t>Научные знания о методах коррекции и развития связной речи дошкольников с заиканием</a:t>
            </a:r>
            <a:r>
              <a:rPr lang="ru-RU" sz="2400" dirty="0" smtClean="0"/>
              <a:t>: Л.З.Андронова, Е.Г. </a:t>
            </a:r>
            <a:r>
              <a:rPr lang="ru-RU" sz="2400" dirty="0" err="1" smtClean="0"/>
              <a:t>Амелина</a:t>
            </a:r>
            <a:r>
              <a:rPr lang="ru-RU" sz="2400" dirty="0" smtClean="0"/>
              <a:t>, А.Г. </a:t>
            </a:r>
            <a:r>
              <a:rPr lang="ru-RU" sz="2400" dirty="0" err="1" smtClean="0"/>
              <a:t>Арушанова</a:t>
            </a:r>
            <a:r>
              <a:rPr lang="ru-RU" sz="2400" dirty="0" smtClean="0"/>
              <a:t>, Г.А. Волкова, В.П. Глухов, </a:t>
            </a:r>
            <a:r>
              <a:rPr lang="ru-RU" sz="2400" dirty="0" err="1" smtClean="0"/>
              <a:t>Н.В.Елкина</a:t>
            </a:r>
            <a:r>
              <a:rPr lang="ru-RU" sz="2400" dirty="0" smtClean="0"/>
              <a:t>, Л.Г. Парамонова, Т.А. </a:t>
            </a:r>
            <a:r>
              <a:rPr lang="ru-RU" sz="2400" dirty="0" err="1" smtClean="0"/>
              <a:t>Сидорчук</a:t>
            </a:r>
            <a:endParaRPr lang="ru-RU" sz="2400" dirty="0" smtClean="0"/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/>
              <a:t>Научные представления о способах диагностики нарушений речи дошкольников </a:t>
            </a:r>
            <a:r>
              <a:rPr lang="ru-RU" sz="2400" dirty="0" smtClean="0"/>
              <a:t>Н.Е. </a:t>
            </a:r>
            <a:r>
              <a:rPr lang="ru-RU" sz="2400" dirty="0" err="1" smtClean="0"/>
              <a:t>Веракса</a:t>
            </a:r>
            <a:r>
              <a:rPr lang="ru-RU" sz="2400" dirty="0" smtClean="0"/>
              <a:t>, И.В.Глотова, С.А. Миронова, Т.А. </a:t>
            </a:r>
            <a:r>
              <a:rPr lang="ru-RU" sz="2400" dirty="0" err="1" smtClean="0"/>
              <a:t>Фотекова</a:t>
            </a:r>
            <a:r>
              <a:rPr lang="ru-RU" sz="2400" dirty="0" smtClean="0"/>
              <a:t>, А.В. </a:t>
            </a:r>
            <a:r>
              <a:rPr lang="ru-RU" sz="2400" dirty="0" err="1" smtClean="0"/>
              <a:t>Ястребова</a:t>
            </a:r>
            <a:endParaRPr lang="ru-RU" sz="2400" dirty="0" smtClean="0"/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/>
              <a:t>О роли продуктивной деятельности в развитии связной речи дошкольников: </a:t>
            </a:r>
            <a:r>
              <a:rPr lang="ru-RU" sz="2400" dirty="0" smtClean="0"/>
              <a:t>И.А. Дубова, М.В. </a:t>
            </a:r>
            <a:r>
              <a:rPr lang="ru-RU" sz="2400" dirty="0" err="1" smtClean="0"/>
              <a:t>Дюжакова</a:t>
            </a:r>
            <a:r>
              <a:rPr lang="ru-RU" sz="2400" dirty="0" smtClean="0"/>
              <a:t>, В.К. </a:t>
            </a:r>
            <a:r>
              <a:rPr lang="ru-RU" sz="2400" dirty="0" err="1" smtClean="0"/>
              <a:t>Загвоздкин</a:t>
            </a:r>
            <a:r>
              <a:rPr lang="ru-RU" sz="2400" dirty="0" smtClean="0"/>
              <a:t>, Д.Н. </a:t>
            </a:r>
            <a:r>
              <a:rPr lang="ru-RU" sz="2400" dirty="0" err="1" smtClean="0"/>
              <a:t>Колдина</a:t>
            </a:r>
            <a:endParaRPr lang="ru-RU" sz="2400" dirty="0" smtClean="0"/>
          </a:p>
          <a:p>
            <a:pPr indent="450215" algn="just"/>
            <a:r>
              <a:rPr lang="ru-RU" sz="2400" b="1" dirty="0" smtClean="0"/>
              <a:t>О педагогических возможностях использования индивидуального образовательного маршрута: </a:t>
            </a:r>
            <a:r>
              <a:rPr lang="ru-RU" sz="2400" dirty="0" err="1" smtClean="0"/>
              <a:t>Т.Ф.Есенкова</a:t>
            </a:r>
            <a:r>
              <a:rPr lang="ru-RU" sz="2400" dirty="0" smtClean="0"/>
              <a:t>, Г.К. </a:t>
            </a:r>
            <a:r>
              <a:rPr lang="ru-RU" sz="2400" dirty="0" err="1" smtClean="0"/>
              <a:t>Селевко</a:t>
            </a:r>
            <a:r>
              <a:rPr lang="ru-RU" sz="2400" dirty="0" smtClean="0"/>
              <a:t>, А.В. Хуторской</a:t>
            </a:r>
          </a:p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>
            <a:normAutofit/>
          </a:bodyPr>
          <a:lstStyle/>
          <a:p>
            <a:r>
              <a:rPr lang="ru-RU" b="1" dirty="0"/>
              <a:t>Задачи </a:t>
            </a:r>
            <a:r>
              <a:rPr lang="ru-RU" b="1" dirty="0" smtClean="0"/>
              <a:t>исследования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20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20840"/>
            <a:ext cx="74168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Times New Roman"/>
                <a:cs typeface="Times New Roman"/>
              </a:rPr>
              <a:t>3. </a:t>
            </a:r>
            <a:r>
              <a:rPr lang="ru-RU" sz="3600" dirty="0" smtClean="0"/>
              <a:t>Экспериментально проверить эффективность педагогических условий развития связной речи старших дошкольников с заиканием посредством </a:t>
            </a:r>
            <a:r>
              <a:rPr lang="ru-RU" sz="3600" dirty="0" err="1" smtClean="0"/>
              <a:t>тестопластики</a:t>
            </a:r>
            <a:endParaRPr lang="ru-RU" sz="3600" dirty="0" smtClean="0"/>
          </a:p>
          <a:p>
            <a:pPr lvl="0">
              <a:spcAft>
                <a:spcPts val="0"/>
              </a:spcAft>
            </a:pPr>
            <a:endParaRPr lang="ru-RU" sz="3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46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38"/>
            <a:ext cx="9144000" cy="7072338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1700809"/>
            <a:ext cx="76328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000" b="1" dirty="0" smtClean="0"/>
              <a:t>    </a:t>
            </a:r>
          </a:p>
          <a:p>
            <a:pPr marL="457200" indent="-457200" algn="ctr"/>
            <a:r>
              <a:rPr lang="ru-RU" sz="2800" b="1" dirty="0" smtClean="0"/>
              <a:t>Формирование</a:t>
            </a:r>
            <a:r>
              <a:rPr lang="ru-RU" sz="2800" dirty="0" smtClean="0"/>
              <a:t> </a:t>
            </a:r>
            <a:r>
              <a:rPr lang="ru-RU" sz="2800" b="1" dirty="0" smtClean="0"/>
              <a:t>словаря</a:t>
            </a:r>
            <a:r>
              <a:rPr lang="ru-RU" sz="2800" b="1" dirty="0"/>
              <a:t>, связная </a:t>
            </a:r>
            <a:r>
              <a:rPr lang="ru-RU" sz="2800" b="1" dirty="0" smtClean="0"/>
              <a:t>речь</a:t>
            </a:r>
            <a:r>
              <a:rPr lang="ru-RU" sz="2800" dirty="0">
                <a:cs typeface="Times New Roman"/>
              </a:rPr>
              <a:t> </a:t>
            </a:r>
            <a:endParaRPr lang="ru-RU" sz="2800" dirty="0" smtClean="0">
              <a:cs typeface="Times New Roman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Умение самостоятельно </a:t>
            </a:r>
            <a:r>
              <a:rPr lang="ru-RU" sz="2800" dirty="0"/>
              <a:t>составлять по образцу </a:t>
            </a:r>
            <a:r>
              <a:rPr lang="ru-RU" sz="2800" dirty="0" smtClean="0"/>
              <a:t>рассказы (УССР)</a:t>
            </a:r>
          </a:p>
          <a:p>
            <a:pPr marL="457200" indent="-457200" algn="just">
              <a:buFontTx/>
              <a:buChar char="-"/>
            </a:pPr>
            <a:endParaRPr lang="ru-RU" sz="2800" dirty="0" smtClean="0"/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Умение </a:t>
            </a:r>
            <a:r>
              <a:rPr lang="ru-RU" sz="2800" dirty="0"/>
              <a:t>сочинять </a:t>
            </a:r>
            <a:r>
              <a:rPr lang="ru-RU" sz="2800" dirty="0" smtClean="0"/>
              <a:t>концовки к сказкам ( УСКС)</a:t>
            </a:r>
          </a:p>
          <a:p>
            <a:pPr marL="457200" indent="-457200" algn="just">
              <a:buFontTx/>
              <a:buChar char="-"/>
            </a:pPr>
            <a:endParaRPr lang="ru-RU" sz="2800" dirty="0" smtClean="0"/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Умение </a:t>
            </a:r>
            <a:r>
              <a:rPr lang="ru-RU" sz="2800" dirty="0"/>
              <a:t>последовательно</a:t>
            </a:r>
            <a:r>
              <a:rPr lang="ru-RU" sz="2800" dirty="0" smtClean="0"/>
              <a:t>, без существенных пропусков пересказывать небольшие литературные произведения (УПЛП)</a:t>
            </a:r>
          </a:p>
          <a:p>
            <a:pPr algn="just"/>
            <a:endParaRPr lang="ru-RU" sz="2800" dirty="0" smtClean="0"/>
          </a:p>
          <a:p>
            <a:pPr algn="just"/>
            <a:endParaRPr lang="ru-RU" sz="24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0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a typeface="Times New Roman"/>
                <a:cs typeface="Times New Roman"/>
              </a:rPr>
              <a:t>Компоненты изучения развития связной  старших дошкольников с заиканием  по методикам</a:t>
            </a:r>
          </a:p>
          <a:p>
            <a:pPr algn="ctr"/>
            <a:r>
              <a:rPr lang="ru-RU" sz="2800" dirty="0" smtClean="0"/>
              <a:t>Т.А. </a:t>
            </a:r>
            <a:r>
              <a:rPr lang="ru-RU" sz="2800" dirty="0" err="1" smtClean="0"/>
              <a:t>Фотековой</a:t>
            </a:r>
            <a:r>
              <a:rPr lang="ru-RU" sz="2800" dirty="0" smtClean="0"/>
              <a:t>, Т.В. </a:t>
            </a:r>
            <a:r>
              <a:rPr lang="ru-RU" sz="2800" dirty="0" err="1" smtClean="0"/>
              <a:t>Ахутиной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 и Н.Е. </a:t>
            </a:r>
            <a:r>
              <a:rPr lang="ru-RU" sz="2800" dirty="0" err="1" smtClean="0"/>
              <a:t>Вераксы</a:t>
            </a:r>
            <a:endParaRPr lang="ru-RU" sz="2800" dirty="0" smtClean="0"/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21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49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5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088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Результаты диагностики развития связной речи старших дошкольников с заиканием посредством </a:t>
            </a:r>
            <a:r>
              <a:rPr lang="ru-RU" sz="2400" b="1" dirty="0" err="1" smtClean="0"/>
              <a:t>тестопластики</a:t>
            </a:r>
            <a:r>
              <a:rPr lang="ru-RU" sz="2400" b="1" dirty="0" smtClean="0"/>
              <a:t> (формирующий эксперимент) 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22</a:t>
            </a:fld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1475656" y="1412776"/>
          <a:ext cx="71287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5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8" y="6617"/>
            <a:ext cx="9135177" cy="68513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748464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1656184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24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1656184"/>
          </a:xfrm>
        </p:spPr>
        <p:txBody>
          <a:bodyPr>
            <a:noAutofit/>
          </a:bodyPr>
          <a:lstStyle/>
          <a:p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25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5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11429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Противоречия между: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3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71546"/>
            <a:ext cx="6929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800" dirty="0" smtClean="0"/>
              <a:t> необходимостью развития связной речи старших дошкольников с заиканием с целью их более успешного развития и недостаточным методическим обеспечением данной проблемы</a:t>
            </a:r>
          </a:p>
          <a:p>
            <a:pPr lvl="0" algn="just"/>
            <a:r>
              <a:rPr lang="ru-RU" sz="2800" dirty="0" smtClean="0"/>
              <a:t>- педагогическими возможностями </a:t>
            </a:r>
            <a:r>
              <a:rPr lang="ru-RU" sz="2800" dirty="0" err="1" smtClean="0"/>
              <a:t>тестопластики</a:t>
            </a:r>
            <a:r>
              <a:rPr lang="ru-RU" sz="2800" dirty="0" smtClean="0"/>
              <a:t> и недостаточным ее использованием</a:t>
            </a:r>
          </a:p>
          <a:p>
            <a:pPr algn="just"/>
            <a:r>
              <a:rPr lang="ru-RU" sz="2800" dirty="0" smtClean="0"/>
              <a:t>- потребностью образовательной практики в программно-методическом обеспечении исследуемого процесса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6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06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85010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Научный аппарат исследования</a:t>
            </a:r>
            <a:endParaRPr lang="ru-RU" sz="28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4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5"/>
            <a:ext cx="79208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Цель исследования: </a:t>
            </a:r>
            <a:r>
              <a:rPr lang="ru-RU" sz="2400" dirty="0" smtClean="0"/>
              <a:t>теоретически обосновать и экспериментально проверить педагогические условия развития связной речи старших дошкольников с заиканием посредством </a:t>
            </a:r>
            <a:r>
              <a:rPr lang="ru-RU" sz="2400" dirty="0" err="1" smtClean="0"/>
              <a:t>тестопластики</a:t>
            </a:r>
            <a:r>
              <a:rPr lang="ru-RU" sz="2400" dirty="0" smtClean="0"/>
              <a:t>.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b="1" kern="800" dirty="0" smtClean="0">
                <a:solidFill>
                  <a:srgbClr val="002060"/>
                </a:solidFill>
                <a:ea typeface="Times New Roman"/>
                <a:cs typeface="Times New Roman"/>
              </a:rPr>
              <a:t>Объект исследования:</a:t>
            </a:r>
            <a:r>
              <a:rPr lang="ru-RU" sz="2400" b="1" kern="800" dirty="0" smtClean="0">
                <a:ea typeface="Times New Roman"/>
                <a:cs typeface="Times New Roman"/>
              </a:rPr>
              <a:t> </a:t>
            </a:r>
            <a:r>
              <a:rPr lang="ru-RU" sz="2400" dirty="0" smtClean="0"/>
              <a:t>педагогические условия развития связной речи старших дошкольников с заиканием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kern="800" dirty="0">
                <a:solidFill>
                  <a:srgbClr val="002060"/>
                </a:solidFill>
                <a:ea typeface="Times New Roman"/>
                <a:cs typeface="Times New Roman"/>
              </a:rPr>
              <a:t>Предмет исследования</a:t>
            </a:r>
            <a:r>
              <a:rPr lang="ru-RU" sz="2400" b="1" kern="800" dirty="0" smtClean="0">
                <a:solidFill>
                  <a:srgbClr val="002060"/>
                </a:solidFill>
                <a:ea typeface="Times New Roman"/>
                <a:cs typeface="Times New Roman"/>
              </a:rPr>
              <a:t>: </a:t>
            </a:r>
            <a:r>
              <a:rPr lang="ru-RU" sz="2400" dirty="0" smtClean="0"/>
              <a:t>развитие связной речи старших дошкольников с заиканием посредством </a:t>
            </a:r>
            <a:r>
              <a:rPr lang="ru-RU" sz="2400" dirty="0" err="1" smtClean="0"/>
              <a:t>тестопластики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7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93978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Задачи исследования</a:t>
            </a:r>
            <a:endParaRPr lang="ru-RU" sz="36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5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5"/>
            <a:ext cx="8286808" cy="625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spcAft>
                <a:spcPts val="0"/>
              </a:spcAft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Проанализировать психолого-педагогическую литературу по проблеме развития связной речи старших дошкольников с заиканием</a:t>
            </a:r>
          </a:p>
          <a:p>
            <a:pPr marL="742950" lvl="0" indent="-742950">
              <a:spcAft>
                <a:spcPts val="0"/>
              </a:spcAft>
              <a:buAutoNum type="arabicPeriod"/>
            </a:pPr>
            <a:endParaRPr lang="ru-RU" sz="3600" dirty="0" smtClean="0"/>
          </a:p>
          <a:p>
            <a:pPr marL="742950" lvl="0" indent="-742950" algn="ctr">
              <a:spcAft>
                <a:spcPts val="0"/>
              </a:spcAft>
            </a:pPr>
            <a:r>
              <a:rPr lang="ru-RU" sz="3600" b="1" dirty="0" smtClean="0"/>
              <a:t>Аспекты развития связной речи</a:t>
            </a:r>
          </a:p>
          <a:p>
            <a:pPr lvl="0">
              <a:spcAft>
                <a:spcPts val="0"/>
              </a:spcAft>
            </a:pPr>
            <a:r>
              <a:rPr lang="ru-RU" sz="3200" dirty="0" smtClean="0">
                <a:ea typeface="Times New Roman"/>
                <a:cs typeface="Times New Roman"/>
              </a:rPr>
              <a:t>       1</a:t>
            </a:r>
            <a:r>
              <a:rPr lang="ru-RU" sz="3600" dirty="0" smtClean="0"/>
              <a:t> . структурный </a:t>
            </a:r>
          </a:p>
          <a:p>
            <a:pPr lvl="0">
              <a:spcAft>
                <a:spcPts val="0"/>
              </a:spcAft>
            </a:pPr>
            <a:r>
              <a:rPr lang="ru-RU" sz="3600" dirty="0" smtClean="0">
                <a:ea typeface="Times New Roman"/>
                <a:cs typeface="Times New Roman"/>
              </a:rPr>
              <a:t>      2. ф</a:t>
            </a:r>
            <a:r>
              <a:rPr lang="ru-RU" sz="3600" dirty="0" smtClean="0"/>
              <a:t>ункциональный</a:t>
            </a:r>
          </a:p>
          <a:p>
            <a:pPr lvl="0">
              <a:spcAft>
                <a:spcPts val="0"/>
              </a:spcAft>
            </a:pPr>
            <a:r>
              <a:rPr lang="ru-RU" sz="3600" dirty="0" smtClean="0">
                <a:ea typeface="Times New Roman"/>
                <a:cs typeface="Times New Roman"/>
              </a:rPr>
              <a:t>      3. </a:t>
            </a:r>
            <a:r>
              <a:rPr lang="ru-RU" sz="3600" dirty="0" smtClean="0"/>
              <a:t>когнитивный </a:t>
            </a:r>
            <a:r>
              <a:rPr lang="ru-RU" sz="3600" i="1" dirty="0" smtClean="0"/>
              <a:t>(«</a:t>
            </a:r>
            <a:r>
              <a:rPr lang="ru-RU" sz="3600" i="1" dirty="0" err="1" smtClean="0"/>
              <a:t>Оречевление</a:t>
            </a:r>
            <a:r>
              <a:rPr lang="ru-RU" sz="3600" i="1" dirty="0" smtClean="0"/>
              <a:t>»)</a:t>
            </a:r>
            <a:endParaRPr lang="ru-RU" sz="3600" i="1" dirty="0" smtClean="0">
              <a:ea typeface="Times New Roman"/>
              <a:cs typeface="Times New Roman"/>
            </a:endParaRPr>
          </a:p>
          <a:p>
            <a:pPr marL="742950" lvl="0" indent="-742950" algn="ctr">
              <a:spcAft>
                <a:spcPts val="0"/>
              </a:spcAft>
            </a:pPr>
            <a:endParaRPr lang="ru-RU" sz="3600" dirty="0" smtClean="0"/>
          </a:p>
          <a:p>
            <a:pPr marL="742950" lvl="0" indent="-742950">
              <a:spcAft>
                <a:spcPts val="0"/>
              </a:spcAft>
              <a:buAutoNum type="arabicPeriod"/>
            </a:pPr>
            <a:endParaRPr lang="ru-RU" sz="3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6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" y="0"/>
            <a:ext cx="9146073" cy="68595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4290"/>
            <a:ext cx="7776864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Задачи исследования</a:t>
            </a:r>
            <a:endParaRPr lang="ru-RU" sz="40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6</a:t>
            </a:fld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071547"/>
            <a:ext cx="77867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2</a:t>
            </a:r>
            <a:r>
              <a:rPr lang="ru-RU" sz="3600" dirty="0" smtClean="0"/>
              <a:t>. </a:t>
            </a:r>
            <a:r>
              <a:rPr lang="ru-RU" sz="3600" b="1" dirty="0" smtClean="0">
                <a:solidFill>
                  <a:srgbClr val="002060"/>
                </a:solidFill>
              </a:rPr>
              <a:t>Определить педагогические условия развития связной речи старших дошкольников с заиканием посредством </a:t>
            </a:r>
            <a:r>
              <a:rPr lang="ru-RU" sz="3600" b="1" dirty="0" err="1" smtClean="0">
                <a:solidFill>
                  <a:srgbClr val="002060"/>
                </a:solidFill>
              </a:rPr>
              <a:t>тестопластики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dirty="0" smtClean="0"/>
          </a:p>
          <a:p>
            <a:pPr algn="ctr"/>
            <a:r>
              <a:rPr lang="ru-RU" sz="3600" b="1" dirty="0" smtClean="0"/>
              <a:t>Педагогические условия</a:t>
            </a:r>
          </a:p>
          <a:p>
            <a:pPr algn="just"/>
            <a:r>
              <a:rPr lang="ru-RU" sz="3600" dirty="0" smtClean="0"/>
              <a:t>1. </a:t>
            </a:r>
            <a:r>
              <a:rPr lang="ru-RU" sz="3600" b="1" dirty="0" smtClean="0">
                <a:solidFill>
                  <a:srgbClr val="7030A0"/>
                </a:solidFill>
              </a:rPr>
              <a:t>созданы ситуации речевого общения старших дошкольников с заиканием в процессе групповых занятий по </a:t>
            </a:r>
            <a:r>
              <a:rPr lang="ru-RU" sz="3600" b="1" dirty="0" err="1" smtClean="0">
                <a:solidFill>
                  <a:srgbClr val="7030A0"/>
                </a:solidFill>
              </a:rPr>
              <a:t>тестопластике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just"/>
            <a:endParaRPr lang="ru-RU" sz="3600" dirty="0" smtClean="0"/>
          </a:p>
          <a:p>
            <a:pPr lvl="0">
              <a:spcAft>
                <a:spcPts val="0"/>
              </a:spcAft>
            </a:pPr>
            <a:endParaRPr lang="ru-RU" sz="3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37444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Развитие связной речи старших дошкольников с заиканием должно осуществляться в </a:t>
            </a:r>
            <a:r>
              <a:rPr lang="ru-RU" sz="2800" i="1" dirty="0" smtClean="0"/>
              <a:t>насыщенной речевой среде </a:t>
            </a:r>
            <a:r>
              <a:rPr lang="ru-RU" sz="2800" dirty="0" smtClean="0"/>
              <a:t>способом </a:t>
            </a:r>
            <a:r>
              <a:rPr lang="ru-RU" sz="2800" i="1" dirty="0" smtClean="0"/>
              <a:t>погружения и через педагогические ситуации, которые развивают речь ребёнка</a:t>
            </a:r>
            <a:br>
              <a:rPr lang="ru-RU" sz="2800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7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  <p:pic>
        <p:nvPicPr>
          <p:cNvPr id="1026" name="Picture 2" descr="F:\маст класс 23г\мои видео тесто\IMG-401549d03157861fefc42e9d45799b46-V.jpg"/>
          <p:cNvPicPr>
            <a:picLocks noChangeAspect="1" noChangeArrowheads="1"/>
          </p:cNvPicPr>
          <p:nvPr/>
        </p:nvPicPr>
        <p:blipFill>
          <a:blip r:embed="rId2" cstate="print"/>
          <a:srcRect t="8434"/>
          <a:stretch>
            <a:fillRect/>
          </a:stretch>
        </p:blipFill>
        <p:spPr bwMode="auto">
          <a:xfrm>
            <a:off x="323528" y="2924944"/>
            <a:ext cx="3408379" cy="2340694"/>
          </a:xfrm>
          <a:prstGeom prst="ellipse">
            <a:avLst/>
          </a:prstGeom>
          <a:noFill/>
        </p:spPr>
      </p:pic>
      <p:pic>
        <p:nvPicPr>
          <p:cNvPr id="1028" name="Picture 4" descr="Оформление сюжетно-ролевой игры «Магазин». Поделки из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152006" cy="2364005"/>
          </a:xfrm>
          <a:prstGeom prst="ellipse">
            <a:avLst/>
          </a:prstGeom>
          <a:noFill/>
        </p:spPr>
      </p:pic>
      <p:pic>
        <p:nvPicPr>
          <p:cNvPr id="1030" name="Picture 6" descr="Мастер-класс по лепке из бумажного теста «Пицца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81128"/>
            <a:ext cx="2736304" cy="2051214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32848" cy="2448272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Компоненты ситуации речевого общения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 </a:t>
            </a:r>
            <a:r>
              <a:rPr lang="ru-RU" sz="2800" b="1" dirty="0" smtClean="0">
                <a:solidFill>
                  <a:srgbClr val="002060"/>
                </a:solidFill>
              </a:rPr>
              <a:t>формулировка задания, моделирующая мотив и цель речевого действия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-  описание обстановки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8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  <p:pic>
        <p:nvPicPr>
          <p:cNvPr id="21505" name="Picture 1" descr="C:\Users\пк\Downloads\20220923_095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12" r="7749"/>
          <a:stretch>
            <a:fillRect/>
          </a:stretch>
        </p:blipFill>
        <p:spPr bwMode="auto">
          <a:xfrm rot="5633868">
            <a:off x="6033294" y="2981114"/>
            <a:ext cx="2927453" cy="2391929"/>
          </a:xfrm>
          <a:prstGeom prst="rect">
            <a:avLst/>
          </a:prstGeom>
          <a:noFill/>
        </p:spPr>
      </p:pic>
      <p:pic>
        <p:nvPicPr>
          <p:cNvPr id="21506" name="Picture 2" descr="C:\Users\пк\Downloads\20220923_092641.jpg"/>
          <p:cNvPicPr>
            <a:picLocks noChangeAspect="1" noChangeArrowheads="1"/>
          </p:cNvPicPr>
          <p:nvPr/>
        </p:nvPicPr>
        <p:blipFill>
          <a:blip r:embed="rId3" cstate="print"/>
          <a:srcRect r="29725"/>
          <a:stretch>
            <a:fillRect/>
          </a:stretch>
        </p:blipFill>
        <p:spPr bwMode="auto">
          <a:xfrm rot="16200000" flipH="1">
            <a:off x="3151319" y="2977473"/>
            <a:ext cx="2721554" cy="2904528"/>
          </a:xfrm>
          <a:prstGeom prst="rect">
            <a:avLst/>
          </a:prstGeom>
          <a:noFill/>
        </p:spPr>
      </p:pic>
      <p:pic>
        <p:nvPicPr>
          <p:cNvPr id="21507" name="Picture 3" descr="C:\Users\пк\Downloads\20220923_093604.jpg"/>
          <p:cNvPicPr>
            <a:picLocks noChangeAspect="1" noChangeArrowheads="1"/>
          </p:cNvPicPr>
          <p:nvPr/>
        </p:nvPicPr>
        <p:blipFill>
          <a:blip r:embed="rId4" cstate="print"/>
          <a:srcRect l="12330" r="10306"/>
          <a:stretch>
            <a:fillRect/>
          </a:stretch>
        </p:blipFill>
        <p:spPr bwMode="auto">
          <a:xfrm rot="15962526" flipH="1">
            <a:off x="327332" y="2828390"/>
            <a:ext cx="2512944" cy="2436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446449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Ситуации речевого общения для старших дошкольников с заиканием – погружение в активную речевую деятельность в рамках групповых или индивидуальных занятий с разработанными заданиями, предполагающими декларируемую деятельность и самостоятельность детей.</a:t>
            </a:r>
            <a:br>
              <a:rPr lang="ru-RU" sz="3200" dirty="0" smtClean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smtClean="0"/>
              <a:pPr/>
              <a:t>9</a:t>
            </a:fld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dirty="0" smtClean="0"/>
          </a:p>
          <a:p>
            <a:pPr indent="450215" algn="just">
              <a:spcAft>
                <a:spcPts val="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</p:txBody>
      </p:sp>
      <p:pic>
        <p:nvPicPr>
          <p:cNvPr id="20481" name="Picture 1" descr="F:\маст класс 23г\мои видео тесто\20230126_16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85252" y="4595735"/>
            <a:ext cx="2229083" cy="1671813"/>
          </a:xfrm>
          <a:prstGeom prst="rect">
            <a:avLst/>
          </a:prstGeom>
          <a:noFill/>
        </p:spPr>
      </p:pic>
      <p:pic>
        <p:nvPicPr>
          <p:cNvPr id="20482" name="Picture 2" descr="C:\Users\пк\Downloads\20230210_101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379" r="26206"/>
          <a:stretch>
            <a:fillRect/>
          </a:stretch>
        </p:blipFill>
        <p:spPr bwMode="auto">
          <a:xfrm rot="5400000">
            <a:off x="664872" y="4167776"/>
            <a:ext cx="2160240" cy="2554897"/>
          </a:xfrm>
          <a:prstGeom prst="rect">
            <a:avLst/>
          </a:prstGeom>
          <a:noFill/>
        </p:spPr>
      </p:pic>
      <p:pic>
        <p:nvPicPr>
          <p:cNvPr id="20484" name="Picture 4" descr="Лепка из соленого теста «Котик» в детском саду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4" cstate="print"/>
          <a:srcRect b="5888"/>
          <a:stretch>
            <a:fillRect/>
          </a:stretch>
        </p:blipFill>
        <p:spPr bwMode="auto">
          <a:xfrm>
            <a:off x="5807213" y="4509120"/>
            <a:ext cx="297171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639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Педагогические условия развития связной речи старших дошкольников  с заиканием посредством тестопластики     Авдонина Светлана Александровна  </vt:lpstr>
      <vt:lpstr>Теоретико – методологические основы исследования</vt:lpstr>
      <vt:lpstr>Противоречия между:</vt:lpstr>
      <vt:lpstr>Научный аппарат исследования</vt:lpstr>
      <vt:lpstr>Задачи исследования</vt:lpstr>
      <vt:lpstr>Задачи исследования</vt:lpstr>
      <vt:lpstr>Развитие связной речи старших дошкольников с заиканием должно осуществляться в насыщенной речевой среде способом погружения и через педагогические ситуации, которые развивают речь ребёнка    </vt:lpstr>
      <vt:lpstr>Компоненты ситуации речевого общения - формулировка задания, моделирующая мотив и цель речевого действия -  описание обстановки</vt:lpstr>
      <vt:lpstr>Ситуации речевого общения для старших дошкольников с заиканием – погружение в активную речевую деятельность в рамках групповых или индивидуальных занятий с разработанными заданиями, предполагающими декларируемую деятельность и самостоятельность детей. </vt:lpstr>
      <vt:lpstr>Работа педагога со старшими дошкольниками с заиканием включает  5 периодов (Н. А. Чевелёва)  пропедевтический  сопровождающая речь завершающая речь  предваряющая речь  закрепление навыков</vt:lpstr>
      <vt:lpstr> Сюжетная лепка по мотивам сказок </vt:lpstr>
      <vt:lpstr>Мнемотаблицы</vt:lpstr>
      <vt:lpstr>Педагогические условия  2.  использован принцип индивидуализации дошкольного образования к построению траектории личностного речевого развития старшего дошкольника с заиканием </vt:lpstr>
      <vt:lpstr>Педагогические условия  3. организована система работы с родителями по исследуемой проблеме   информационное ориентировочно-практическое результативное.    </vt:lpstr>
      <vt:lpstr>Изготовление фоторамки</vt:lpstr>
      <vt:lpstr>В. Сутеев «Под грибом»</vt:lpstr>
      <vt:lpstr>Мама- хранительница домашнего очага</vt:lpstr>
      <vt:lpstr>Театрализация сказки «Теремок» </vt:lpstr>
      <vt:lpstr>Педагогические условия развития связной речи: - создание ситуаций речевого общения старших дошкольников с заиканием в процессе групповых занятий по тестопластике;  -использование принципа индивидуализации старшего дошкольника с заиканием;  - организация системы работы с родителями по исследуемой проблеме. </vt:lpstr>
      <vt:lpstr>Задачи исследования</vt:lpstr>
      <vt:lpstr>Презентация PowerPoint</vt:lpstr>
      <vt:lpstr>Результаты диагностики развития связной речи старших дошкольников с заиканием посредством тестопластики (формирующий эксперимент) </vt:lpstr>
      <vt:lpstr>СПАСИБО ЗА ВНИМАНИЕ!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условия развития связной речи старших дошкольников  с заиканием посредством тестопластики</dc:title>
  <dc:creator>уроки выучил</dc:creator>
  <cp:lastModifiedBy>Админ</cp:lastModifiedBy>
  <cp:revision>56</cp:revision>
  <dcterms:created xsi:type="dcterms:W3CDTF">2023-02-07T15:13:47Z</dcterms:created>
  <dcterms:modified xsi:type="dcterms:W3CDTF">2023-02-13T06:29:16Z</dcterms:modified>
</cp:coreProperties>
</file>