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62" r:id="rId3"/>
    <p:sldId id="263" r:id="rId4"/>
    <p:sldId id="271" r:id="rId5"/>
    <p:sldId id="260" r:id="rId6"/>
    <p:sldId id="261" r:id="rId7"/>
    <p:sldId id="265" r:id="rId8"/>
    <p:sldId id="272" r:id="rId9"/>
    <p:sldId id="259" r:id="rId10"/>
    <p:sldId id="270" r:id="rId11"/>
    <p:sldId id="276" r:id="rId12"/>
    <p:sldId id="269" r:id="rId13"/>
    <p:sldId id="268" r:id="rId14"/>
    <p:sldId id="266" r:id="rId15"/>
    <p:sldId id="275" r:id="rId16"/>
    <p:sldId id="274" r:id="rId17"/>
    <p:sldId id="264" r:id="rId18"/>
    <p:sldId id="267" r:id="rId19"/>
    <p:sldId id="278" r:id="rId20"/>
    <p:sldId id="273" r:id="rId21"/>
    <p:sldId id="280" r:id="rId22"/>
    <p:sldId id="281" r:id="rId23"/>
    <p:sldId id="279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-438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EB3B6-8591-4957-B330-F5051D4DA6D6}" type="datetimeFigureOut">
              <a:rPr lang="ru-RU" smtClean="0"/>
              <a:pPr/>
              <a:t>08.02.2022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6E7FA-91D7-43EB-BB7B-6E5D780224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49555547"/>
      </p:ext>
    </p:extLst>
  </p:cSld>
  <p:clrMapOvr>
    <a:masterClrMapping/>
  </p:clrMapOvr>
  <p:transition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EB3B6-8591-4957-B330-F5051D4DA6D6}" type="datetimeFigureOut">
              <a:rPr lang="ru-RU" smtClean="0"/>
              <a:pPr/>
              <a:t>08.02.2022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6E7FA-91D7-43EB-BB7B-6E5D780224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9257031"/>
      </p:ext>
    </p:extLst>
  </p:cSld>
  <p:clrMapOvr>
    <a:masterClrMapping/>
  </p:clrMapOvr>
  <p:transition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EB3B6-8591-4957-B330-F5051D4DA6D6}" type="datetimeFigureOut">
              <a:rPr lang="ru-RU" smtClean="0"/>
              <a:pPr/>
              <a:t>08.02.2022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6E7FA-91D7-43EB-BB7B-6E5D780224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48885431"/>
      </p:ext>
    </p:extLst>
  </p:cSld>
  <p:clrMapOvr>
    <a:masterClrMapping/>
  </p:clrMapOvr>
  <p:transition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EB3B6-8591-4957-B330-F5051D4DA6D6}" type="datetimeFigureOut">
              <a:rPr lang="ru-RU" smtClean="0"/>
              <a:pPr/>
              <a:t>08.02.2022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6E7FA-91D7-43EB-BB7B-6E5D780224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34084819"/>
      </p:ext>
    </p:extLst>
  </p:cSld>
  <p:clrMapOvr>
    <a:masterClrMapping/>
  </p:clrMapOvr>
  <p:transition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EB3B6-8591-4957-B330-F5051D4DA6D6}" type="datetimeFigureOut">
              <a:rPr lang="ru-RU" smtClean="0"/>
              <a:pPr/>
              <a:t>08.02.2022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6E7FA-91D7-43EB-BB7B-6E5D780224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40311893"/>
      </p:ext>
    </p:extLst>
  </p:cSld>
  <p:clrMapOvr>
    <a:masterClrMapping/>
  </p:clrMapOvr>
  <p:transition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EB3B6-8591-4957-B330-F5051D4DA6D6}" type="datetimeFigureOut">
              <a:rPr lang="ru-RU" smtClean="0"/>
              <a:pPr/>
              <a:t>08.02.2022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6E7FA-91D7-43EB-BB7B-6E5D780224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6263196"/>
      </p:ext>
    </p:extLst>
  </p:cSld>
  <p:clrMapOvr>
    <a:masterClrMapping/>
  </p:clrMapOvr>
  <p:transition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EB3B6-8591-4957-B330-F5051D4DA6D6}" type="datetimeFigureOut">
              <a:rPr lang="ru-RU" smtClean="0"/>
              <a:pPr/>
              <a:t>08.02.2022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6E7FA-91D7-43EB-BB7B-6E5D780224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05771425"/>
      </p:ext>
    </p:extLst>
  </p:cSld>
  <p:clrMapOvr>
    <a:masterClrMapping/>
  </p:clrMapOvr>
  <p:transition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EB3B6-8591-4957-B330-F5051D4DA6D6}" type="datetimeFigureOut">
              <a:rPr lang="ru-RU" smtClean="0"/>
              <a:pPr/>
              <a:t>08.02.2022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6E7FA-91D7-43EB-BB7B-6E5D780224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34347296"/>
      </p:ext>
    </p:extLst>
  </p:cSld>
  <p:clrMapOvr>
    <a:masterClrMapping/>
  </p:clrMapOvr>
  <p:transition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EB3B6-8591-4957-B330-F5051D4DA6D6}" type="datetimeFigureOut">
              <a:rPr lang="ru-RU" smtClean="0"/>
              <a:pPr/>
              <a:t>08.02.2022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6E7FA-91D7-43EB-BB7B-6E5D780224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94991278"/>
      </p:ext>
    </p:extLst>
  </p:cSld>
  <p:clrMapOvr>
    <a:masterClrMapping/>
  </p:clrMapOvr>
  <p:transition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EB3B6-8591-4957-B330-F5051D4DA6D6}" type="datetimeFigureOut">
              <a:rPr lang="ru-RU" smtClean="0"/>
              <a:pPr/>
              <a:t>08.02.2022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6E7FA-91D7-43EB-BB7B-6E5D780224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17927832"/>
      </p:ext>
    </p:extLst>
  </p:cSld>
  <p:clrMapOvr>
    <a:masterClrMapping/>
  </p:clrMapOvr>
  <p:transition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EB3B6-8591-4957-B330-F5051D4DA6D6}" type="datetimeFigureOut">
              <a:rPr lang="ru-RU" smtClean="0"/>
              <a:pPr/>
              <a:t>08.02.2022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6E7FA-91D7-43EB-BB7B-6E5D780224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68517111"/>
      </p:ext>
    </p:extLst>
  </p:cSld>
  <p:clrMapOvr>
    <a:masterClrMapping/>
  </p:clrMapOvr>
  <p:transition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EB3B6-8591-4957-B330-F5051D4DA6D6}" type="datetimeFigureOut">
              <a:rPr lang="ru-RU" smtClean="0"/>
              <a:pPr/>
              <a:t>08.02.2022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E6E7FA-91D7-43EB-BB7B-6E5D780224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72798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F:\театр\картинки\oformlenie-2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0638"/>
            <a:ext cx="12192000" cy="6900863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17549" y="1569308"/>
            <a:ext cx="10008115" cy="269377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От театрализованной игры </a:t>
            </a:r>
            <a:br>
              <a:rPr lang="ru-RU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к  музыкальному театру</a:t>
            </a:r>
            <a:endParaRPr lang="ru-RU" sz="72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2244436" y="5755111"/>
            <a:ext cx="8104909" cy="738271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руководитель Акимова А.А.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90921" y="1552356"/>
            <a:ext cx="6096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1600" dirty="0">
                <a:solidFill>
                  <a:prstClr val="black"/>
                </a:solidFill>
              </a:rPr>
              <a:t/>
            </a:r>
            <a:br>
              <a:rPr lang="ru-RU" sz="1600" dirty="0">
                <a:solidFill>
                  <a:prstClr val="black"/>
                </a:solidFill>
              </a:rPr>
            </a:br>
            <a:r>
              <a:rPr lang="ru-RU" dirty="0">
                <a:solidFill>
                  <a:prstClr val="black"/>
                </a:solidFill>
              </a:rPr>
              <a:t/>
            </a:r>
            <a:br>
              <a:rPr lang="ru-RU" dirty="0">
                <a:solidFill>
                  <a:prstClr val="black"/>
                </a:solidFill>
              </a:rPr>
            </a:br>
            <a:endParaRPr 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63" y="520744"/>
            <a:ext cx="3305175" cy="381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621" y="3606189"/>
            <a:ext cx="3865943" cy="289945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509370" y="313152"/>
            <a:ext cx="6551112" cy="3162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5400" b="1" dirty="0">
                <a:solidFill>
                  <a:srgbClr val="C00000"/>
                </a:solidFill>
                <a:latin typeface="Monotype Corsiva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«Наручный» театр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000000"/>
                </a:solidFill>
                <a:latin typeface="Monotype Corsiva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этому виду относится театрализованная деятельность, для проведения которой требуются такие атрибуты, как пальчиковые куклы или игрушки — «перчатки».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Различают следующие «наручные» виды театров в детском саду: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пальчиковый,  перчаточный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F:\театр\hello_html_7a6261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87640" y="3865418"/>
            <a:ext cx="3666242" cy="2442440"/>
          </a:xfrm>
          <a:prstGeom prst="rect">
            <a:avLst/>
          </a:prstGeom>
          <a:noFill/>
        </p:spPr>
      </p:pic>
      <p:sp>
        <p:nvSpPr>
          <p:cNvPr id="11266" name="AutoShape 2" descr="https://www.maam.ru/upload/blogs/detsad-241463-142452213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58000405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386" name="Picture 2" descr="F:\театр\039368ffaaaea7969fcf3496bd3a964d.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763" y="623822"/>
            <a:ext cx="4922520" cy="3689672"/>
          </a:xfrm>
          <a:prstGeom prst="rect">
            <a:avLst/>
          </a:prstGeom>
          <a:noFill/>
        </p:spPr>
      </p:pic>
      <p:pic>
        <p:nvPicPr>
          <p:cNvPr id="1028" name="Picture 4" descr="https://avatars.mds.yandex.net/get-pdb/1384526/d9e1264a-f972-4ac6-ac1e-e348bc51fb42/s1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748" y="3602411"/>
            <a:ext cx="5955665" cy="31679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.pinimg.com/736x/3e/23/06/3e2306ff89f712d99a42bf4ae1f7e1d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581" y="172884"/>
            <a:ext cx="4897259" cy="37589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1327541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27016" y="498765"/>
            <a:ext cx="10140143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  <a:latin typeface="Monotype Corsiva" pitchFamily="66" charset="0"/>
                <a:ea typeface="Calibri" panose="020F0502020204030204" pitchFamily="34" charset="0"/>
              </a:rPr>
              <a:t>Театр </a:t>
            </a:r>
            <a:r>
              <a:rPr lang="ru-RU" sz="5400" b="1" dirty="0">
                <a:solidFill>
                  <a:srgbClr val="C00000"/>
                </a:solidFill>
                <a:latin typeface="Monotype Corsiva" pitchFamily="66" charset="0"/>
                <a:ea typeface="Calibri" panose="020F0502020204030204" pitchFamily="34" charset="0"/>
              </a:rPr>
              <a:t>«</a:t>
            </a:r>
            <a:r>
              <a:rPr lang="ru-RU" sz="5400" b="1" dirty="0" err="1">
                <a:solidFill>
                  <a:srgbClr val="C00000"/>
                </a:solidFill>
                <a:latin typeface="Monotype Corsiva" pitchFamily="66" charset="0"/>
                <a:ea typeface="Calibri" panose="020F0502020204030204" pitchFamily="34" charset="0"/>
              </a:rPr>
              <a:t>Би-ба-бо</a:t>
            </a:r>
            <a:r>
              <a:rPr lang="ru-RU" sz="5400" b="1" dirty="0">
                <a:solidFill>
                  <a:srgbClr val="C00000"/>
                </a:solidFill>
                <a:latin typeface="Monotype Corsiva" pitchFamily="66" charset="0"/>
                <a:ea typeface="Calibri" panose="020F0502020204030204" pitchFamily="34" charset="0"/>
              </a:rPr>
              <a:t>».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принципе, это тот же «перчаточный», так как куклы одеваются на руку. Отличие состоит лишь в том, что используется высокая ширма и, таким образом, персонажи демонстрируются зрителям на уровне выше роста кукловода.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509" y="2800437"/>
            <a:ext cx="4940877" cy="3812001"/>
          </a:xfrm>
          <a:prstGeom prst="rect">
            <a:avLst/>
          </a:prstGeom>
        </p:spPr>
      </p:pic>
      <p:sp>
        <p:nvSpPr>
          <p:cNvPr id="8194" name="AutoShape 2" descr="https://www.maam.ru/upload/blogs/detsad-241463-142452213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96" name="AutoShape 4" descr="https://www.maam.ru/upload/blogs/detsad-241463-142452213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98" name="AutoShape 6" descr="https://www.maam.ru/upload/blogs/detsad-241463-142452213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200" name="Picture 8" descr="http://900igr.net/up/datai/196734/0017-012-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7017" y="2648310"/>
            <a:ext cx="4658303" cy="34937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798163396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 descr="F:\театр\_3MO0XC1Q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4604" y="2931535"/>
            <a:ext cx="4762500" cy="3571875"/>
          </a:xfrm>
          <a:prstGeom prst="rect">
            <a:avLst/>
          </a:prstGeom>
          <a:noFill/>
        </p:spPr>
      </p:pic>
      <p:pic>
        <p:nvPicPr>
          <p:cNvPr id="2051" name="Picture 3" descr="F:\театр\86e41b444c63c3cf9dd12a86c17f8b37.jp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59781" y="544224"/>
            <a:ext cx="4267200" cy="5686425"/>
          </a:xfrm>
          <a:prstGeom prst="rect">
            <a:avLst/>
          </a:prstGeom>
          <a:noFill/>
        </p:spPr>
      </p:pic>
      <p:pic>
        <p:nvPicPr>
          <p:cNvPr id="2052" name="Picture 4" descr="F:\театр\or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2510" y="387890"/>
            <a:ext cx="2897765" cy="230162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352800" y="637309"/>
            <a:ext cx="39876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Monotype Corsiva" pitchFamily="66" charset="0"/>
              </a:rPr>
              <a:t>Театр на дисках</a:t>
            </a:r>
            <a:endParaRPr lang="ru-RU" sz="54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72439940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170" name="Picture 2" descr="F:\театр\P10100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7672" y="3117272"/>
            <a:ext cx="3945081" cy="2958811"/>
          </a:xfrm>
          <a:prstGeom prst="rect">
            <a:avLst/>
          </a:prstGeom>
          <a:noFill/>
        </p:spPr>
      </p:pic>
      <p:pic>
        <p:nvPicPr>
          <p:cNvPr id="7172" name="Picture 4" descr="F:\театр\100492038_large_8cf1e91ec9dea4ad6885f610ec77402fb2430d1491265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309" y="2483427"/>
            <a:ext cx="4835237" cy="3626428"/>
          </a:xfrm>
          <a:prstGeom prst="rect">
            <a:avLst/>
          </a:prstGeom>
          <a:noFill/>
        </p:spPr>
      </p:pic>
      <p:pic>
        <p:nvPicPr>
          <p:cNvPr id="7173" name="Picture 5" descr="F:\театр\2015-09-11_1507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66363" y="581890"/>
            <a:ext cx="3435927" cy="228524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188721" y="441960"/>
            <a:ext cx="67776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Monotype Corsiva" pitchFamily="66" charset="0"/>
              </a:rPr>
              <a:t>Театр </a:t>
            </a:r>
          </a:p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Monotype Corsiva" pitchFamily="66" charset="0"/>
              </a:rPr>
              <a:t>на ложках и палочках</a:t>
            </a:r>
            <a:endParaRPr lang="ru-RU" sz="54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07062753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410" name="Picture 2" descr="F:\театр\8f776f04a38a22a9088688832av0--kukly-igrushki-palchikovyj-teat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974" y="3025087"/>
            <a:ext cx="3121025" cy="17526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182318"/>
            <a:ext cx="10515600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5400" b="1" dirty="0">
                <a:solidFill>
                  <a:srgbClr val="C00000"/>
                </a:solidFill>
                <a:latin typeface="Monotype Corsiva" pitchFamily="66" charset="0"/>
                <a:ea typeface="+mn-ea"/>
                <a:cs typeface="+mn-cs"/>
              </a:rPr>
              <a:t>Театр  </a:t>
            </a:r>
            <a:r>
              <a:rPr lang="ru-RU" sz="5400" b="1" dirty="0" smtClean="0">
                <a:solidFill>
                  <a:srgbClr val="C00000"/>
                </a:solidFill>
                <a:latin typeface="Monotype Corsiva" pitchFamily="66" charset="0"/>
                <a:ea typeface="+mn-ea"/>
                <a:cs typeface="+mn-cs"/>
              </a:rPr>
              <a:t>из фетра.</a:t>
            </a:r>
            <a:endParaRPr lang="ru-RU" sz="5400" b="1" dirty="0">
              <a:solidFill>
                <a:srgbClr val="C00000"/>
              </a:solidFill>
              <a:latin typeface="Monotype Corsiva" pitchFamily="66" charset="0"/>
              <a:ea typeface="+mn-ea"/>
              <a:cs typeface="+mn-cs"/>
            </a:endParaRPr>
          </a:p>
        </p:txBody>
      </p:sp>
      <p:pic>
        <p:nvPicPr>
          <p:cNvPr id="1027" name="Picture 3" descr="F:\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628" y="1441146"/>
            <a:ext cx="3601720" cy="27012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s12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56" y="142240"/>
            <a:ext cx="3320143" cy="27889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00000734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520" y="3892893"/>
            <a:ext cx="4099560" cy="27262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:\17947447_81481nothumb65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94" y="4777687"/>
            <a:ext cx="2844800" cy="18923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:\ldsc-n-573x65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890" y="4170680"/>
            <a:ext cx="3494056" cy="23254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:\IMG_249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42240"/>
            <a:ext cx="3200400" cy="35783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1327541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99" name="Picture 3" descr="F:\театр\kolobok-7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2917" y="2879572"/>
            <a:ext cx="5603731" cy="3595141"/>
          </a:xfrm>
          <a:prstGeom prst="rect">
            <a:avLst/>
          </a:prstGeom>
          <a:noFill/>
        </p:spPr>
      </p:pic>
      <p:pic>
        <p:nvPicPr>
          <p:cNvPr id="4098" name="Picture 2" descr="F:\театр\8414_b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90561" y="304800"/>
            <a:ext cx="3749039" cy="3749039"/>
          </a:xfrm>
          <a:prstGeom prst="rect">
            <a:avLst/>
          </a:prstGeom>
          <a:noFill/>
        </p:spPr>
      </p:pic>
      <p:pic>
        <p:nvPicPr>
          <p:cNvPr id="4100" name="Picture 4" descr="F:\театр\c45c0228317152cd712a38d5e3efc70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8924" y="2879572"/>
            <a:ext cx="3975939" cy="341904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179320" y="803564"/>
            <a:ext cx="63855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Monotype Corsiva" pitchFamily="66" charset="0"/>
              </a:rPr>
              <a:t>Театр народной игрушки</a:t>
            </a:r>
            <a:endParaRPr lang="ru-RU" sz="54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187971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146" name="Picture 2" descr="F:\театр\ugolokteatr_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478" y="2578172"/>
            <a:ext cx="5872427" cy="378488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17320" y="548640"/>
            <a:ext cx="51495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  <a:latin typeface="Monotype Corsiva" pitchFamily="66" charset="0"/>
              </a:rPr>
              <a:t>Платковые куклы</a:t>
            </a:r>
            <a:endParaRPr lang="ru-RU" sz="54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5122" name="Picture 2" descr="http://www.nika-school.ru/upload/iblock/b5f/b5fec7f5a49c43282c254ea00341819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66905" y="722889"/>
            <a:ext cx="5326170" cy="37105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054374795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194" name="Picture 2" descr="F:\театр\553985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440" y="471054"/>
            <a:ext cx="3642014" cy="4856018"/>
          </a:xfrm>
          <a:prstGeom prst="rect">
            <a:avLst/>
          </a:prstGeom>
          <a:noFill/>
        </p:spPr>
      </p:pic>
      <p:pic>
        <p:nvPicPr>
          <p:cNvPr id="8195" name="Picture 3" descr="F:\театр\b4d80d3b4eed05bf868646144dd1f1d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04984" y="267133"/>
            <a:ext cx="3437636" cy="4581958"/>
          </a:xfrm>
          <a:prstGeom prst="rect">
            <a:avLst/>
          </a:prstGeom>
          <a:noFill/>
        </p:spPr>
      </p:pic>
      <p:pic>
        <p:nvPicPr>
          <p:cNvPr id="8197" name="Picture 5" descr="F:\театр\P3109336_kopiy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06981" y="2558112"/>
            <a:ext cx="4606667" cy="423910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052455" y="267133"/>
            <a:ext cx="44611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Monotype Corsiva" pitchFamily="66" charset="0"/>
              </a:rPr>
              <a:t>Театр на фартуке</a:t>
            </a:r>
            <a:endParaRPr lang="ru-RU" sz="54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78527687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F:\театр\detsad-360533-14560668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" y="214312"/>
            <a:ext cx="4991100" cy="6429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www.maam.ru/upload/blogs/4acbe41fcbf1c37c145462ec8223df59.jp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440" y="2585084"/>
            <a:ext cx="5295900" cy="39719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806440" y="731520"/>
            <a:ext cx="56083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>
                <a:solidFill>
                  <a:srgbClr val="C00000"/>
                </a:solidFill>
                <a:latin typeface="Monotype Corsiva" pitchFamily="66" charset="0"/>
              </a:rPr>
              <a:t>Театр </a:t>
            </a:r>
            <a:r>
              <a:rPr lang="ru-RU" sz="5400" b="1" dirty="0" smtClean="0">
                <a:solidFill>
                  <a:srgbClr val="C00000"/>
                </a:solidFill>
                <a:latin typeface="Monotype Corsiva" pitchFamily="66" charset="0"/>
              </a:rPr>
              <a:t>марионеток</a:t>
            </a:r>
            <a:endParaRPr lang="ru-RU" sz="54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75766534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41950" y="789141"/>
            <a:ext cx="871811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     Организация театрализованной деятельности в дошкольном образовании решает целый ряд образовательных и воспитательных задач. </a:t>
            </a:r>
          </a:p>
          <a:p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       Кроме того, способствует реализации требований государственного стандарта, так как благодаря такой форме педагогической работы, дети учатся самостоятельно выдвигать идеи, аргументировать, проявлять инициативность и творчество.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3923" y="4256637"/>
            <a:ext cx="1719221" cy="19021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28798761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386" name="Picture 2" descr="http://xn--55-6kc5atg4b1a.xn--p1ai/upload/iblock/b96/b960b0dd5459127db1b77726a131c2d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368" y="1493519"/>
            <a:ext cx="5479632" cy="385571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477491" y="581891"/>
            <a:ext cx="71112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  <a:latin typeface="Monotype Corsiva" pitchFamily="66" charset="0"/>
              </a:rPr>
              <a:t>Костюмированный театр</a:t>
            </a:r>
            <a:endParaRPr lang="ru-RU" sz="54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16390" name="Picture 6" descr="http://www.radugakidscyprus.com/photo/5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2720767"/>
            <a:ext cx="5777345" cy="39404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48938114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5760" y="568642"/>
            <a:ext cx="4806258" cy="36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59021" y="568642"/>
            <a:ext cx="4806259" cy="360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40280" y="3031632"/>
            <a:ext cx="4602480" cy="34473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8717280" y="4372761"/>
            <a:ext cx="1719221" cy="19021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04010504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36320" y="731520"/>
            <a:ext cx="103784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54685" y="951977"/>
            <a:ext cx="76909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 smtClean="0"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Ни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другой вид театрализованной деятельности так не способствует развитию артистизма, выразительности движений и речи, как игра-драматизация</a:t>
            </a:r>
          </a:p>
          <a:p>
            <a:pPr lvl="0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Театрализованная деятельность-это не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просто игра! Это прекрасное средство для интенсивного развития речи детей, обогащения словаря, развития мышления, воображения, творческих способностей</a:t>
            </a:r>
            <a:r>
              <a:rPr lang="ru-RU" dirty="0"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50" y="4058433"/>
            <a:ext cx="1719058" cy="19039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92917281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36320" y="731520"/>
            <a:ext cx="103784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dirty="0" smtClean="0">
                <a:solidFill>
                  <a:srgbClr val="C00000"/>
                </a:solidFill>
                <a:latin typeface="Monotype Corsiva" pitchFamily="66" charset="0"/>
              </a:rPr>
              <a:t>СПАСИБО </a:t>
            </a:r>
          </a:p>
          <a:p>
            <a:pPr algn="ctr"/>
            <a:r>
              <a:rPr lang="ru-RU" sz="7200" b="1" dirty="0" smtClean="0">
                <a:solidFill>
                  <a:srgbClr val="C00000"/>
                </a:solidFill>
                <a:latin typeface="Monotype Corsiva" pitchFamily="66" charset="0"/>
              </a:rPr>
              <a:t>ЗА </a:t>
            </a:r>
          </a:p>
          <a:p>
            <a:pPr algn="ctr"/>
            <a:r>
              <a:rPr lang="ru-RU" sz="7200" b="1" dirty="0" smtClean="0">
                <a:solidFill>
                  <a:srgbClr val="C00000"/>
                </a:solidFill>
                <a:latin typeface="Monotype Corsiva" pitchFamily="66" charset="0"/>
              </a:rPr>
              <a:t>ВНИМАНИЕ!</a:t>
            </a:r>
            <a:endParaRPr lang="ru-RU" sz="72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27219281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917" b="15431"/>
          <a:stretch/>
        </p:blipFill>
        <p:spPr>
          <a:xfrm>
            <a:off x="6442364" y="3879273"/>
            <a:ext cx="4763656" cy="26075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52108" y="183258"/>
            <a:ext cx="41840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Monotype Corsiva" pitchFamily="66" charset="0"/>
              </a:rPr>
              <a:t>  </a:t>
            </a:r>
            <a:r>
              <a:rPr lang="ru-RU" sz="5400" b="1" dirty="0" smtClean="0">
                <a:solidFill>
                  <a:srgbClr val="C00000"/>
                </a:solidFill>
                <a:latin typeface="Monotype Corsiva" pitchFamily="66" charset="0"/>
              </a:rPr>
              <a:t>Театр     масок</a:t>
            </a:r>
            <a:endParaRPr lang="ru-RU" sz="54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11266" name="Picture 2" descr="F:\театр\фото театр\DSCN2475.JPG"/>
          <p:cNvPicPr>
            <a:picLocks noChangeAspect="1" noChangeArrowheads="1"/>
          </p:cNvPicPr>
          <p:nvPr/>
        </p:nvPicPr>
        <p:blipFill>
          <a:blip r:embed="rId4" cstate="print"/>
          <a:srcRect l="34064"/>
          <a:stretch>
            <a:fillRect/>
          </a:stretch>
        </p:blipFill>
        <p:spPr bwMode="auto">
          <a:xfrm>
            <a:off x="8936181" y="267566"/>
            <a:ext cx="2675532" cy="3043670"/>
          </a:xfrm>
          <a:prstGeom prst="rect">
            <a:avLst/>
          </a:prstGeom>
          <a:noFill/>
        </p:spPr>
      </p:pic>
      <p:pic>
        <p:nvPicPr>
          <p:cNvPr id="6" name="Picture 3" descr="F:\театр\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5635" y="551873"/>
            <a:ext cx="4184073" cy="2785025"/>
          </a:xfrm>
          <a:prstGeom prst="rect">
            <a:avLst/>
          </a:prstGeom>
          <a:noFill/>
        </p:spPr>
      </p:pic>
      <p:pic>
        <p:nvPicPr>
          <p:cNvPr id="7" name="Picture 5" descr="F:\театр\1724v56d944.jpg"/>
          <p:cNvPicPr>
            <a:picLocks noChangeAspect="1" noChangeArrowheads="1"/>
          </p:cNvPicPr>
          <p:nvPr/>
        </p:nvPicPr>
        <p:blipFill>
          <a:blip r:embed="rId6" cstate="print"/>
          <a:srcRect l="23064" t="19098" b="22548"/>
          <a:stretch>
            <a:fillRect/>
          </a:stretch>
        </p:blipFill>
        <p:spPr bwMode="auto">
          <a:xfrm>
            <a:off x="762000" y="3726872"/>
            <a:ext cx="4946507" cy="2812474"/>
          </a:xfrm>
          <a:prstGeom prst="rect">
            <a:avLst/>
          </a:prstGeom>
          <a:noFill/>
        </p:spPr>
      </p:pic>
      <p:pic>
        <p:nvPicPr>
          <p:cNvPr id="8" name="Picture 4" descr="F:\театр\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61708" y="2166082"/>
            <a:ext cx="3352800" cy="22317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92217584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598" y="4073337"/>
            <a:ext cx="3595660" cy="23971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092" y="4143385"/>
            <a:ext cx="4292690" cy="24146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02" y="964051"/>
            <a:ext cx="2290313" cy="492989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16615" y="137787"/>
            <a:ext cx="8056185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5400" b="1" i="1" dirty="0">
                <a:solidFill>
                  <a:srgbClr val="C00000"/>
                </a:solidFill>
                <a:latin typeface="Monotype Corsiva" pitchFamily="66" charset="0"/>
                <a:ea typeface="Calibri" panose="020F0502020204030204" pitchFamily="34" charset="0"/>
              </a:rPr>
              <a:t>Теневой театр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садах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 самый загадочный и необычный для восприятия детей, дошкольники увлеченно участвуют в такой игре. Для организации этого вида театра потребуется экран (натянутая вертикально белая ткань), фонарь или настольная лампа (в зависимости от размеров экрана), картонные фигурки черного цвета. 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47167" y="2763112"/>
            <a:ext cx="6571989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Вместо игрушечных персонажей, тени можно создавать непосредственно кистью руки и пальцами. Такой вид называется «театр живых теней». 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47135037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39" y="3350951"/>
            <a:ext cx="4847247" cy="32314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986" y="523875"/>
            <a:ext cx="3988699" cy="17413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607" y="3226417"/>
            <a:ext cx="5647683" cy="313840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64296" y="290946"/>
            <a:ext cx="6961690" cy="3162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5400" b="1" dirty="0">
                <a:solidFill>
                  <a:srgbClr val="C00000"/>
                </a:solidFill>
                <a:latin typeface="Monotype Corsiva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Настольный театр 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Название такого вида театра говорит само за себя — игровая деятельность проводится на столе. </a:t>
            </a:r>
            <a:endParaRPr lang="ru-RU" sz="2000" b="1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Его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особенностью является то, что декорации и персонажи должны быть небольшого размера, чтобы была возможность разместить все необходимые атрибуты игры на поверхности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107819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63" y="3304600"/>
            <a:ext cx="4222054" cy="31665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82" y="258441"/>
            <a:ext cx="3764180" cy="28255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938" y="3172691"/>
            <a:ext cx="4357254" cy="3255818"/>
          </a:xfrm>
          <a:prstGeom prst="rect">
            <a:avLst/>
          </a:prstGeom>
        </p:spPr>
      </p:pic>
      <p:pic>
        <p:nvPicPr>
          <p:cNvPr id="5122" name="Picture 2" descr="F:\театр\Без названия (3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403167"/>
            <a:ext cx="4378036" cy="26268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89706557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48691" y="569729"/>
            <a:ext cx="6359236" cy="2529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5400" b="1" dirty="0">
                <a:solidFill>
                  <a:srgbClr val="C00000"/>
                </a:solidFill>
                <a:latin typeface="Monotype Corsiva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Театр из природного материала</a:t>
            </a:r>
            <a:r>
              <a:rPr lang="ru-RU" sz="5400" b="1" dirty="0">
                <a:solidFill>
                  <a:srgbClr val="000000"/>
                </a:solidFill>
                <a:latin typeface="Monotype Corsiva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например, шишек, каштанов, желудей и др. Удобно размещать таких персонажей в ящике с песком. </a:t>
            </a:r>
            <a:endParaRPr lang="ru-RU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http://i2.imgbb.ru/img7/8/1/c/81c3fd77a94c5fa394114d70cbe6db2f_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82158" y="748146"/>
            <a:ext cx="3203981" cy="2137929"/>
          </a:xfrm>
          <a:prstGeom prst="rect">
            <a:avLst/>
          </a:prstGeom>
          <a:noFill/>
        </p:spPr>
      </p:pic>
      <p:pic>
        <p:nvPicPr>
          <p:cNvPr id="12292" name="Picture 4" descr="http://s019.radikal.ru/i618/1312/5e/ab1d3a5deb44.jpg"/>
          <p:cNvPicPr>
            <a:picLocks noChangeAspect="1" noChangeArrowheads="1"/>
          </p:cNvPicPr>
          <p:nvPr/>
        </p:nvPicPr>
        <p:blipFill>
          <a:blip r:embed="rId4" cstate="print"/>
          <a:srcRect l="4948" t="8895" r="4598" b="17468"/>
          <a:stretch>
            <a:fillRect/>
          </a:stretch>
        </p:blipFill>
        <p:spPr bwMode="auto">
          <a:xfrm>
            <a:off x="5874327" y="3186546"/>
            <a:ext cx="5514109" cy="3366654"/>
          </a:xfrm>
          <a:prstGeom prst="rect">
            <a:avLst/>
          </a:prstGeom>
          <a:noFill/>
        </p:spPr>
      </p:pic>
      <p:pic>
        <p:nvPicPr>
          <p:cNvPr id="12294" name="Picture 6" descr="https://avatars.mds.yandex.net/get-pdb/199965/abbeba08-b2b2-4a2f-87fe-2e7aa4697122/s1200?webp=fals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452" y="3230394"/>
            <a:ext cx="5325341" cy="32789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1327541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53491" y="290945"/>
            <a:ext cx="9324109" cy="2605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5400" b="1" dirty="0" smtClean="0">
                <a:solidFill>
                  <a:srgbClr val="C00000"/>
                </a:solidFill>
                <a:latin typeface="Monotype Corsiva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Театр </a:t>
            </a:r>
            <a:r>
              <a:rPr lang="ru-RU" sz="5400" b="1" dirty="0">
                <a:solidFill>
                  <a:srgbClr val="C00000"/>
                </a:solidFill>
                <a:latin typeface="Monotype Corsiva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5400" b="1" dirty="0" err="1">
                <a:solidFill>
                  <a:srgbClr val="C00000"/>
                </a:solidFill>
                <a:latin typeface="Monotype Corsiva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фланелеграфе</a:t>
            </a:r>
            <a:r>
              <a:rPr lang="ru-RU" sz="5400" b="1" dirty="0">
                <a:solidFill>
                  <a:srgbClr val="C00000"/>
                </a:solidFill>
                <a:latin typeface="Monotype Corsiva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0000"/>
                </a:solidFill>
                <a:latin typeface="Monotype Corsiva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организации такого вида деятельности потребуется промышленный или изготовленный самостоятельно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фланелеграф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фигурки-персонажи выбранного художественного произведения, на которых необходимо с обратной стороны прикрепить липучки. Таким образом, по мере развития сюжета, ребенку предлагается прикреплять необходимые фигурки на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фланелеграф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43" name="Picture 3" descr="F:\театр\ON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405" y="3254226"/>
            <a:ext cx="5148197" cy="3148355"/>
          </a:xfrm>
          <a:prstGeom prst="rect">
            <a:avLst/>
          </a:prstGeom>
          <a:noFill/>
        </p:spPr>
      </p:pic>
      <p:pic>
        <p:nvPicPr>
          <p:cNvPr id="10244" name="Picture 4" descr="F:\театр\фото театр\20181008_092912.jpg"/>
          <p:cNvPicPr>
            <a:picLocks noChangeAspect="1" noChangeArrowheads="1"/>
          </p:cNvPicPr>
          <p:nvPr/>
        </p:nvPicPr>
        <p:blipFill>
          <a:blip r:embed="rId4" cstate="print"/>
          <a:srcRect l="15574"/>
          <a:stretch>
            <a:fillRect/>
          </a:stretch>
        </p:blipFill>
        <p:spPr bwMode="auto">
          <a:xfrm>
            <a:off x="6701425" y="3187732"/>
            <a:ext cx="4929086" cy="32840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80136204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08909" y="387926"/>
            <a:ext cx="8908473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  <a:latin typeface="Monotype Corsiva" pitchFamily="66" charset="0"/>
                <a:ea typeface="Calibri" panose="020F0502020204030204" pitchFamily="34" charset="0"/>
              </a:rPr>
              <a:t>Магнитный театр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представляет собой, по сути, то же самое, что и предыдущий вид, только используется металлическая доска, а на фигурки прикрепляются магнитные полосы вместо липучек. Основа и, соответственно, персонажи такого театра бывают самого разного размера: от небольшого настольного варианта, до полноценного экрана для зрительного или музыкального зала.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F:\театр\098d9d73811394cee0826d441531dd51.jpg"/>
          <p:cNvPicPr>
            <a:picLocks noChangeAspect="1" noChangeArrowheads="1"/>
          </p:cNvPicPr>
          <p:nvPr/>
        </p:nvPicPr>
        <p:blipFill>
          <a:blip r:embed="rId3" cstate="print"/>
          <a:srcRect r="6182" b="17248"/>
          <a:stretch>
            <a:fillRect/>
          </a:stretch>
        </p:blipFill>
        <p:spPr bwMode="auto">
          <a:xfrm>
            <a:off x="462135" y="2959860"/>
            <a:ext cx="5458690" cy="3595048"/>
          </a:xfrm>
          <a:prstGeom prst="rect">
            <a:avLst/>
          </a:prstGeom>
          <a:noFill/>
        </p:spPr>
      </p:pic>
      <p:pic>
        <p:nvPicPr>
          <p:cNvPr id="9218" name="Picture 2" descr="http://www.gelios-kids.ru/upload/iblock/9bd/9bd235574f9e3de957f22aa69082f1f8.jpg"/>
          <p:cNvPicPr>
            <a:picLocks noChangeAspect="1" noChangeArrowheads="1"/>
          </p:cNvPicPr>
          <p:nvPr/>
        </p:nvPicPr>
        <p:blipFill>
          <a:blip r:embed="rId4" cstate="print"/>
          <a:srcRect l="5030" t="2352" r="4987" b="10997"/>
          <a:stretch>
            <a:fillRect/>
          </a:stretch>
        </p:blipFill>
        <p:spPr bwMode="auto">
          <a:xfrm>
            <a:off x="7215763" y="2776948"/>
            <a:ext cx="4228526" cy="33983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41338239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459</Words>
  <Application>Microsoft Office PowerPoint</Application>
  <PresentationFormat>Произвольный</PresentationFormat>
  <Paragraphs>32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От театрализованной игры  к  музыкальному театру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Театр  из фетра.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Курникова Оля</dc:creator>
  <cp:lastModifiedBy>Пользователь Windows</cp:lastModifiedBy>
  <cp:revision>35</cp:revision>
  <dcterms:created xsi:type="dcterms:W3CDTF">2019-03-30T16:40:22Z</dcterms:created>
  <dcterms:modified xsi:type="dcterms:W3CDTF">2022-02-08T11:31:15Z</dcterms:modified>
</cp:coreProperties>
</file>