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1"/>
  </p:notesMasterIdLst>
  <p:sldIdLst>
    <p:sldId id="306" r:id="rId2"/>
    <p:sldId id="333" r:id="rId3"/>
    <p:sldId id="328" r:id="rId4"/>
    <p:sldId id="308" r:id="rId5"/>
    <p:sldId id="343" r:id="rId6"/>
    <p:sldId id="334" r:id="rId7"/>
    <p:sldId id="335" r:id="rId8"/>
    <p:sldId id="321" r:id="rId9"/>
    <p:sldId id="336" r:id="rId10"/>
    <p:sldId id="326" r:id="rId11"/>
    <p:sldId id="338" r:id="rId12"/>
    <p:sldId id="337" r:id="rId13"/>
    <p:sldId id="339" r:id="rId14"/>
    <p:sldId id="340" r:id="rId15"/>
    <p:sldId id="341" r:id="rId16"/>
    <p:sldId id="342" r:id="rId17"/>
    <p:sldId id="332" r:id="rId18"/>
    <p:sldId id="344" r:id="rId19"/>
    <p:sldId id="33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EE"/>
    <a:srgbClr val="FFB66D"/>
    <a:srgbClr val="000066"/>
    <a:srgbClr val="FF9933"/>
    <a:srgbClr val="000099"/>
    <a:srgbClr val="FF79FF"/>
    <a:srgbClr val="FF5D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F4BEE3-FD2A-4AD1-94B4-B707AFB14D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1D222-59B0-42CD-AC55-9B71A7F9386F}" type="slidenum">
              <a:rPr lang="ru-RU"/>
              <a:pPr/>
              <a:t>1</a:t>
            </a:fld>
            <a:endParaRPr lang="ru-RU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1790-29F1-47E5-820F-3EE42CA10932}" type="slidenum">
              <a:rPr lang="ru-RU"/>
              <a:pPr/>
              <a:t>4</a:t>
            </a:fld>
            <a:endParaRPr lang="ru-RU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1790-29F1-47E5-820F-3EE42CA10932}" type="slidenum">
              <a:rPr lang="ru-RU"/>
              <a:pPr/>
              <a:t>5</a:t>
            </a:fld>
            <a:endParaRPr lang="ru-RU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4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8E844-4533-4B20-8A21-850251F0D0A2}" type="slidenum">
              <a:rPr lang="ru-RU"/>
              <a:pPr/>
              <a:t>8</a:t>
            </a:fld>
            <a:endParaRPr lang="ru-RU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1B1E3-7029-4D15-9405-9DC9662F55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FE72D-8708-4907-BCFE-B522B703F4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C4812-4789-4EC1-8BC6-09CA5BD265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B645B-6ECD-4C64-9D56-540B06D56E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B084F-841C-4950-A361-8137950FF6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0B5F3-9878-48AB-973E-122B8BE2DE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16E12-CC09-4289-8CB9-754FCC8251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F85FF-8927-48EE-B384-899F7643C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DBAD1-8D72-4C28-8303-DE77AF6949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F46D-C7BD-475A-9EC6-CC4AAE2C51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4B5A5-E973-4E87-9BA9-22F98B825B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607152-FE34-4F99-8FF8-3CF6EE64B5C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>
    <p:pull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500042"/>
            <a:ext cx="8208962" cy="4857784"/>
          </a:xfrm>
        </p:spPr>
        <p:txBody>
          <a:bodyPr/>
          <a:lstStyle/>
          <a:p>
            <a:r>
              <a:rPr lang="ru-RU" sz="4000" b="1" dirty="0">
                <a:solidFill>
                  <a:srgbClr val="000099"/>
                </a:solidFill>
              </a:rPr>
              <a:t/>
            </a:r>
            <a:br>
              <a:rPr lang="ru-RU" sz="4000" b="1" dirty="0">
                <a:solidFill>
                  <a:srgbClr val="000099"/>
                </a:solidFill>
              </a:rPr>
            </a:br>
            <a:r>
              <a:rPr lang="ru-RU" sz="4000" b="1" dirty="0">
                <a:solidFill>
                  <a:srgbClr val="000099"/>
                </a:solidFill>
              </a:rPr>
              <a:t/>
            </a:r>
            <a:br>
              <a:rPr lang="ru-RU" sz="4000" b="1" dirty="0">
                <a:solidFill>
                  <a:srgbClr val="000099"/>
                </a:solidFill>
              </a:rPr>
            </a:b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«Многозначность слова как средство развития речи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дошкольников»</a:t>
            </a:r>
            <a:r>
              <a:rPr lang="ru-RU" sz="4000" b="1" i="1" dirty="0" smtClean="0">
                <a:solidFill>
                  <a:srgbClr val="660033"/>
                </a:solidFill>
                <a:latin typeface="Georgia" pitchFamily="18" charset="0"/>
              </a:rPr>
              <a:t/>
            </a:r>
            <a:br>
              <a:rPr lang="ru-RU" sz="4000" b="1" i="1" dirty="0" smtClean="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660033"/>
                </a:solidFill>
                <a:latin typeface="Georgia" pitchFamily="18" charset="0"/>
              </a:rPr>
              <a:t/>
            </a:r>
            <a:br>
              <a:rPr lang="ru-RU" sz="4000" b="1" i="1" dirty="0" smtClean="0">
                <a:solidFill>
                  <a:srgbClr val="660033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Воспитатель </a:t>
            </a:r>
            <a:b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высшей квалификационной категории  </a:t>
            </a:r>
            <a:b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МДОАУ «Детский сад № 38  г.Орска»</a:t>
            </a:r>
            <a:b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Арсентьева Любовь Владимировна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11410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13\Downloads\GridArt_20220408_180215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14488"/>
            <a:ext cx="4857784" cy="4857784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Объяснение значений многозначных слов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857364"/>
            <a:ext cx="37862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«РУЧКА»: «ручка  зонтика», «ручка кружки», «ручка сумки» </a:t>
            </a:r>
          </a:p>
          <a:p>
            <a:r>
              <a:rPr lang="ru-RU" sz="3200" b="1" dirty="0" smtClean="0">
                <a:latin typeface="Georgia" pitchFamily="18" charset="0"/>
              </a:rPr>
              <a:t>Цель:</a:t>
            </a:r>
          </a:p>
          <a:p>
            <a:r>
              <a:rPr lang="ru-RU" sz="3200" dirty="0" smtClean="0">
                <a:latin typeface="Georgia" pitchFamily="18" charset="0"/>
              </a:rPr>
              <a:t>Знакомство с многозначным словом </a:t>
            </a:r>
          </a:p>
          <a:p>
            <a:pPr algn="ctr"/>
            <a:endParaRPr lang="ru-RU" sz="2800" dirty="0" smtClean="0">
              <a:latin typeface="Georgia" pitchFamily="18" charset="0"/>
            </a:endParaRPr>
          </a:p>
          <a:p>
            <a:pPr algn="ctr"/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2 этап: Составление предложений  и рассказов с многозначными словами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496"/>
            <a:ext cx="5796136" cy="32686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Georgia" pitchFamily="18" charset="0"/>
              </a:rPr>
              <a:t>Цель:</a:t>
            </a:r>
          </a:p>
          <a:p>
            <a:pPr marL="0" indent="0" algn="ctr">
              <a:buNone/>
            </a:pPr>
            <a:r>
              <a:rPr lang="ru-RU" dirty="0" smtClean="0">
                <a:latin typeface="Georgia" pitchFamily="18" charset="0"/>
              </a:rPr>
              <a:t>Обучение детей самостоятельному придумыванию предложений с многозначными существительными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33682"/>
            <a:ext cx="2714624" cy="3619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Рисунки на тему многозначного слова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Воронцова\Downloads\GridArt_20220406_1159174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786034"/>
            <a:ext cx="4071966" cy="4071966"/>
          </a:xfrm>
          <a:prstGeom prst="rect">
            <a:avLst/>
          </a:prstGeom>
          <a:noFill/>
        </p:spPr>
      </p:pic>
      <p:pic>
        <p:nvPicPr>
          <p:cNvPr id="2051" name="Picture 3" descr="C:\Users\Воронцова\Downloads\GridArt_20220406_115744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484784"/>
            <a:ext cx="4429124" cy="44291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1357298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Georgia" panose="02040502050405020303" pitchFamily="18" charset="0"/>
                <a:cs typeface="Times New Roman" pitchFamily="18" charset="0"/>
              </a:rPr>
              <a:t>Закрепить значение многозначных слов через творческую деятельность </a:t>
            </a:r>
            <a:endParaRPr lang="ru-RU" sz="2000" dirty="0"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Нахождение многозначных слов в игре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4429156" cy="335758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Georgia" pitchFamily="18" charset="0"/>
              </a:rPr>
              <a:t>«Доскажи словечко»</a:t>
            </a:r>
          </a:p>
          <a:p>
            <a:pPr algn="ctr"/>
            <a:endParaRPr lang="ru-RU" dirty="0" smtClean="0">
              <a:latin typeface="Georgia" pitchFamily="18" charset="0"/>
            </a:endParaRPr>
          </a:p>
          <a:p>
            <a:pPr algn="ctr"/>
            <a:endParaRPr lang="ru-RU" dirty="0" smtClean="0">
              <a:latin typeface="Georgia" pitchFamily="18" charset="0"/>
            </a:endParaRPr>
          </a:p>
          <a:p>
            <a:pPr algn="ctr"/>
            <a:endParaRPr lang="ru-RU" dirty="0" smtClean="0">
              <a:latin typeface="Georgia" pitchFamily="18" charset="0"/>
            </a:endParaRPr>
          </a:p>
          <a:p>
            <a:pPr algn="ctr"/>
            <a:endParaRPr lang="ru-RU" dirty="0" smtClean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Georgia" pitchFamily="18" charset="0"/>
              </a:rPr>
              <a:t>«Отгадай загадку – нарисуй отгадку»</a:t>
            </a:r>
          </a:p>
          <a:p>
            <a:pPr algn="ctr"/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643050"/>
            <a:ext cx="37102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Совершенствование умения заканчивать фразу недостающим в ней и подходящим по смыслу словом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97" y="2276872"/>
            <a:ext cx="4254293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«Четвёртый лишний», «Найди пару»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13\Downloads\GridArt_20220408_180539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643470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1643050"/>
            <a:ext cx="34290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расширять словарный запас, развивать умение находить пару к многозначному слову, развивать внимание и память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428604"/>
            <a:ext cx="878687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Дидактическая игра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3071834" cy="264320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Georgia" pitchFamily="18" charset="0"/>
              </a:rPr>
              <a:t>«Что перепутал художник?»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Georgia" pitchFamily="18" charset="0"/>
              </a:rPr>
              <a:t>Цель:</a:t>
            </a:r>
          </a:p>
          <a:p>
            <a:pPr marL="0" indent="0" algn="ctr">
              <a:buNone/>
            </a:pPr>
            <a:r>
              <a:rPr lang="ru-RU" sz="2800" dirty="0" smtClean="0">
                <a:latin typeface="Georgia" pitchFamily="18" charset="0"/>
              </a:rPr>
              <a:t>Познакомить с разнообразием значений многозначных слов, развивать чувство юмора</a:t>
            </a:r>
          </a:p>
          <a:p>
            <a:endParaRPr lang="ru-RU" dirty="0"/>
          </a:p>
        </p:txBody>
      </p:sp>
      <p:pic>
        <p:nvPicPr>
          <p:cNvPr id="1026" name="Picture 2" descr="C:\Users\13\Downloads\GridArt_20220408_180720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14488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дидактическая игра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4071966" cy="121444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Georgia" pitchFamily="18" charset="0"/>
              </a:rPr>
              <a:t>«Заселяем дом»</a:t>
            </a:r>
            <a:endParaRPr lang="ru-RU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Georgia" pitchFamily="18" charset="0"/>
              </a:rPr>
              <a:t>Вот стоит высокий дом,</a:t>
            </a:r>
          </a:p>
          <a:p>
            <a:pPr algn="ctr">
              <a:buNone/>
            </a:pPr>
            <a:r>
              <a:rPr lang="ru-RU" sz="2000" dirty="0" smtClean="0">
                <a:latin typeface="Georgia" pitchFamily="18" charset="0"/>
              </a:rPr>
              <a:t>Новоселье скоро в нем.</a:t>
            </a:r>
          </a:p>
          <a:p>
            <a:pPr algn="ctr">
              <a:buNone/>
            </a:pPr>
            <a:r>
              <a:rPr lang="ru-RU" sz="2000" dirty="0" smtClean="0">
                <a:latin typeface="Georgia" pitchFamily="18" charset="0"/>
              </a:rPr>
              <a:t>Ты подумай, не спеши,</a:t>
            </a:r>
          </a:p>
          <a:p>
            <a:pPr algn="ctr">
              <a:buNone/>
            </a:pPr>
            <a:r>
              <a:rPr lang="ru-RU" sz="2000" dirty="0" smtClean="0">
                <a:latin typeface="Georgia" pitchFamily="18" charset="0"/>
              </a:rPr>
              <a:t>И жильцов в дом засели!</a:t>
            </a:r>
          </a:p>
          <a:p>
            <a:pPr algn="ctr">
              <a:buNone/>
            </a:pPr>
            <a:r>
              <a:rPr lang="ru-RU" sz="2000" dirty="0" smtClean="0">
                <a:latin typeface="Georgia" pitchFamily="18" charset="0"/>
              </a:rPr>
              <a:t>В этом доме живут «Ключи»</a:t>
            </a:r>
          </a:p>
          <a:p>
            <a:pPr algn="ctr">
              <a:buNone/>
            </a:pPr>
            <a:endParaRPr lang="ru-RU" sz="20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Georgia" pitchFamily="18" charset="0"/>
              </a:rPr>
              <a:t>Цель: </a:t>
            </a:r>
          </a:p>
          <a:p>
            <a:pPr algn="ctr">
              <a:buNone/>
            </a:pPr>
            <a:r>
              <a:rPr lang="ru-RU" sz="2000" dirty="0" smtClean="0">
                <a:latin typeface="Georgia" pitchFamily="18" charset="0"/>
              </a:rPr>
              <a:t>Закреплять понятие многозначности, объединять многозначные слова в единый образ, развивать внимание и связную речь</a:t>
            </a:r>
          </a:p>
          <a:p>
            <a:endParaRPr lang="ru-RU" sz="2000" dirty="0"/>
          </a:p>
        </p:txBody>
      </p:sp>
      <p:pic>
        <p:nvPicPr>
          <p:cNvPr id="1027" name="Picture 3" descr="C:\Users\13\Downloads\GridArt_20220408_180415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71678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А. Н. Леонтьев</a:t>
            </a:r>
            <a:endParaRPr lang="ru-RU" b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604362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словарем является важным условием умственного развития, поскольку содержание исторического опыта, присваиваемого ребенком в онтогенезе, обобщено и отражено в речевой форме и прежде всего в значениях слов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facecollection.ru/upload/files/898_leontiev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285992"/>
            <a:ext cx="1962150" cy="31623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Результат</a:t>
            </a:r>
            <a:endParaRPr lang="ru-RU" b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0676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речевое развитие ребенка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формированию качественной стороны детской лексики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умение сознательно выбирать уместные  для данного высказывания языковые средства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Повышает уровень общей речевой культуры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4330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2071678"/>
            <a:ext cx="835824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84538" algn="ctr"/>
              </a:tabLst>
            </a:pPr>
            <a:r>
              <a:rPr lang="ru-RU" sz="28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итература.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84538" algn="ct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1.Розенталь Д.Э.,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Голуб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И.Б.,  Теленкова М.А.  Современный русский язык.  – Москва, 2002.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84538" algn="ct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Деркунская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В.А.  Проектная деятельность дошкольников.  – Москва, 2013.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84538" algn="ct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3. Карельская  Е.  Многозначные слова и омонимы (из опыта работы). Статья в журнале «Дошкольное воспитание» №12, 1998.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84538" algn="ctr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Паустовский К.Г.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43924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500" dirty="0" smtClean="0"/>
              <a:t> </a:t>
            </a:r>
            <a:r>
              <a:rPr lang="ru-RU" sz="3500" dirty="0" smtClean="0">
                <a:latin typeface="Georgia" pitchFamily="18" charset="0"/>
              </a:rPr>
              <a:t>«Нам дан во владение самый богатый, меткий, могучий и поистине волшебный русский язык»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https://avatars.mds.yandex.net/i?id=aba613345b525906207b19d86786f25c_l-522068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3707595" cy="49434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Актуальность проблемы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Чем точнее и шире  активный словарь ребёнка (слова, которыми ребёнок пользуется), тем легче пополняется пассивный словарь (слова, которые ребёнок слышит, понимает, но сам не употребляет в речи), а из пассивного словаря слова значительно легче переходят в активный.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Цель:</a:t>
            </a:r>
            <a:r>
              <a:rPr lang="ru-RU" sz="3600" b="1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000066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Georgia" panose="02040502050405020303" pitchFamily="18" charset="0"/>
                <a:cs typeface="Times New Roman" pitchFamily="18" charset="0"/>
              </a:rPr>
              <a:t>повышение профессиональной компетентности педагогов по использованию многозначных слов на занятиях по речевому развитию и в свободной деятельности при работе с детьми дошкольного возрас</a:t>
            </a:r>
            <a:r>
              <a:rPr lang="ru-RU" sz="2800" dirty="0" smtClean="0">
                <a:latin typeface="Georgia" panose="02040502050405020303" pitchFamily="18" charset="0"/>
                <a:cs typeface="Times New Roman" pitchFamily="18" charset="0"/>
              </a:rPr>
              <a:t>та.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ЗАДАЧИ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388424" cy="295275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Georgia" panose="02040502050405020303" pitchFamily="18" charset="0"/>
                <a:cs typeface="Times New Roman" pitchFamily="18" charset="0"/>
              </a:rPr>
              <a:t>1. Повысить профессиональное мастерство педагогов. </a:t>
            </a:r>
          </a:p>
          <a:p>
            <a:pPr marL="0" indent="0">
              <a:buNone/>
            </a:pPr>
            <a:r>
              <a:rPr lang="ru-RU" sz="2800" dirty="0" smtClean="0">
                <a:latin typeface="Georgia" panose="02040502050405020303" pitchFamily="18" charset="0"/>
                <a:cs typeface="Times New Roman" pitchFamily="18" charset="0"/>
              </a:rPr>
              <a:t> 2. Расширить знания педагогов о значении многозначных слов  в речевом развитии детей дошкольного возраста. </a:t>
            </a:r>
          </a:p>
          <a:p>
            <a:pPr marL="0" indent="0">
              <a:buNone/>
            </a:pPr>
            <a:r>
              <a:rPr lang="ru-RU" sz="2800" dirty="0" smtClean="0">
                <a:latin typeface="Georgia" panose="02040502050405020303" pitchFamily="18" charset="0"/>
                <a:cs typeface="Times New Roman" pitchFamily="18" charset="0"/>
              </a:rPr>
              <a:t>3. Активизировать самостоятельную работу воспитателей, дать им возможность заимствовать элементы педагогического опыта.</a:t>
            </a:r>
            <a:endParaRPr lang="ru-RU" sz="2800" dirty="0"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0592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Теоретические основы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Большинство слов русского языка имеют не одно, а несколько значений </a:t>
            </a:r>
          </a:p>
          <a:p>
            <a:r>
              <a:rPr lang="ru-RU" dirty="0" smtClean="0">
                <a:latin typeface="Georgia" pitchFamily="18" charset="0"/>
              </a:rPr>
              <a:t>Слово приобретает многозначность в процессе исторического развития языка. В итоге наше мышление обогащается новыми понятиями </a:t>
            </a:r>
          </a:p>
          <a:p>
            <a:r>
              <a:rPr lang="ru-RU" dirty="0" smtClean="0">
                <a:latin typeface="Georgia" pitchFamily="18" charset="0"/>
              </a:rPr>
              <a:t>Употребление слова в разных значениях (многозначность) не даёт основания говорить о появлении каждый раз новых слов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Принципы при работе над темой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усвоение лексики в единстве с нравственным развитием детей</a:t>
            </a:r>
          </a:p>
          <a:p>
            <a:r>
              <a:rPr lang="ru-RU" dirty="0" smtClean="0">
                <a:latin typeface="Georgia" pitchFamily="18" charset="0"/>
              </a:rPr>
              <a:t>речевое общение взрослых с детьми в процессе бытовой деятельности </a:t>
            </a:r>
          </a:p>
          <a:p>
            <a:r>
              <a:rPr lang="ru-RU" dirty="0" smtClean="0">
                <a:latin typeface="Georgia" pitchFamily="18" charset="0"/>
              </a:rPr>
              <a:t>совпадение названия предмета или явления с тем, на чем сосредоточено внимание ребенка, многократное его повторение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Этапы работы </a:t>
            </a:r>
            <a:br>
              <a:rPr lang="ru-RU" sz="4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с многозначной лексикой</a:t>
            </a:r>
          </a:p>
        </p:txBody>
      </p:sp>
      <p:sp>
        <p:nvSpPr>
          <p:cNvPr id="207876" name="AutoShape 4"/>
          <p:cNvSpPr>
            <a:spLocks noChangeArrowheads="1"/>
          </p:cNvSpPr>
          <p:nvPr/>
        </p:nvSpPr>
        <p:spPr bwMode="auto">
          <a:xfrm>
            <a:off x="179388" y="1412875"/>
            <a:ext cx="8820150" cy="5445125"/>
          </a:xfrm>
          <a:prstGeom prst="flowChartExtract">
            <a:avLst/>
          </a:prstGeom>
          <a:gradFill rotWithShape="1">
            <a:gsLst>
              <a:gs pos="0">
                <a:srgbClr val="D9B3FF"/>
              </a:gs>
              <a:gs pos="50000">
                <a:srgbClr val="FFCCCC"/>
              </a:gs>
              <a:gs pos="100000">
                <a:srgbClr val="D9B3FF"/>
              </a:gs>
            </a:gsLst>
            <a:lin ang="18900000" scaled="1"/>
          </a:gradFill>
          <a:ln w="19050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99"/>
              </a:solidFill>
            </a:endParaRPr>
          </a:p>
          <a:p>
            <a:pPr algn="ctr"/>
            <a:endParaRPr lang="ru-RU"/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 flipV="1">
            <a:off x="1000100" y="5786452"/>
            <a:ext cx="7072362" cy="45719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1357290" y="5842337"/>
            <a:ext cx="66341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000" b="1" u="sng" dirty="0">
                <a:solidFill>
                  <a:srgbClr val="660033"/>
                </a:solidFill>
                <a:latin typeface="Georgia" pitchFamily="18" charset="0"/>
              </a:rPr>
              <a:t>1 этап </a:t>
            </a:r>
            <a:endParaRPr lang="ru-RU" sz="2000" b="1" u="sng" dirty="0" smtClean="0">
              <a:solidFill>
                <a:srgbClr val="660033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Цель:  </a:t>
            </a:r>
            <a:r>
              <a:rPr lang="ru-RU" sz="2000" b="1" dirty="0">
                <a:solidFill>
                  <a:srgbClr val="000099"/>
                </a:solidFill>
                <a:latin typeface="Georgia" pitchFamily="18" charset="0"/>
              </a:rPr>
              <a:t>знакомство со словом и его значением.</a:t>
            </a: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2928926" y="2714620"/>
            <a:ext cx="335758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000" b="1" u="sng" dirty="0">
                <a:solidFill>
                  <a:srgbClr val="660033"/>
                </a:solidFill>
                <a:latin typeface="Georgia" pitchFamily="18" charset="0"/>
              </a:rPr>
              <a:t>2 </a:t>
            </a:r>
            <a:r>
              <a:rPr lang="ru-RU" sz="2000" b="1" u="sng" dirty="0" smtClean="0">
                <a:solidFill>
                  <a:srgbClr val="660033"/>
                </a:solidFill>
                <a:latin typeface="Georgia" pitchFamily="18" charset="0"/>
              </a:rPr>
              <a:t>этап</a:t>
            </a:r>
            <a:endParaRPr lang="ru-RU" sz="2000" b="1" u="sng" dirty="0">
              <a:solidFill>
                <a:srgbClr val="660033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Цель</a:t>
            </a:r>
            <a:r>
              <a:rPr lang="ru-RU" sz="2000" b="1" dirty="0">
                <a:solidFill>
                  <a:srgbClr val="000099"/>
                </a:solidFill>
                <a:latin typeface="Georgia" pitchFamily="18" charset="0"/>
              </a:rPr>
              <a:t>: </a:t>
            </a:r>
            <a:endParaRPr lang="ru-RU" sz="20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формирование умения </a:t>
            </a:r>
            <a:r>
              <a:rPr lang="ru-RU" sz="2000" b="1" dirty="0">
                <a:solidFill>
                  <a:srgbClr val="000099"/>
                </a:solidFill>
                <a:latin typeface="Georgia" pitchFamily="18" charset="0"/>
              </a:rPr>
              <a:t>различать однозначные 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Georgia" pitchFamily="18" charset="0"/>
              </a:rPr>
              <a:t>и многозначные слова, видеть и понимать, что у слова может быть несколько значений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7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7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7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6" grpId="0" animBg="1"/>
      <p:bldP spid="207877" grpId="0" animBg="1"/>
      <p:bldP spid="2078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1 этап: Объяснение значений многозначных слов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Воронцова\Downloads\GridArt_20220406_1203124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4525963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857364"/>
            <a:ext cx="41416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Georgia" pitchFamily="18" charset="0"/>
              </a:rPr>
              <a:t>Игровое упражнение</a:t>
            </a:r>
          </a:p>
          <a:p>
            <a:r>
              <a:rPr lang="ru-RU" sz="2800" dirty="0" smtClean="0">
                <a:latin typeface="Georgia" pitchFamily="18" charset="0"/>
              </a:rPr>
              <a:t>«КИСТЬ»: «кисточка для рисования», «кисть руки», «виноградная кисть»</a:t>
            </a:r>
          </a:p>
          <a:p>
            <a:r>
              <a:rPr lang="ru-RU" sz="2800" b="1" dirty="0" smtClean="0">
                <a:latin typeface="Georgia" pitchFamily="18" charset="0"/>
              </a:rPr>
              <a:t>Цель:</a:t>
            </a:r>
          </a:p>
          <a:p>
            <a:r>
              <a:rPr lang="ru-RU" sz="2800" dirty="0" smtClean="0">
                <a:latin typeface="Georgia" pitchFamily="18" charset="0"/>
              </a:rPr>
              <a:t>Знакомство с многозначным словом 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525</Words>
  <Application>Microsoft Office PowerPoint</Application>
  <PresentationFormat>Экран (4:3)</PresentationFormat>
  <Paragraphs>84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Wingdings</vt:lpstr>
      <vt:lpstr>Оформление по умолчанию</vt:lpstr>
      <vt:lpstr>  «Многозначность слова как средство развития речи дошкольников»  Воспитатель  высшей квалификационной категории   МДОАУ «Детский сад № 38  г.Орска»  Арсентьева Любовь Владимировна</vt:lpstr>
      <vt:lpstr>Паустовский К.Г.</vt:lpstr>
      <vt:lpstr>Актуальность проблемы</vt:lpstr>
      <vt:lpstr>Презентация PowerPoint</vt:lpstr>
      <vt:lpstr>ЗАДАЧИ</vt:lpstr>
      <vt:lpstr>Теоретические основы</vt:lpstr>
      <vt:lpstr>Принципы при работе над темой</vt:lpstr>
      <vt:lpstr>Этапы работы  с многозначной лексикой</vt:lpstr>
      <vt:lpstr>1 этап: Объяснение значений многозначных слов </vt:lpstr>
      <vt:lpstr>Презентация PowerPoint</vt:lpstr>
      <vt:lpstr>2 этап: Составление предложений  и рассказов с многозначными словами</vt:lpstr>
      <vt:lpstr>Рисунки на тему многозначного слова </vt:lpstr>
      <vt:lpstr>Нахождение многозначных слов в игре</vt:lpstr>
      <vt:lpstr>«Четвёртый лишний», «Найди пару»</vt:lpstr>
      <vt:lpstr>Дидактическая игра</vt:lpstr>
      <vt:lpstr>дидактическая игра</vt:lpstr>
      <vt:lpstr>А. Н. Леонтьев</vt:lpstr>
      <vt:lpstr>Результат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Админ</cp:lastModifiedBy>
  <cp:revision>75</cp:revision>
  <dcterms:created xsi:type="dcterms:W3CDTF">2008-01-29T15:58:26Z</dcterms:created>
  <dcterms:modified xsi:type="dcterms:W3CDTF">2022-04-09T07:48:20Z</dcterms:modified>
</cp:coreProperties>
</file>