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67" r:id="rId15"/>
    <p:sldId id="270" r:id="rId16"/>
    <p:sldId id="278" r:id="rId17"/>
    <p:sldId id="271" r:id="rId18"/>
    <p:sldId id="272" r:id="rId19"/>
    <p:sldId id="277" r:id="rId20"/>
    <p:sldId id="276" r:id="rId21"/>
    <p:sldId id="279" r:id="rId22"/>
    <p:sldId id="275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994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56F3B-E68B-4459-815A-311037A96612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9EDD-BF3D-4FB3-9431-EFD29A24C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386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56F3B-E68B-4459-815A-311037A96612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9EDD-BF3D-4FB3-9431-EFD29A24C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152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56F3B-E68B-4459-815A-311037A96612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9EDD-BF3D-4FB3-9431-EFD29A24C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637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56F3B-E68B-4459-815A-311037A96612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9EDD-BF3D-4FB3-9431-EFD29A24C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278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56F3B-E68B-4459-815A-311037A96612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9EDD-BF3D-4FB3-9431-EFD29A24C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276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56F3B-E68B-4459-815A-311037A96612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9EDD-BF3D-4FB3-9431-EFD29A24C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342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56F3B-E68B-4459-815A-311037A96612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9EDD-BF3D-4FB3-9431-EFD29A24C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509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56F3B-E68B-4459-815A-311037A96612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9EDD-BF3D-4FB3-9431-EFD29A24C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500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56F3B-E68B-4459-815A-311037A96612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9EDD-BF3D-4FB3-9431-EFD29A24C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054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56F3B-E68B-4459-815A-311037A96612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9EDD-BF3D-4FB3-9431-EFD29A24C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892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56F3B-E68B-4459-815A-311037A96612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9EDD-BF3D-4FB3-9431-EFD29A24C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253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56F3B-E68B-4459-815A-311037A96612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39EDD-BF3D-4FB3-9431-EFD29A24C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53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6.png"/><Relationship Id="rId7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8215" y="1122363"/>
            <a:ext cx="10872439" cy="23876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70C0"/>
                </a:solidFill>
              </a:rPr>
              <a:t>«Проектная деятельность как средство патриотического воспитания»</a:t>
            </a:r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0" y="4658965"/>
            <a:ext cx="9144000" cy="2129689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/>
              <a:t>Негода Наталия Павловна </a:t>
            </a:r>
          </a:p>
          <a:p>
            <a:pPr algn="r"/>
            <a:r>
              <a:rPr lang="ru-RU" sz="1800" dirty="0" smtClean="0"/>
              <a:t>воспитатель МДОАУ</a:t>
            </a:r>
          </a:p>
          <a:p>
            <a:pPr algn="r"/>
            <a:r>
              <a:rPr lang="ru-RU" sz="1800" dirty="0" smtClean="0"/>
              <a:t> «Детский сад № 38 г. Орска» </a:t>
            </a:r>
          </a:p>
          <a:p>
            <a:pPr algn="r"/>
            <a:r>
              <a:rPr lang="ru-RU" sz="1800" dirty="0" smtClean="0"/>
              <a:t>первой категории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56026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63855"/>
            <a:ext cx="10515600" cy="851268"/>
          </a:xfrm>
        </p:spPr>
        <p:txBody>
          <a:bodyPr>
            <a:normAutofit/>
          </a:bodyPr>
          <a:lstStyle/>
          <a:p>
            <a:pPr algn="ctr"/>
            <a:r>
              <a:rPr lang="ru-RU" sz="4400" b="1" i="1" dirty="0" smtClean="0">
                <a:solidFill>
                  <a:srgbClr val="0070C0"/>
                </a:solidFill>
              </a:rPr>
              <a:t>Результат</a:t>
            </a:r>
            <a:endParaRPr lang="ru-RU" sz="4400" b="1" i="1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8780" y="1379275"/>
            <a:ext cx="11586117" cy="2880491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1"/>
                </a:solidFill>
              </a:rPr>
              <a:t>Дети узнают больше о своей семье: о членах семьи. </a:t>
            </a:r>
            <a:endParaRPr lang="ru-RU" sz="3200" dirty="0" smtClean="0">
              <a:solidFill>
                <a:schemeClr val="tx1"/>
              </a:solidFill>
            </a:endParaRPr>
          </a:p>
          <a:p>
            <a:r>
              <a:rPr lang="ru-RU" sz="3200" dirty="0" smtClean="0">
                <a:solidFill>
                  <a:schemeClr val="tx1"/>
                </a:solidFill>
              </a:rPr>
              <a:t>Проявляют </a:t>
            </a:r>
            <a:r>
              <a:rPr lang="ru-RU" sz="3200" dirty="0">
                <a:solidFill>
                  <a:schemeClr val="tx1"/>
                </a:solidFill>
              </a:rPr>
              <a:t>уважение и </a:t>
            </a:r>
            <a:r>
              <a:rPr lang="ru-RU" sz="3200" dirty="0" smtClean="0">
                <a:solidFill>
                  <a:schemeClr val="tx1"/>
                </a:solidFill>
              </a:rPr>
              <a:t>заботу </a:t>
            </a:r>
            <a:r>
              <a:rPr lang="ru-RU" sz="3200" dirty="0">
                <a:solidFill>
                  <a:schemeClr val="tx1"/>
                </a:solidFill>
              </a:rPr>
              <a:t>ко всем членам семьи. </a:t>
            </a:r>
            <a:endParaRPr lang="ru-RU" sz="3200" dirty="0" smtClean="0">
              <a:solidFill>
                <a:schemeClr val="tx1"/>
              </a:solidFill>
            </a:endParaRPr>
          </a:p>
          <a:p>
            <a:r>
              <a:rPr lang="ru-RU" sz="3200" dirty="0" smtClean="0">
                <a:solidFill>
                  <a:schemeClr val="tx1"/>
                </a:solidFill>
              </a:rPr>
              <a:t>Понимают значимость </a:t>
            </a:r>
            <a:r>
              <a:rPr lang="ru-RU" sz="3200" dirty="0">
                <a:solidFill>
                  <a:schemeClr val="tx1"/>
                </a:solidFill>
              </a:rPr>
              <a:t>семьи в жизни каждого человека. </a:t>
            </a:r>
          </a:p>
          <a:p>
            <a:r>
              <a:rPr lang="ru-RU" sz="3200" dirty="0" smtClean="0"/>
              <a:t>    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7989" y="1497702"/>
            <a:ext cx="114969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320"/>
              </a:spcBef>
              <a:spcAft>
                <a:spcPts val="1320"/>
              </a:spcAft>
            </a:pPr>
            <a:endParaRPr lang="ru-RU" sz="3200" dirty="0" smtClean="0">
              <a:effectLst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23096" b="17101"/>
          <a:stretch/>
        </p:blipFill>
        <p:spPr>
          <a:xfrm>
            <a:off x="5061969" y="3512634"/>
            <a:ext cx="5528235" cy="295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9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6150" y="23802848"/>
            <a:ext cx="1973794" cy="11102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8" y="37506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63855"/>
            <a:ext cx="10515600" cy="851268"/>
          </a:xfrm>
        </p:spPr>
        <p:txBody>
          <a:bodyPr>
            <a:normAutofit/>
          </a:bodyPr>
          <a:lstStyle/>
          <a:p>
            <a:pPr algn="ctr"/>
            <a:r>
              <a:rPr lang="ru-RU" sz="4400" b="1" i="1" dirty="0" smtClean="0">
                <a:solidFill>
                  <a:srgbClr val="0070C0"/>
                </a:solidFill>
              </a:rPr>
              <a:t>Дидактические альбомы</a:t>
            </a:r>
            <a:endParaRPr lang="ru-RU" sz="4400" b="1" i="1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7989" y="1497702"/>
            <a:ext cx="114969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320"/>
              </a:spcBef>
              <a:spcAft>
                <a:spcPts val="1320"/>
              </a:spcAft>
            </a:pPr>
            <a:endParaRPr lang="ru-RU" sz="3200" dirty="0" smtClean="0">
              <a:effectLst/>
              <a:ea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239" y="4146554"/>
            <a:ext cx="1965994" cy="26141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4676" t="6157" r="10676" b="24306"/>
          <a:stretch/>
        </p:blipFill>
        <p:spPr>
          <a:xfrm>
            <a:off x="6291153" y="4146554"/>
            <a:ext cx="1989728" cy="26141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11578" t="5191"/>
          <a:stretch/>
        </p:blipFill>
        <p:spPr>
          <a:xfrm>
            <a:off x="8883193" y="4146554"/>
            <a:ext cx="2021513" cy="26141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9" t="13770" r="12394" b="7784"/>
          <a:stretch/>
        </p:blipFill>
        <p:spPr>
          <a:xfrm>
            <a:off x="6638158" y="1341896"/>
            <a:ext cx="3594950" cy="2432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F:\Проектная деятельность как средство патриотического воспитания  почти готово\Фото и видео к проектной деятельности как средство патриот восп\IMG_20220316_15155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" t="3718" b="2974"/>
          <a:stretch/>
        </p:blipFill>
        <p:spPr bwMode="auto">
          <a:xfrm>
            <a:off x="1436354" y="1351787"/>
            <a:ext cx="3631758" cy="243230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t="1710" r="3791"/>
          <a:stretch/>
        </p:blipFill>
        <p:spPr bwMode="auto">
          <a:xfrm>
            <a:off x="3744687" y="4146554"/>
            <a:ext cx="2014088" cy="26141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672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63855"/>
            <a:ext cx="10515600" cy="851268"/>
          </a:xfrm>
        </p:spPr>
        <p:txBody>
          <a:bodyPr>
            <a:normAutofit/>
          </a:bodyPr>
          <a:lstStyle/>
          <a:p>
            <a:pPr algn="ctr"/>
            <a:r>
              <a:rPr lang="ru-RU" sz="4400" b="1" i="1" dirty="0" smtClean="0">
                <a:solidFill>
                  <a:srgbClr val="0070C0"/>
                </a:solidFill>
              </a:rPr>
              <a:t>Проект</a:t>
            </a:r>
            <a:endParaRPr lang="ru-RU" sz="4400" b="1" i="1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8780" y="1379275"/>
            <a:ext cx="11586117" cy="2880491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 </a:t>
            </a:r>
            <a:r>
              <a:rPr lang="ru-RU" sz="3600" b="1" u="sng" dirty="0" smtClean="0">
                <a:solidFill>
                  <a:srgbClr val="7030A0"/>
                </a:solidFill>
              </a:rPr>
              <a:t>«</a:t>
            </a:r>
            <a:r>
              <a:rPr lang="ru-RU" sz="3600" b="1" u="sng" dirty="0">
                <a:solidFill>
                  <a:srgbClr val="7030A0"/>
                </a:solidFill>
              </a:rPr>
              <a:t>Край, в котором я живу</a:t>
            </a:r>
            <a:r>
              <a:rPr lang="ru-RU" sz="3600" b="1" u="sng" dirty="0" smtClean="0">
                <a:solidFill>
                  <a:srgbClr val="7030A0"/>
                </a:solidFill>
              </a:rPr>
              <a:t>» </a:t>
            </a:r>
          </a:p>
          <a:p>
            <a:r>
              <a:rPr lang="ru-RU" sz="3200" b="1" u="sng" dirty="0">
                <a:solidFill>
                  <a:schemeClr val="tx1"/>
                </a:solidFill>
              </a:rPr>
              <a:t>Цель </a:t>
            </a:r>
            <a:r>
              <a:rPr lang="ru-RU" sz="3200" b="1" u="sng" dirty="0" smtClean="0">
                <a:solidFill>
                  <a:schemeClr val="tx1"/>
                </a:solidFill>
              </a:rPr>
              <a:t>проекта</a:t>
            </a:r>
            <a:r>
              <a:rPr lang="ru-RU" sz="3200" dirty="0" smtClean="0">
                <a:solidFill>
                  <a:schemeClr val="tx1"/>
                </a:solidFill>
              </a:rPr>
              <a:t>:</a:t>
            </a:r>
            <a:r>
              <a:rPr lang="ru-RU" sz="3200" dirty="0" smtClean="0"/>
              <a:t>  </a:t>
            </a:r>
            <a:r>
              <a:rPr lang="ru-RU" sz="3200" dirty="0">
                <a:solidFill>
                  <a:schemeClr val="tx1"/>
                </a:solidFill>
              </a:rPr>
              <a:t>воспитание у детей любви и уважения к родному краю, Родине, чувства гордости за свою страну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507" y="2961163"/>
            <a:ext cx="5022292" cy="349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50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63855"/>
            <a:ext cx="10515600" cy="851268"/>
          </a:xfrm>
        </p:spPr>
        <p:txBody>
          <a:bodyPr>
            <a:normAutofit/>
          </a:bodyPr>
          <a:lstStyle/>
          <a:p>
            <a:pPr algn="ctr"/>
            <a:r>
              <a:rPr lang="ru-RU" sz="4400" b="1" i="1" dirty="0" smtClean="0">
                <a:solidFill>
                  <a:srgbClr val="0070C0"/>
                </a:solidFill>
              </a:rPr>
              <a:t>Задачи</a:t>
            </a:r>
            <a:endParaRPr lang="ru-RU" sz="4400" b="1" i="1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7989" y="1497702"/>
            <a:ext cx="11496907" cy="5114971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 Формировать у детей чувство любви к малой родине на основе ознакомления с </a:t>
            </a:r>
            <a:r>
              <a:rPr lang="ru-RU" dirty="0" smtClean="0">
                <a:solidFill>
                  <a:schemeClr val="tx1"/>
                </a:solidFill>
              </a:rPr>
              <a:t>природой</a:t>
            </a:r>
            <a:r>
              <a:rPr lang="ru-RU" dirty="0">
                <a:solidFill>
                  <a:schemeClr val="tx1"/>
                </a:solidFill>
              </a:rPr>
              <a:t>, культурой и традициями народов, издавна проживающих на территории региона;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Формировать представление </a:t>
            </a:r>
            <a:r>
              <a:rPr lang="ru-RU" dirty="0">
                <a:solidFill>
                  <a:schemeClr val="tx1"/>
                </a:solidFill>
              </a:rPr>
              <a:t>об особенностях природы нашего края, о животном и растительном мире.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Развивать познавательный интерес, любознательность </a:t>
            </a:r>
            <a:r>
              <a:rPr lang="ru-RU" dirty="0">
                <a:solidFill>
                  <a:schemeClr val="tx1"/>
                </a:solidFill>
              </a:rPr>
              <a:t>и </a:t>
            </a:r>
            <a:r>
              <a:rPr lang="ru-RU" dirty="0" smtClean="0">
                <a:solidFill>
                  <a:schemeClr val="tx1"/>
                </a:solidFill>
              </a:rPr>
              <a:t>познавательную активность.</a:t>
            </a:r>
            <a:endParaRPr lang="ru-RU" dirty="0">
              <a:solidFill>
                <a:schemeClr val="tx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Развивать воображение </a:t>
            </a:r>
            <a:r>
              <a:rPr lang="ru-RU" dirty="0">
                <a:solidFill>
                  <a:schemeClr val="tx1"/>
                </a:solidFill>
              </a:rPr>
              <a:t>и </a:t>
            </a:r>
            <a:r>
              <a:rPr lang="ru-RU" dirty="0" smtClean="0">
                <a:solidFill>
                  <a:schemeClr val="tx1"/>
                </a:solidFill>
              </a:rPr>
              <a:t>творческую активность.</a:t>
            </a:r>
            <a:endParaRPr lang="ru-RU" dirty="0">
              <a:solidFill>
                <a:schemeClr val="tx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Сформировать у детей знания и представления об образе жизни людей, населяющих Оренбургскую область, их обычаях, традициях, фольклора и национальных костюмах.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Воспитывать любовь и уважение к старшему поколению, к ветеранам </a:t>
            </a:r>
            <a:r>
              <a:rPr lang="ru-RU" b="1" dirty="0">
                <a:solidFill>
                  <a:schemeClr val="tx1"/>
                </a:solidFill>
              </a:rPr>
              <a:t>Великой Отечественной войны,</a:t>
            </a:r>
            <a:r>
              <a:rPr lang="ru-RU" dirty="0">
                <a:solidFill>
                  <a:schemeClr val="tx1"/>
                </a:solidFill>
              </a:rPr>
              <a:t> желание заботится о них.</a:t>
            </a:r>
          </a:p>
          <a:p>
            <a:r>
              <a:rPr lang="ru-RU" dirty="0"/>
              <a:t> </a:t>
            </a:r>
          </a:p>
          <a:p>
            <a:pPr algn="ctr"/>
            <a:r>
              <a:rPr lang="ru-RU" dirty="0" smtClean="0"/>
              <a:t>    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7989" y="1497702"/>
            <a:ext cx="114969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320"/>
              </a:spcBef>
              <a:spcAft>
                <a:spcPts val="1320"/>
              </a:spcAft>
            </a:pPr>
            <a:endParaRPr lang="ru-RU" sz="3200" dirty="0" smtClean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91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6150" y="23802848"/>
            <a:ext cx="1973794" cy="11102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3" y="0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63855"/>
            <a:ext cx="10515600" cy="851268"/>
          </a:xfrm>
        </p:spPr>
        <p:txBody>
          <a:bodyPr>
            <a:normAutofit/>
          </a:bodyPr>
          <a:lstStyle/>
          <a:p>
            <a:pPr algn="ctr"/>
            <a:r>
              <a:rPr lang="ru-RU" sz="4400" b="1" i="1" dirty="0" smtClean="0">
                <a:solidFill>
                  <a:srgbClr val="0070C0"/>
                </a:solidFill>
              </a:rPr>
              <a:t>Дидактические альбомы</a:t>
            </a:r>
            <a:endParaRPr lang="ru-RU" sz="4400" b="1" i="1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7989" y="1497702"/>
            <a:ext cx="114969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320"/>
              </a:spcBef>
              <a:spcAft>
                <a:spcPts val="1320"/>
              </a:spcAft>
            </a:pPr>
            <a:endParaRPr lang="ru-RU" sz="3200" dirty="0" smtClean="0">
              <a:effectLst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7644" y="1175818"/>
            <a:ext cx="5819771" cy="1260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«Я в городе»  </a:t>
            </a:r>
            <a:endParaRPr lang="ru-RU" sz="24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узнать, какие достопримечательности есть в нашем городе, рассказать о своих любимых местах. 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867" y="2910468"/>
            <a:ext cx="2607825" cy="323385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354173" y="1204159"/>
            <a:ext cx="4636556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«Моя малая родина-Орск»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077415" y="1665697"/>
            <a:ext cx="637328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2000" dirty="0" smtClean="0">
                <a:ea typeface="Calibri" panose="020F0502020204030204" pitchFamily="34" charset="0"/>
              </a:rPr>
              <a:t>знакомить </a:t>
            </a:r>
            <a:r>
              <a:rPr lang="ru-RU" sz="2000" dirty="0">
                <a:ea typeface="Calibri" panose="020F0502020204030204" pitchFamily="34" charset="0"/>
              </a:rPr>
              <a:t>детей с достопримечательностями  города, историческими и архитектурными зданиями, площадями, мечетями, церквями, полезными ископаемыми, русским народным промыслом </a:t>
            </a:r>
            <a:r>
              <a:rPr lang="ru-RU" sz="2000" dirty="0" smtClean="0">
                <a:ea typeface="Calibri" panose="020F0502020204030204" pitchFamily="34" charset="0"/>
              </a:rPr>
              <a:t>« </a:t>
            </a:r>
            <a:r>
              <a:rPr lang="ru-RU" sz="2000" dirty="0">
                <a:ea typeface="Calibri" panose="020F0502020204030204" pitchFamily="34" charset="0"/>
              </a:rPr>
              <a:t>Оренбургским пуховым платком». </a:t>
            </a:r>
            <a:endParaRPr lang="ru-RU" sz="20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t="22861" b="19649"/>
          <a:stretch/>
        </p:blipFill>
        <p:spPr>
          <a:xfrm>
            <a:off x="8597590" y="3281331"/>
            <a:ext cx="3090195" cy="347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6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6150" y="23802848"/>
            <a:ext cx="1973794" cy="11102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63855"/>
            <a:ext cx="10515600" cy="851268"/>
          </a:xfrm>
        </p:spPr>
        <p:txBody>
          <a:bodyPr>
            <a:normAutofit/>
          </a:bodyPr>
          <a:lstStyle/>
          <a:p>
            <a:pPr algn="ctr"/>
            <a:r>
              <a:rPr lang="ru-RU" sz="4400" b="1" i="1" dirty="0" smtClean="0">
                <a:solidFill>
                  <a:srgbClr val="0070C0"/>
                </a:solidFill>
              </a:rPr>
              <a:t>Дидактические альбомы</a:t>
            </a:r>
            <a:endParaRPr lang="ru-RU" sz="4400" b="1" i="1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7989" y="1497702"/>
            <a:ext cx="114969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320"/>
              </a:spcBef>
              <a:spcAft>
                <a:spcPts val="1320"/>
              </a:spcAft>
            </a:pPr>
            <a:endParaRPr lang="ru-RU" sz="3200" dirty="0" smtClean="0">
              <a:effectLst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7644" y="1175818"/>
            <a:ext cx="5819771" cy="1713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b="1" dirty="0"/>
              <a:t>Красная книга Оренбургской области</a:t>
            </a:r>
            <a:r>
              <a:rPr lang="ru-RU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»  </a:t>
            </a:r>
            <a:endParaRPr lang="ru-RU" sz="20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цель</a:t>
            </a:r>
            <a:r>
              <a:rPr lang="ru-RU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dirty="0"/>
              <a:t> </a:t>
            </a:r>
            <a:r>
              <a:rPr lang="ru-RU" dirty="0" smtClean="0"/>
              <a:t>формировать </a:t>
            </a:r>
            <a:r>
              <a:rPr lang="ru-RU" dirty="0"/>
              <a:t>у детей и родителей </a:t>
            </a:r>
            <a:r>
              <a:rPr lang="ru-RU" dirty="0" smtClean="0"/>
              <a:t>чувство сопричастности </a:t>
            </a:r>
            <a:r>
              <a:rPr lang="ru-RU" dirty="0"/>
              <a:t>ко всему живому, </a:t>
            </a:r>
            <a:r>
              <a:rPr lang="ru-RU" dirty="0" smtClean="0"/>
              <a:t>гуманное отношение </a:t>
            </a:r>
            <a:r>
              <a:rPr lang="ru-RU" dirty="0"/>
              <a:t>к окружающей среде и </a:t>
            </a:r>
            <a:r>
              <a:rPr lang="ru-RU" dirty="0" smtClean="0"/>
              <a:t>стремление </a:t>
            </a:r>
            <a:r>
              <a:rPr lang="ru-RU" dirty="0"/>
              <a:t>проявлять заботу о сохранении природы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35059" y="1204159"/>
            <a:ext cx="621128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/>
              <a:t>«</a:t>
            </a:r>
            <a:r>
              <a:rPr lang="ru-RU" sz="2000" b="1" dirty="0"/>
              <a:t>Национальные обычаи и традиции моей семьи</a:t>
            </a:r>
            <a:r>
              <a:rPr lang="ru-RU" sz="2000" b="1" dirty="0" smtClean="0"/>
              <a:t>»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077415" y="1665697"/>
            <a:ext cx="63732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цель</a:t>
            </a:r>
            <a:r>
              <a:rPr lang="ru-RU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450346" y="165755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сформировать </a:t>
            </a: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у детей знания и представления об образе жизни людей, населяющих Оренбургскую область, их обычаях, традициях, фольклора и национальных костюмах.</a:t>
            </a:r>
            <a:r>
              <a:rPr lang="ru-RU" dirty="0">
                <a:solidFill>
                  <a:srgbClr val="111111"/>
                </a:solidFill>
                <a:ea typeface="Times New Roman" panose="02020603050405020304" pitchFamily="18" charset="0"/>
              </a:rPr>
              <a:t> </a:t>
            </a:r>
            <a:endParaRPr lang="ru-RU" sz="16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0603" t="12912" r="16475" b="13346"/>
          <a:stretch/>
        </p:blipFill>
        <p:spPr>
          <a:xfrm>
            <a:off x="573931" y="3228644"/>
            <a:ext cx="4766553" cy="32597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23803" r="23351" b="17297"/>
          <a:stretch/>
        </p:blipFill>
        <p:spPr>
          <a:xfrm>
            <a:off x="7638585" y="3121797"/>
            <a:ext cx="4070053" cy="358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2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6150" y="23802848"/>
            <a:ext cx="1973794" cy="11102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114" y="16191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63855"/>
            <a:ext cx="10515600" cy="851268"/>
          </a:xfrm>
        </p:spPr>
        <p:txBody>
          <a:bodyPr>
            <a:normAutofit/>
          </a:bodyPr>
          <a:lstStyle/>
          <a:p>
            <a:pPr algn="ctr"/>
            <a:r>
              <a:rPr lang="ru-RU" sz="4400" b="1" i="1" dirty="0" smtClean="0">
                <a:solidFill>
                  <a:srgbClr val="0070C0"/>
                </a:solidFill>
              </a:rPr>
              <a:t>Русский сувенир</a:t>
            </a:r>
            <a:endParaRPr lang="ru-RU" sz="4400" b="1" i="1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7989" y="1497702"/>
            <a:ext cx="114969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320"/>
              </a:spcBef>
              <a:spcAft>
                <a:spcPts val="1320"/>
              </a:spcAft>
            </a:pPr>
            <a:endParaRPr lang="ru-RU" sz="3200" dirty="0" smtClean="0">
              <a:effectLst/>
              <a:ea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53" y="2082477"/>
            <a:ext cx="4282464" cy="42824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t="23294" b="16648"/>
          <a:stretch/>
        </p:blipFill>
        <p:spPr>
          <a:xfrm>
            <a:off x="7032810" y="1115123"/>
            <a:ext cx="4320989" cy="228600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/>
          <a:srcRect l="4084" t="11835" r="18702" b="16118"/>
          <a:stretch/>
        </p:blipFill>
        <p:spPr>
          <a:xfrm>
            <a:off x="6232628" y="3783703"/>
            <a:ext cx="5632268" cy="295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3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2529" cy="6858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63855"/>
            <a:ext cx="10515600" cy="851268"/>
          </a:xfrm>
        </p:spPr>
        <p:txBody>
          <a:bodyPr>
            <a:normAutofit/>
          </a:bodyPr>
          <a:lstStyle/>
          <a:p>
            <a:pPr algn="ctr"/>
            <a:r>
              <a:rPr lang="ru-RU" sz="4400" b="1" i="1" dirty="0" smtClean="0">
                <a:solidFill>
                  <a:srgbClr val="0070C0"/>
                </a:solidFill>
              </a:rPr>
              <a:t>Проект</a:t>
            </a:r>
            <a:endParaRPr lang="ru-RU" sz="4400" b="1" i="1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8780" y="1115123"/>
            <a:ext cx="11586117" cy="2118731"/>
          </a:xfrm>
        </p:spPr>
        <p:txBody>
          <a:bodyPr>
            <a:noAutofit/>
          </a:bodyPr>
          <a:lstStyle/>
          <a:p>
            <a:pPr algn="ctr"/>
            <a:r>
              <a:rPr lang="ru-RU" b="1" u="sng" dirty="0">
                <a:solidFill>
                  <a:srgbClr val="7030A0"/>
                </a:solidFill>
              </a:rPr>
              <a:t>«Никто не забыт, ничто не забыто»</a:t>
            </a:r>
            <a:r>
              <a:rPr lang="ru-RU" u="sng" dirty="0">
                <a:solidFill>
                  <a:srgbClr val="7030A0"/>
                </a:solidFill>
              </a:rPr>
              <a:t> </a:t>
            </a:r>
            <a:endParaRPr lang="ru-RU" u="sng" dirty="0" smtClean="0">
              <a:solidFill>
                <a:srgbClr val="7030A0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Цель  </a:t>
            </a:r>
            <a:r>
              <a:rPr lang="ru-RU" b="1" dirty="0" smtClean="0">
                <a:solidFill>
                  <a:schemeClr val="tx1"/>
                </a:solidFill>
              </a:rPr>
              <a:t>:</a:t>
            </a:r>
            <a:r>
              <a:rPr lang="ru-RU" dirty="0">
                <a:solidFill>
                  <a:schemeClr val="tx1"/>
                </a:solidFill>
              </a:rPr>
              <a:t>формирование гражданской позиции, патриотических чувств, любви к Родине, </a:t>
            </a:r>
            <a:r>
              <a:rPr lang="ru-RU" dirty="0" smtClean="0">
                <a:solidFill>
                  <a:schemeClr val="tx1"/>
                </a:solidFill>
              </a:rPr>
              <a:t>расширение </a:t>
            </a:r>
            <a:r>
              <a:rPr lang="ru-RU" dirty="0">
                <a:solidFill>
                  <a:schemeClr val="tx1"/>
                </a:solidFill>
              </a:rPr>
              <a:t>представлений о </a:t>
            </a:r>
            <a:r>
              <a:rPr lang="ru-RU" b="1" dirty="0">
                <a:solidFill>
                  <a:schemeClr val="tx1"/>
                </a:solidFill>
              </a:rPr>
              <a:t>победе защитников Отечества в Великой Отечественной войне</a:t>
            </a:r>
            <a:r>
              <a:rPr lang="ru-RU" dirty="0">
                <a:solidFill>
                  <a:schemeClr val="tx1"/>
                </a:solidFill>
              </a:rPr>
              <a:t>;</a:t>
            </a:r>
          </a:p>
          <a:p>
            <a:r>
              <a:rPr lang="ru-RU" dirty="0">
                <a:solidFill>
                  <a:schemeClr val="tx1"/>
                </a:solidFill>
              </a:rPr>
              <a:t>- воспитание патриотизма и чувства гордости за свою Родину.</a:t>
            </a:r>
          </a:p>
          <a:p>
            <a:endParaRPr lang="ru-RU" b="1" dirty="0">
              <a:solidFill>
                <a:schemeClr val="tx1"/>
              </a:solidFill>
            </a:endParaRPr>
          </a:p>
          <a:p>
            <a:endParaRPr lang="ru-RU" u="sng" dirty="0">
              <a:solidFill>
                <a:srgbClr val="7030A0"/>
              </a:solidFill>
            </a:endParaRPr>
          </a:p>
        </p:txBody>
      </p:sp>
      <p:pic>
        <p:nvPicPr>
          <p:cNvPr id="2050" name="Picture 2" descr="C:\Users\user\Pictures\literaturnyj-konkurs-geroi-velikoj-pobedy-2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27" y="3168802"/>
            <a:ext cx="5210864" cy="347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К защите 2022\IMG_31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192" y="2397001"/>
            <a:ext cx="3106756" cy="424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47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-41253"/>
            <a:ext cx="10515600" cy="851268"/>
          </a:xfrm>
        </p:spPr>
        <p:txBody>
          <a:bodyPr>
            <a:normAutofit/>
          </a:bodyPr>
          <a:lstStyle/>
          <a:p>
            <a:pPr algn="ctr"/>
            <a:r>
              <a:rPr lang="ru-RU" sz="4400" b="1" i="1" dirty="0" smtClean="0">
                <a:solidFill>
                  <a:srgbClr val="0070C0"/>
                </a:solidFill>
              </a:rPr>
              <a:t>Задачи</a:t>
            </a:r>
            <a:endParaRPr lang="ru-RU" sz="4400" b="1" i="1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7989" y="810015"/>
            <a:ext cx="11496907" cy="5802658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/>
                </a:solidFill>
              </a:rPr>
              <a:t> </a:t>
            </a:r>
            <a:r>
              <a:rPr lang="ru-RU" sz="2000" dirty="0">
                <a:solidFill>
                  <a:schemeClr val="tx1"/>
                </a:solidFill>
              </a:rPr>
              <a:t>Познакомить воспитанников с историей нашей Родины </a:t>
            </a:r>
            <a:r>
              <a:rPr lang="ru-RU" sz="2000" i="1" dirty="0">
                <a:solidFill>
                  <a:schemeClr val="tx1"/>
                </a:solidFill>
              </a:rPr>
              <a:t>(</a:t>
            </a:r>
            <a:r>
              <a:rPr lang="ru-RU" sz="2000" b="1" i="1" dirty="0">
                <a:solidFill>
                  <a:schemeClr val="tx1"/>
                </a:solidFill>
              </a:rPr>
              <a:t>Великая    Отечественная война 1941-1945гг</a:t>
            </a:r>
            <a:r>
              <a:rPr lang="ru-RU" sz="2000" i="1" dirty="0">
                <a:solidFill>
                  <a:schemeClr val="tx1"/>
                </a:solidFill>
              </a:rPr>
              <a:t>)</a:t>
            </a:r>
            <a:r>
              <a:rPr lang="ru-RU" sz="2000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Познакомить с именами героев СССР, их подвигами во время </a:t>
            </a:r>
            <a:r>
              <a:rPr lang="ru-RU" sz="2000" b="1" dirty="0">
                <a:solidFill>
                  <a:schemeClr val="tx1"/>
                </a:solidFill>
              </a:rPr>
              <a:t>Великой     Отечественной войны</a:t>
            </a:r>
            <a:r>
              <a:rPr lang="ru-RU" sz="2000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tx1"/>
                </a:solidFill>
              </a:rPr>
              <a:t> Обобщить </a:t>
            </a:r>
            <a:r>
              <a:rPr lang="ru-RU" sz="2000" dirty="0">
                <a:solidFill>
                  <a:schemeClr val="tx1"/>
                </a:solidFill>
              </a:rPr>
              <a:t>и </a:t>
            </a:r>
            <a:r>
              <a:rPr lang="ru-RU" sz="2000" dirty="0" smtClean="0">
                <a:solidFill>
                  <a:schemeClr val="tx1"/>
                </a:solidFill>
              </a:rPr>
              <a:t>расширить </a:t>
            </a:r>
            <a:r>
              <a:rPr lang="ru-RU" sz="2000" dirty="0">
                <a:solidFill>
                  <a:schemeClr val="tx1"/>
                </a:solidFill>
              </a:rPr>
              <a:t>знания детей о </a:t>
            </a:r>
            <a:r>
              <a:rPr lang="ru-RU" sz="2000" b="1" dirty="0">
                <a:solidFill>
                  <a:schemeClr val="tx1"/>
                </a:solidFill>
              </a:rPr>
              <a:t>Великой Отечественной войне</a:t>
            </a:r>
            <a:r>
              <a:rPr lang="ru-RU" sz="2000" dirty="0">
                <a:solidFill>
                  <a:schemeClr val="tx1"/>
                </a:solidFill>
              </a:rPr>
              <a:t>, городах - героя, героях </a:t>
            </a:r>
            <a:r>
              <a:rPr lang="ru-RU" sz="2000" b="1" dirty="0">
                <a:solidFill>
                  <a:schemeClr val="tx1"/>
                </a:solidFill>
              </a:rPr>
              <a:t>войны</a:t>
            </a:r>
            <a:r>
              <a:rPr lang="ru-RU" sz="2000" dirty="0">
                <a:solidFill>
                  <a:schemeClr val="tx1"/>
                </a:solidFill>
              </a:rPr>
              <a:t>, о детях </a:t>
            </a:r>
            <a:r>
              <a:rPr lang="ru-RU" sz="2000" b="1" dirty="0">
                <a:solidFill>
                  <a:schemeClr val="tx1"/>
                </a:solidFill>
              </a:rPr>
              <a:t>войны</a:t>
            </a:r>
            <a:r>
              <a:rPr lang="ru-RU" sz="2000" dirty="0">
                <a:solidFill>
                  <a:schemeClr val="tx1"/>
                </a:solidFill>
              </a:rPr>
              <a:t>, наградах, о работе в тылу.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Сформировать у родителей активную позицию в воспитании патриотических чувств у своих детей через художественную литературу. театральную деятельность, средствами музыкального и художественно-эстетического воспитания.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tx1"/>
                </a:solidFill>
              </a:rPr>
              <a:t>Развивать </a:t>
            </a:r>
            <a:r>
              <a:rPr lang="ru-RU" sz="2000" dirty="0">
                <a:solidFill>
                  <a:schemeClr val="tx1"/>
                </a:solidFill>
              </a:rPr>
              <a:t>интерес к историческому прошлому нашей Родины.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Поощрять поисковую деятельность детей и родителей по ознакомлению  с историческим прошлым нашей Родины.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tx1"/>
                </a:solidFill>
              </a:rPr>
              <a:t>Воспитывать чувство любви к своей Родине через изучение исторического прошлого, чувство уважения к защитникам Родины;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tx1"/>
                </a:solidFill>
              </a:rPr>
              <a:t>Воспитывать любовь и уважение к ветеранам </a:t>
            </a:r>
            <a:r>
              <a:rPr lang="ru-RU" sz="2000" b="1" dirty="0">
                <a:solidFill>
                  <a:schemeClr val="tx1"/>
                </a:solidFill>
              </a:rPr>
              <a:t>Великой Отечественной войны</a:t>
            </a:r>
            <a:r>
              <a:rPr lang="ru-RU" sz="2000" dirty="0">
                <a:solidFill>
                  <a:schemeClr val="tx1"/>
                </a:solidFill>
              </a:rPr>
              <a:t>, и пожилым людям  желание заботится о них.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7989" y="1497702"/>
            <a:ext cx="114969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320"/>
              </a:spcBef>
              <a:spcAft>
                <a:spcPts val="1320"/>
              </a:spcAft>
            </a:pPr>
            <a:endParaRPr lang="ru-RU" sz="3200" dirty="0" smtClean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98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6150" y="23802848"/>
            <a:ext cx="1973794" cy="11102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3" y="-594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63855"/>
            <a:ext cx="10515600" cy="851268"/>
          </a:xfrm>
        </p:spPr>
        <p:txBody>
          <a:bodyPr>
            <a:normAutofit/>
          </a:bodyPr>
          <a:lstStyle/>
          <a:p>
            <a:pPr algn="ctr"/>
            <a:r>
              <a:rPr lang="ru-RU" sz="4400" b="1" i="1" dirty="0" smtClean="0">
                <a:solidFill>
                  <a:srgbClr val="0070C0"/>
                </a:solidFill>
              </a:rPr>
              <a:t>Дидактические альбомы</a:t>
            </a:r>
            <a:endParaRPr lang="ru-RU" sz="4400" b="1" i="1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7989" y="1497702"/>
            <a:ext cx="114969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320"/>
              </a:spcBef>
              <a:spcAft>
                <a:spcPts val="1320"/>
              </a:spcAft>
            </a:pPr>
            <a:endParaRPr lang="ru-RU" sz="3200" dirty="0" smtClean="0">
              <a:effectLst/>
              <a:ea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05" y="1322320"/>
            <a:ext cx="3736975" cy="2819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136" y="1322320"/>
            <a:ext cx="4383087" cy="2819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684" y="4208443"/>
            <a:ext cx="4285562" cy="256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731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2790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sz="4000" b="1" i="1" dirty="0">
                <a:solidFill>
                  <a:srgbClr val="0070C0"/>
                </a:solidFill>
              </a:rPr>
              <a:t>Чем легче и вольнее живется на свете какому-нибудь народу, тем сильнее любит он свою Родину и свои убеждения.</a:t>
            </a:r>
            <a:endParaRPr lang="ru-RU" sz="4000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r>
              <a:rPr lang="ru-RU" sz="4000" b="1" dirty="0" smtClean="0">
                <a:solidFill>
                  <a:srgbClr val="0070C0"/>
                </a:solidFill>
              </a:rPr>
              <a:t>                                                                                                                </a:t>
            </a:r>
            <a:r>
              <a:rPr lang="ru-RU" sz="4000" b="1" i="1" dirty="0" smtClean="0">
                <a:solidFill>
                  <a:srgbClr val="0070C0"/>
                </a:solidFill>
              </a:rPr>
              <a:t>Д</a:t>
            </a:r>
            <a:r>
              <a:rPr lang="ru-RU" sz="4000" b="1" i="1" dirty="0">
                <a:solidFill>
                  <a:srgbClr val="0070C0"/>
                </a:solidFill>
              </a:rPr>
              <a:t>. И. Писарев</a:t>
            </a:r>
            <a:endParaRPr lang="ru-RU" sz="4000" i="1" dirty="0">
              <a:solidFill>
                <a:srgbClr val="0070C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186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6150" y="23802848"/>
            <a:ext cx="1973794" cy="11102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3" y="-594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154" y="263855"/>
            <a:ext cx="11711846" cy="8512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i="1" dirty="0" smtClean="0">
                <a:solidFill>
                  <a:srgbClr val="0070C0"/>
                </a:solidFill>
              </a:rPr>
              <a:t> </a:t>
            </a:r>
            <a:r>
              <a:rPr lang="ru-RU" sz="3600" b="1" i="1" dirty="0" smtClean="0">
                <a:solidFill>
                  <a:srgbClr val="0070C0"/>
                </a:solidFill>
                <a:latin typeface="+mn-lt"/>
              </a:rPr>
              <a:t>Конкурс рисунков «Дети против войны»</a:t>
            </a:r>
            <a:br>
              <a:rPr lang="ru-RU" sz="3600" b="1" i="1" dirty="0" smtClean="0">
                <a:solidFill>
                  <a:srgbClr val="0070C0"/>
                </a:solidFill>
                <a:latin typeface="+mn-lt"/>
              </a:rPr>
            </a:br>
            <a:r>
              <a:rPr lang="ru-RU" sz="3600" b="1" i="1" dirty="0" smtClean="0">
                <a:solidFill>
                  <a:srgbClr val="0070C0"/>
                </a:solidFill>
                <a:latin typeface="+mn-lt"/>
              </a:rPr>
              <a:t>«Открытка ветерану» «Окно победы»</a:t>
            </a:r>
            <a:endParaRPr lang="ru-RU" sz="3600" b="1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7989" y="1497702"/>
            <a:ext cx="114969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320"/>
              </a:spcBef>
              <a:spcAft>
                <a:spcPts val="1320"/>
              </a:spcAft>
            </a:pPr>
            <a:endParaRPr lang="ru-RU" sz="3200" dirty="0" smtClean="0">
              <a:effectLst/>
              <a:ea typeface="Times New Roman" panose="02020603050405020304" pitchFamily="18" charset="0"/>
            </a:endParaRPr>
          </a:p>
        </p:txBody>
      </p:sp>
      <p:pic>
        <p:nvPicPr>
          <p:cNvPr id="2050" name="Picture 2" descr="F:\Проектная деятельность как средство патриотического воспитания  почти готово\Фото и видео к проектной деятельности как средство патриот восп\Дети против войны\IMG-6d69fd6ea478469c55675ae3f7ee33dc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54" y="1083977"/>
            <a:ext cx="1965591" cy="287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053" y="1083977"/>
            <a:ext cx="2247441" cy="287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690" y="1144765"/>
            <a:ext cx="2478795" cy="287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F:\Проектная деятельность как средство патриотического воспитания  почти готово\Фото и видео к проектной деятельности как средство патриот восп\Дети против войны\Скоропад Полина гр.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562" y="1083977"/>
            <a:ext cx="2329149" cy="287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Проектная деятельность как средство патриотического воспитания  почти готово\Фото и видео к проектной деятельности как средство патриот восп\Окно победы\IMG-fbd12638ecd9156db14665fc71411793-V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097" y="4065223"/>
            <a:ext cx="4143032" cy="271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52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6150" y="23802848"/>
            <a:ext cx="1973794" cy="11102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154" y="263855"/>
            <a:ext cx="11711846" cy="851268"/>
          </a:xfrm>
        </p:spPr>
        <p:txBody>
          <a:bodyPr>
            <a:normAutofit/>
          </a:bodyPr>
          <a:lstStyle/>
          <a:p>
            <a:pPr algn="ctr"/>
            <a:r>
              <a:rPr lang="ru-RU" sz="4400" b="1" i="1" dirty="0" smtClean="0">
                <a:solidFill>
                  <a:srgbClr val="0070C0"/>
                </a:solidFill>
              </a:rPr>
              <a:t> </a:t>
            </a:r>
            <a:r>
              <a:rPr lang="ru-RU" sz="3600" b="1" i="1" dirty="0" smtClean="0">
                <a:solidFill>
                  <a:srgbClr val="0070C0"/>
                </a:solidFill>
                <a:latin typeface="+mn-lt"/>
              </a:rPr>
              <a:t>Результат</a:t>
            </a:r>
            <a:endParaRPr lang="ru-RU" sz="3600" b="1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7989" y="1497702"/>
            <a:ext cx="114969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320"/>
              </a:spcBef>
              <a:spcAft>
                <a:spcPts val="1320"/>
              </a:spcAft>
            </a:pPr>
            <a:endParaRPr lang="ru-RU" sz="3200" dirty="0" smtClean="0">
              <a:effectLst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14401" y="1305342"/>
            <a:ext cx="1046770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3200" smtClean="0">
                <a:solidFill>
                  <a:srgbClr val="181818"/>
                </a:solidFill>
                <a:ea typeface="Times New Roman" panose="02020603050405020304" pitchFamily="18" charset="0"/>
              </a:rPr>
              <a:t> </a:t>
            </a:r>
            <a:r>
              <a:rPr lang="ru-RU" sz="3200" b="1" smtClean="0">
                <a:solidFill>
                  <a:srgbClr val="181818"/>
                </a:solidFill>
                <a:ea typeface="Times New Roman" panose="02020603050405020304" pitchFamily="18" charset="0"/>
              </a:rPr>
              <a:t>Дети: </a:t>
            </a:r>
            <a:r>
              <a:rPr lang="ru-RU" sz="3200" dirty="0" smtClean="0">
                <a:solidFill>
                  <a:srgbClr val="181818"/>
                </a:solidFill>
                <a:ea typeface="Times New Roman" panose="02020603050405020304" pitchFamily="18" charset="0"/>
              </a:rPr>
              <a:t>проявляют </a:t>
            </a:r>
            <a:r>
              <a:rPr lang="ru-RU" sz="3200" dirty="0">
                <a:solidFill>
                  <a:srgbClr val="181818"/>
                </a:solidFill>
                <a:ea typeface="Times New Roman" panose="02020603050405020304" pitchFamily="18" charset="0"/>
              </a:rPr>
              <a:t>творческую активность в познании окружающего мира;</a:t>
            </a:r>
            <a:endParaRPr lang="ru-RU" sz="3200" dirty="0"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181818"/>
                </a:solidFill>
                <a:ea typeface="Times New Roman" panose="02020603050405020304" pitchFamily="18" charset="0"/>
              </a:rPr>
              <a:t>приобрели навык работы детском в коллективе, </a:t>
            </a:r>
            <a:endParaRPr lang="ru-RU" sz="3200" dirty="0"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181818"/>
                </a:solidFill>
                <a:ea typeface="Times New Roman" panose="02020603050405020304" pitchFamily="18" charset="0"/>
              </a:rPr>
              <a:t>научились обсуждению совместного плана действий;</a:t>
            </a:r>
            <a:endParaRPr lang="ru-RU" sz="3200" dirty="0"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181818"/>
                </a:solidFill>
                <a:ea typeface="Times New Roman" panose="02020603050405020304" pitchFamily="18" charset="0"/>
              </a:rPr>
              <a:t>воспринимают мир природы, осознавая его уникальность, красоту, универсальность.</a:t>
            </a:r>
            <a:endParaRPr lang="ru-RU" sz="3200" dirty="0"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181818"/>
                </a:solidFill>
                <a:ea typeface="Times New Roman" panose="02020603050405020304" pitchFamily="18" charset="0"/>
              </a:rPr>
              <a:t>Родители </a:t>
            </a:r>
            <a:r>
              <a:rPr lang="ru-RU" sz="3200" dirty="0">
                <a:solidFill>
                  <a:srgbClr val="181818"/>
                </a:solidFill>
                <a:ea typeface="Times New Roman" panose="02020603050405020304" pitchFamily="18" charset="0"/>
              </a:rPr>
              <a:t>получили возможность не только узнать о том, чем занимается ребёнок в детском саду, но и принять активное участие в жизни </a:t>
            </a:r>
            <a:r>
              <a:rPr lang="ru-RU" sz="3200" dirty="0" err="1" smtClean="0">
                <a:solidFill>
                  <a:srgbClr val="181818"/>
                </a:solidFill>
                <a:ea typeface="Times New Roman" panose="02020603050405020304" pitchFamily="18" charset="0"/>
              </a:rPr>
              <a:t>группы;смогли</a:t>
            </a:r>
            <a:r>
              <a:rPr lang="ru-RU" sz="3200" dirty="0" smtClean="0">
                <a:solidFill>
                  <a:srgbClr val="181818"/>
                </a:solidFill>
                <a:ea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181818"/>
                </a:solidFill>
                <a:ea typeface="Times New Roman" panose="02020603050405020304" pitchFamily="18" charset="0"/>
              </a:rPr>
              <a:t>реализовать свои творческие способности.</a:t>
            </a:r>
            <a:endParaRPr lang="ru-RU" sz="32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06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6150" y="23802848"/>
            <a:ext cx="1973794" cy="11102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3" y="-594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1124" y="374573"/>
            <a:ext cx="11711846" cy="151173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0070C0"/>
                </a:solidFill>
              </a:rPr>
              <a:t/>
            </a:r>
            <a:br>
              <a:rPr lang="ru-RU" sz="3600" b="1" i="1" dirty="0" smtClean="0">
                <a:solidFill>
                  <a:srgbClr val="0070C0"/>
                </a:solidFill>
              </a:rPr>
            </a:br>
            <a:r>
              <a:rPr lang="ru-RU" sz="3600" b="1" i="1" dirty="0" smtClean="0">
                <a:solidFill>
                  <a:srgbClr val="0070C0"/>
                </a:solidFill>
              </a:rPr>
              <a:t/>
            </a:r>
            <a:br>
              <a:rPr lang="ru-RU" sz="3600" b="1" i="1" dirty="0" smtClean="0">
                <a:solidFill>
                  <a:srgbClr val="0070C0"/>
                </a:solidFill>
              </a:rPr>
            </a:br>
            <a:r>
              <a:rPr lang="ru-RU" sz="3600" b="1" i="1" dirty="0">
                <a:solidFill>
                  <a:srgbClr val="0070C0"/>
                </a:solidFill>
              </a:rPr>
              <a:t/>
            </a:r>
            <a:br>
              <a:rPr lang="ru-RU" sz="3600" b="1" i="1" dirty="0">
                <a:solidFill>
                  <a:srgbClr val="0070C0"/>
                </a:solidFill>
              </a:rPr>
            </a:br>
            <a:r>
              <a:rPr lang="ru-RU" sz="3600" b="1" i="1" dirty="0" smtClean="0">
                <a:solidFill>
                  <a:srgbClr val="0070C0"/>
                </a:solidFill>
              </a:rPr>
              <a:t/>
            </a:r>
            <a:br>
              <a:rPr lang="ru-RU" sz="3600" b="1" i="1" dirty="0" smtClean="0">
                <a:solidFill>
                  <a:srgbClr val="0070C0"/>
                </a:solidFill>
              </a:rPr>
            </a:br>
            <a:r>
              <a:rPr lang="ru-RU" sz="3600" b="1" i="1" dirty="0" smtClean="0">
                <a:solidFill>
                  <a:srgbClr val="0070C0"/>
                </a:solidFill>
              </a:rPr>
              <a:t/>
            </a:r>
            <a:br>
              <a:rPr lang="ru-RU" sz="3600" b="1" i="1" dirty="0" smtClean="0">
                <a:solidFill>
                  <a:srgbClr val="0070C0"/>
                </a:solidFill>
              </a:rPr>
            </a:br>
            <a:r>
              <a:rPr lang="ru-RU" sz="3600" b="1" i="1" dirty="0">
                <a:solidFill>
                  <a:srgbClr val="0070C0"/>
                </a:solidFill>
              </a:rPr>
              <a:t/>
            </a:r>
            <a:br>
              <a:rPr lang="ru-RU" sz="3600" b="1" i="1" dirty="0">
                <a:solidFill>
                  <a:srgbClr val="0070C0"/>
                </a:solidFill>
              </a:rPr>
            </a:br>
            <a:r>
              <a:rPr lang="ru-RU" sz="3600" b="1" i="1" dirty="0" smtClean="0">
                <a:solidFill>
                  <a:srgbClr val="0070C0"/>
                </a:solidFill>
              </a:rPr>
              <a:t/>
            </a:r>
            <a:br>
              <a:rPr lang="ru-RU" sz="3600" b="1" i="1" dirty="0" smtClean="0">
                <a:solidFill>
                  <a:srgbClr val="0070C0"/>
                </a:solidFill>
              </a:rPr>
            </a:br>
            <a:r>
              <a:rPr lang="ru-RU" sz="3600" b="1" i="1" dirty="0">
                <a:solidFill>
                  <a:srgbClr val="0070C0"/>
                </a:solidFill>
              </a:rPr>
              <a:t/>
            </a:r>
            <a:br>
              <a:rPr lang="ru-RU" sz="3600" b="1" i="1" dirty="0">
                <a:solidFill>
                  <a:srgbClr val="0070C0"/>
                </a:solidFill>
              </a:rPr>
            </a:br>
            <a:r>
              <a:rPr lang="ru-RU" sz="3600" b="1" i="1" dirty="0" smtClean="0">
                <a:solidFill>
                  <a:srgbClr val="0070C0"/>
                </a:solidFill>
              </a:rPr>
              <a:t/>
            </a:r>
            <a:br>
              <a:rPr lang="ru-RU" sz="3600" b="1" i="1" dirty="0" smtClean="0">
                <a:solidFill>
                  <a:srgbClr val="0070C0"/>
                </a:solidFill>
              </a:rPr>
            </a:br>
            <a:r>
              <a:rPr lang="ru-RU" sz="3600" b="1" i="1" dirty="0">
                <a:solidFill>
                  <a:srgbClr val="0070C0"/>
                </a:solidFill>
              </a:rPr>
              <a:t/>
            </a:r>
            <a:br>
              <a:rPr lang="ru-RU" sz="3600" b="1" i="1" dirty="0">
                <a:solidFill>
                  <a:srgbClr val="0070C0"/>
                </a:solidFill>
              </a:rPr>
            </a:br>
            <a:r>
              <a:rPr lang="ru-RU" sz="3600" b="1" i="1" dirty="0" smtClean="0">
                <a:solidFill>
                  <a:srgbClr val="0070C0"/>
                </a:solidFill>
              </a:rPr>
              <a:t/>
            </a:r>
            <a:br>
              <a:rPr lang="ru-RU" sz="3600" b="1" i="1" dirty="0" smtClean="0">
                <a:solidFill>
                  <a:srgbClr val="0070C0"/>
                </a:solidFill>
              </a:rPr>
            </a:br>
            <a:r>
              <a:rPr lang="ru-RU" sz="3600" b="1" i="1" dirty="0">
                <a:solidFill>
                  <a:srgbClr val="0070C0"/>
                </a:solidFill>
              </a:rPr>
              <a:t/>
            </a:r>
            <a:br>
              <a:rPr lang="ru-RU" sz="3600" b="1" i="1" dirty="0">
                <a:solidFill>
                  <a:srgbClr val="0070C0"/>
                </a:solidFill>
              </a:rPr>
            </a:br>
            <a:r>
              <a:rPr lang="ru-RU" sz="3600" b="1" i="1" dirty="0">
                <a:solidFill>
                  <a:srgbClr val="0070C0"/>
                </a:solidFill>
                <a:latin typeface="+mn-lt"/>
              </a:rPr>
              <a:t>К</a:t>
            </a:r>
            <a:r>
              <a:rPr lang="ru-RU" sz="3600" b="1" i="1" dirty="0" smtClean="0">
                <a:solidFill>
                  <a:srgbClr val="0070C0"/>
                </a:solidFill>
                <a:latin typeface="+mn-lt"/>
              </a:rPr>
              <a:t>итайская пословица</a:t>
            </a:r>
            <a:r>
              <a:rPr lang="ru-RU" sz="3600" b="1" i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ru-RU" sz="3600" b="1" i="1" dirty="0" smtClean="0">
                <a:solidFill>
                  <a:srgbClr val="0070C0"/>
                </a:solidFill>
                <a:latin typeface="+mn-lt"/>
              </a:rPr>
              <a:t/>
            </a:r>
            <a:br>
              <a:rPr lang="ru-RU" sz="3600" b="1" i="1" dirty="0" smtClean="0">
                <a:solidFill>
                  <a:srgbClr val="0070C0"/>
                </a:solidFill>
                <a:latin typeface="+mn-lt"/>
              </a:rPr>
            </a:br>
            <a:r>
              <a:rPr lang="ru-RU" sz="3600" b="1" i="1" dirty="0" smtClean="0">
                <a:solidFill>
                  <a:srgbClr val="0070C0"/>
                </a:solidFill>
                <a:latin typeface="+mn-lt"/>
              </a:rPr>
              <a:t>«Скажи </a:t>
            </a:r>
            <a:r>
              <a:rPr lang="ru-RU" sz="3600" b="1" i="1" dirty="0">
                <a:solidFill>
                  <a:srgbClr val="0070C0"/>
                </a:solidFill>
                <a:latin typeface="+mn-lt"/>
              </a:rPr>
              <a:t>– и я забуду, Покажи – и я запомню, Вовлеки – и я научусь».</a:t>
            </a:r>
            <a:br>
              <a:rPr lang="ru-RU" sz="3600" b="1" i="1" dirty="0">
                <a:solidFill>
                  <a:srgbClr val="0070C0"/>
                </a:solidFill>
                <a:latin typeface="+mn-lt"/>
              </a:rPr>
            </a:br>
            <a:endParaRPr lang="ru-RU" sz="3600" b="1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7989" y="1497702"/>
            <a:ext cx="114969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320"/>
              </a:spcBef>
              <a:spcAft>
                <a:spcPts val="1320"/>
              </a:spcAft>
            </a:pPr>
            <a:endParaRPr lang="ru-RU" sz="3200" dirty="0" smtClean="0">
              <a:effectLst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99142" y="1997839"/>
            <a:ext cx="969484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7030A0"/>
                </a:solidFill>
              </a:rPr>
              <a:t>П</a:t>
            </a:r>
            <a:r>
              <a:rPr lang="ru-RU" sz="3200" b="1" i="1" dirty="0" smtClean="0">
                <a:solidFill>
                  <a:srgbClr val="7030A0"/>
                </a:solidFill>
              </a:rPr>
              <a:t>роектная </a:t>
            </a:r>
            <a:r>
              <a:rPr lang="ru-RU" sz="3200" b="1" i="1" dirty="0">
                <a:solidFill>
                  <a:srgbClr val="7030A0"/>
                </a:solidFill>
              </a:rPr>
              <a:t>деятельность</a:t>
            </a:r>
            <a:r>
              <a:rPr lang="ru-RU" sz="3200" b="1" i="1" dirty="0" smtClean="0">
                <a:solidFill>
                  <a:srgbClr val="7030A0"/>
                </a:solidFill>
              </a:rPr>
              <a:t>,</a:t>
            </a:r>
          </a:p>
          <a:p>
            <a:r>
              <a:rPr lang="ru-RU" sz="3200" b="1" i="1" dirty="0" smtClean="0">
                <a:solidFill>
                  <a:srgbClr val="7030A0"/>
                </a:solidFill>
              </a:rPr>
              <a:t> </a:t>
            </a:r>
            <a:r>
              <a:rPr lang="ru-RU" sz="3200" b="1" i="1" dirty="0">
                <a:solidFill>
                  <a:srgbClr val="7030A0"/>
                </a:solidFill>
              </a:rPr>
              <a:t>вовлекающая детей в активную работу, создающая условия для проявления самостоятельности, творчества, активности, является эффективной формой работы в процессе патриотического воспитания детей.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012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438500"/>
            <a:ext cx="10515600" cy="654320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0070C0"/>
                </a:solidFill>
              </a:rPr>
              <a:t>Актуальность</a:t>
            </a:r>
            <a:endParaRPr lang="ru-RU" sz="3600" b="1" i="1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8780" y="1683834"/>
            <a:ext cx="11586117" cy="2575932"/>
          </a:xfrm>
        </p:spPr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chemeClr val="tx1"/>
                </a:solidFill>
              </a:rPr>
              <a:t>патриотического воспитания подрастающего поколения - одна из самых </a:t>
            </a:r>
            <a:r>
              <a:rPr lang="ru-RU" sz="3200" dirty="0" smtClean="0">
                <a:solidFill>
                  <a:schemeClr val="tx1"/>
                </a:solidFill>
              </a:rPr>
              <a:t>главных</a:t>
            </a:r>
            <a:r>
              <a:rPr lang="ru-RU" sz="3200" dirty="0">
                <a:solidFill>
                  <a:schemeClr val="tx1"/>
                </a:solidFill>
              </a:rPr>
              <a:t> задач нашего </a:t>
            </a:r>
            <a:r>
              <a:rPr lang="ru-RU" sz="3200" dirty="0" smtClean="0">
                <a:solidFill>
                  <a:schemeClr val="tx1"/>
                </a:solidFill>
              </a:rPr>
              <a:t>времени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 smtClean="0">
                <a:solidFill>
                  <a:schemeClr val="tx1"/>
                </a:solidFill>
              </a:rPr>
              <a:t>у </a:t>
            </a:r>
            <a:r>
              <a:rPr lang="ru-RU" sz="3200" dirty="0">
                <a:solidFill>
                  <a:schemeClr val="tx1"/>
                </a:solidFill>
              </a:rPr>
              <a:t>детей искажены представления о патриотизме, доброте, </a:t>
            </a:r>
            <a:r>
              <a:rPr lang="ru-RU" sz="3200" dirty="0" smtClean="0">
                <a:solidFill>
                  <a:schemeClr val="tx1"/>
                </a:solidFill>
              </a:rPr>
              <a:t>великодушии</a:t>
            </a:r>
            <a:endParaRPr lang="ru-RU" sz="32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 smtClean="0">
                <a:solidFill>
                  <a:schemeClr val="tx1"/>
                </a:solidFill>
              </a:rPr>
              <a:t>современные </a:t>
            </a:r>
            <a:r>
              <a:rPr lang="ru-RU" sz="3200" dirty="0">
                <a:solidFill>
                  <a:schemeClr val="tx1"/>
                </a:solidFill>
              </a:rPr>
              <a:t>дети мало знают о родном посёлке, стране, особенностях народных традиций, часто равнодушны к близким людям, в том числе к товарищам по группе, редко сострадают чужому </a:t>
            </a:r>
            <a:r>
              <a:rPr lang="ru-RU" sz="3200" dirty="0" smtClean="0">
                <a:solidFill>
                  <a:schemeClr val="tx1"/>
                </a:solidFill>
              </a:rPr>
              <a:t>горю</a:t>
            </a:r>
            <a:endParaRPr lang="ru-RU" sz="3200" dirty="0">
              <a:solidFill>
                <a:schemeClr val="tx1"/>
              </a:solidFill>
            </a:endParaRPr>
          </a:p>
          <a:p>
            <a:endParaRPr lang="ru-R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51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192391"/>
            <a:ext cx="10515600" cy="654320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0070C0"/>
                </a:solidFill>
              </a:rPr>
              <a:t>Задачи:</a:t>
            </a:r>
            <a:endParaRPr lang="ru-RU" sz="3600" b="1" i="1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2607" y="1039399"/>
            <a:ext cx="11586117" cy="2575932"/>
          </a:xfrm>
        </p:spPr>
        <p:txBody>
          <a:bodyPr>
            <a:noAutofit/>
          </a:bodyPr>
          <a:lstStyle/>
          <a:p>
            <a:pPr marL="342900" indent="-342900">
              <a:lnSpc>
                <a:spcPct val="70000"/>
              </a:lnSpc>
              <a:buFont typeface="Wingdings" panose="05000000000000000000" pitchFamily="2" charset="2"/>
              <a:buChar char="§"/>
            </a:pPr>
            <a:r>
              <a:rPr lang="ru-RU" sz="3200" dirty="0" smtClean="0">
                <a:solidFill>
                  <a:schemeClr val="tx1"/>
                </a:solidFill>
              </a:rPr>
              <a:t>знакомство детей с символами государства: герб, флаг, гимн;</a:t>
            </a:r>
          </a:p>
          <a:p>
            <a:pPr marL="342900" indent="-342900">
              <a:lnSpc>
                <a:spcPct val="70000"/>
              </a:lnSpc>
              <a:buFont typeface="Wingdings" panose="05000000000000000000" pitchFamily="2" charset="2"/>
              <a:buChar char="§"/>
            </a:pPr>
            <a:r>
              <a:rPr lang="ru-RU" sz="3200" dirty="0" smtClean="0">
                <a:solidFill>
                  <a:schemeClr val="tx1"/>
                </a:solidFill>
              </a:rPr>
              <a:t>развитие интереса к русским традициям и промыслам;</a:t>
            </a:r>
          </a:p>
          <a:p>
            <a:pPr marL="342900" indent="-342900">
              <a:lnSpc>
                <a:spcPct val="70000"/>
              </a:lnSpc>
              <a:buFont typeface="Wingdings" panose="05000000000000000000" pitchFamily="2" charset="2"/>
              <a:buChar char="§"/>
            </a:pPr>
            <a:r>
              <a:rPr lang="ru-RU" sz="3200" dirty="0" smtClean="0">
                <a:solidFill>
                  <a:schemeClr val="tx1"/>
                </a:solidFill>
              </a:rPr>
              <a:t>развитие чувства ответственности и гордости за достижения страны;</a:t>
            </a:r>
          </a:p>
          <a:p>
            <a:pPr marL="342900" indent="-342900">
              <a:lnSpc>
                <a:spcPct val="70000"/>
              </a:lnSpc>
              <a:buFont typeface="Wingdings" panose="05000000000000000000" pitchFamily="2" charset="2"/>
              <a:buChar char="§"/>
            </a:pPr>
            <a:r>
              <a:rPr lang="ru-RU" sz="3200" dirty="0" smtClean="0">
                <a:solidFill>
                  <a:schemeClr val="tx1"/>
                </a:solidFill>
              </a:rPr>
              <a:t>формирование </a:t>
            </a:r>
            <a:r>
              <a:rPr lang="ru-RU" sz="3200" dirty="0">
                <a:solidFill>
                  <a:schemeClr val="tx1"/>
                </a:solidFill>
              </a:rPr>
              <a:t>бережного отношения к природе и всему живому;</a:t>
            </a:r>
          </a:p>
          <a:p>
            <a:pPr marL="342900" indent="-342900">
              <a:lnSpc>
                <a:spcPct val="70000"/>
              </a:lnSpc>
              <a:buFont typeface="Wingdings" panose="05000000000000000000" pitchFamily="2" charset="2"/>
              <a:buChar char="§"/>
            </a:pPr>
            <a:r>
              <a:rPr lang="ru-RU" sz="3200" dirty="0" smtClean="0">
                <a:solidFill>
                  <a:schemeClr val="tx1"/>
                </a:solidFill>
              </a:rPr>
              <a:t>формирование элементарных знаний о правах человека;</a:t>
            </a:r>
          </a:p>
          <a:p>
            <a:pPr marL="342900" indent="-342900">
              <a:lnSpc>
                <a:spcPct val="70000"/>
              </a:lnSpc>
              <a:buFont typeface="Wingdings" panose="05000000000000000000" pitchFamily="2" charset="2"/>
              <a:buChar char="§"/>
            </a:pPr>
            <a:r>
              <a:rPr lang="ru-RU" sz="3200" dirty="0" smtClean="0">
                <a:solidFill>
                  <a:schemeClr val="tx1"/>
                </a:solidFill>
              </a:rPr>
              <a:t>формирование толерантности, чувства уважения к другим народам, их традициям </a:t>
            </a:r>
          </a:p>
          <a:p>
            <a:pPr marL="342900" indent="-342900">
              <a:lnSpc>
                <a:spcPct val="70000"/>
              </a:lnSpc>
              <a:buFont typeface="Wingdings" panose="05000000000000000000" pitchFamily="2" charset="2"/>
              <a:buChar char="§"/>
            </a:pPr>
            <a:r>
              <a:rPr lang="ru-RU" sz="3200" dirty="0" smtClean="0">
                <a:solidFill>
                  <a:schemeClr val="tx1"/>
                </a:solidFill>
              </a:rPr>
              <a:t>воспитание </a:t>
            </a:r>
            <a:r>
              <a:rPr lang="ru-RU" sz="3200" dirty="0">
                <a:solidFill>
                  <a:schemeClr val="tx1"/>
                </a:solidFill>
              </a:rPr>
              <a:t>уважения к труду</a:t>
            </a:r>
            <a:r>
              <a:rPr lang="ru-RU" sz="3200" dirty="0" smtClean="0">
                <a:solidFill>
                  <a:schemeClr val="tx1"/>
                </a:solidFill>
              </a:rPr>
              <a:t>;</a:t>
            </a:r>
          </a:p>
          <a:p>
            <a:pPr marL="342900" indent="-342900">
              <a:lnSpc>
                <a:spcPct val="70000"/>
              </a:lnSpc>
              <a:buFont typeface="Wingdings" panose="05000000000000000000" pitchFamily="2" charset="2"/>
              <a:buChar char="§"/>
            </a:pPr>
            <a:r>
              <a:rPr lang="ru-RU" sz="3200" dirty="0">
                <a:solidFill>
                  <a:schemeClr val="tx1"/>
                </a:solidFill>
              </a:rPr>
              <a:t>воспитание у ребенка любви и привязанности к своей семье, дому, детскому саду, улице, городу</a:t>
            </a:r>
            <a:r>
              <a:rPr lang="ru-RU" sz="3200" dirty="0" smtClean="0">
                <a:solidFill>
                  <a:schemeClr val="tx1"/>
                </a:solidFill>
              </a:rPr>
              <a:t>;</a:t>
            </a:r>
            <a:endParaRPr lang="ru-RU" sz="3200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04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63854"/>
            <a:ext cx="10515600" cy="4375053"/>
          </a:xfrm>
        </p:spPr>
        <p:txBody>
          <a:bodyPr>
            <a:normAutofit/>
          </a:bodyPr>
          <a:lstStyle/>
          <a:p>
            <a:pPr algn="ctr"/>
            <a:r>
              <a:rPr lang="ru-RU" sz="4400" b="1" i="1" dirty="0" smtClean="0">
                <a:solidFill>
                  <a:srgbClr val="0070C0"/>
                </a:solidFill>
              </a:rPr>
              <a:t>В. В. Сухомлинский утверждал, что детство – это каждодневное открытие мира и поэтому надо сделать так, чтобы оно стало, прежде всего, познанием человека и Отечества, их красоты и величия.</a:t>
            </a:r>
            <a:endParaRPr lang="ru-RU" sz="4400" b="1" i="1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8780" y="1683834"/>
            <a:ext cx="11586117" cy="2575932"/>
          </a:xfrm>
        </p:spPr>
        <p:txBody>
          <a:bodyPr>
            <a:noAutofit/>
          </a:bodyPr>
          <a:lstStyle/>
          <a:p>
            <a:endParaRPr lang="ru-RU" dirty="0">
              <a:solidFill>
                <a:schemeClr val="tx1"/>
              </a:solidFill>
            </a:endParaRPr>
          </a:p>
          <a:p>
            <a:endParaRPr lang="ru-R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66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63855"/>
            <a:ext cx="10515600" cy="851268"/>
          </a:xfrm>
        </p:spPr>
        <p:txBody>
          <a:bodyPr>
            <a:normAutofit/>
          </a:bodyPr>
          <a:lstStyle/>
          <a:p>
            <a:pPr algn="ctr"/>
            <a:r>
              <a:rPr lang="ru-RU" sz="4400" b="1" i="1" dirty="0" smtClean="0">
                <a:solidFill>
                  <a:srgbClr val="0070C0"/>
                </a:solidFill>
              </a:rPr>
              <a:t>Проектный метод</a:t>
            </a:r>
            <a:endParaRPr lang="ru-RU" sz="4400" b="1" i="1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8780" y="1683834"/>
            <a:ext cx="11586117" cy="2575932"/>
          </a:xfrm>
        </p:spPr>
        <p:txBody>
          <a:bodyPr>
            <a:noAutofit/>
          </a:bodyPr>
          <a:lstStyle/>
          <a:p>
            <a:endParaRPr lang="ru-RU" dirty="0">
              <a:solidFill>
                <a:schemeClr val="tx1"/>
              </a:solidFill>
            </a:endParaRPr>
          </a:p>
          <a:p>
            <a:pPr marL="514350" indent="-514350">
              <a:buFont typeface="Wingdings" panose="05000000000000000000" pitchFamily="2" charset="2"/>
              <a:buChar char="v"/>
            </a:pPr>
            <a:r>
              <a:rPr lang="ru-RU" sz="3200" dirty="0">
                <a:solidFill>
                  <a:schemeClr val="tx1"/>
                </a:solidFill>
              </a:rPr>
              <a:t>обеспечивает развитие творческой инициативы и самостоятельности участников проекта; </a:t>
            </a:r>
            <a:endParaRPr lang="ru-RU" sz="3200" dirty="0" smtClean="0">
              <a:solidFill>
                <a:schemeClr val="tx1"/>
              </a:solidFill>
            </a:endParaRPr>
          </a:p>
          <a:p>
            <a:pPr marL="514350" indent="-514350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chemeClr val="tx1"/>
                </a:solidFill>
              </a:rPr>
              <a:t>открывает </a:t>
            </a:r>
            <a:r>
              <a:rPr lang="ru-RU" sz="3200" dirty="0">
                <a:solidFill>
                  <a:schemeClr val="tx1"/>
                </a:solidFill>
              </a:rPr>
              <a:t>возможности для формирования собственного жизненного опыта общения с окружающим миром; </a:t>
            </a:r>
            <a:endParaRPr lang="ru-RU" sz="3200" dirty="0" smtClean="0">
              <a:solidFill>
                <a:schemeClr val="tx1"/>
              </a:solidFill>
            </a:endParaRPr>
          </a:p>
          <a:p>
            <a:pPr marL="514350" indent="-514350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chemeClr val="tx1"/>
                </a:solidFill>
              </a:rPr>
              <a:t>реализует </a:t>
            </a:r>
            <a:r>
              <a:rPr lang="ru-RU" sz="3200" dirty="0">
                <a:solidFill>
                  <a:schemeClr val="tx1"/>
                </a:solidFill>
              </a:rPr>
              <a:t>принцип сотрудничества детей и </a:t>
            </a:r>
            <a:r>
              <a:rPr lang="ru-RU" sz="3200" dirty="0" smtClean="0">
                <a:solidFill>
                  <a:schemeClr val="tx1"/>
                </a:solidFill>
              </a:rPr>
              <a:t>взрослых;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51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63855"/>
            <a:ext cx="10515600" cy="851268"/>
          </a:xfrm>
        </p:spPr>
        <p:txBody>
          <a:bodyPr>
            <a:normAutofit/>
          </a:bodyPr>
          <a:lstStyle/>
          <a:p>
            <a:pPr algn="ctr"/>
            <a:r>
              <a:rPr lang="ru-RU" sz="4400" b="1" i="1" dirty="0" smtClean="0">
                <a:solidFill>
                  <a:srgbClr val="0070C0"/>
                </a:solidFill>
              </a:rPr>
              <a:t>Условия</a:t>
            </a:r>
            <a:endParaRPr lang="ru-RU" sz="4400" b="1" i="1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8780" y="1379275"/>
            <a:ext cx="11586117" cy="2880491"/>
          </a:xfrm>
        </p:spPr>
        <p:txBody>
          <a:bodyPr>
            <a:noAutofit/>
          </a:bodyPr>
          <a:lstStyle/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ru-RU" sz="3200" dirty="0">
                <a:solidFill>
                  <a:schemeClr val="tx1"/>
                </a:solidFill>
              </a:rPr>
              <a:t>учет интересов каждого ребенка;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ru-RU" sz="3200" dirty="0">
                <a:solidFill>
                  <a:schemeClr val="tx1"/>
                </a:solidFill>
              </a:rPr>
              <a:t>деятельность детей без принуждения;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ru-RU" sz="3200" dirty="0">
                <a:solidFill>
                  <a:schemeClr val="tx1"/>
                </a:solidFill>
              </a:rPr>
              <a:t>предоставление детям самостоятельности и поддержка их инициативы;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ru-RU" sz="3200" dirty="0">
                <a:solidFill>
                  <a:schemeClr val="tx1"/>
                </a:solidFill>
              </a:rPr>
              <a:t>совместное с взрослым поэтапное достижение цели;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ru-RU" sz="3200" dirty="0">
                <a:solidFill>
                  <a:schemeClr val="tx1"/>
                </a:solidFill>
              </a:rPr>
              <a:t>тематика </a:t>
            </a:r>
            <a:r>
              <a:rPr lang="ru-RU" sz="3200" i="1" dirty="0">
                <a:solidFill>
                  <a:schemeClr val="tx1"/>
                </a:solidFill>
              </a:rPr>
              <a:t>(проблема)</a:t>
            </a:r>
            <a:r>
              <a:rPr lang="ru-RU" sz="3200" dirty="0">
                <a:solidFill>
                  <a:schemeClr val="tx1"/>
                </a:solidFill>
              </a:rPr>
              <a:t> из ближайшего окружения дошкольника, адекватная его возрасту. 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07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63855"/>
            <a:ext cx="10515600" cy="851268"/>
          </a:xfrm>
        </p:spPr>
        <p:txBody>
          <a:bodyPr>
            <a:normAutofit/>
          </a:bodyPr>
          <a:lstStyle/>
          <a:p>
            <a:pPr algn="ctr"/>
            <a:r>
              <a:rPr lang="ru-RU" sz="4400" b="1" i="1" dirty="0" smtClean="0">
                <a:solidFill>
                  <a:srgbClr val="0070C0"/>
                </a:solidFill>
              </a:rPr>
              <a:t>Проект</a:t>
            </a:r>
            <a:endParaRPr lang="ru-RU" sz="4400" b="1" i="1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8780" y="1379275"/>
            <a:ext cx="11586117" cy="2880491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 </a:t>
            </a:r>
            <a:r>
              <a:rPr lang="ru-RU" sz="3200" b="1" u="sng" dirty="0">
                <a:solidFill>
                  <a:srgbClr val="7030A0"/>
                </a:solidFill>
              </a:rPr>
              <a:t>«Я </a:t>
            </a:r>
            <a:r>
              <a:rPr lang="ru-RU" sz="3200" b="1" u="sng" dirty="0" smtClean="0">
                <a:solidFill>
                  <a:srgbClr val="7030A0"/>
                </a:solidFill>
              </a:rPr>
              <a:t>и моя </a:t>
            </a:r>
            <a:r>
              <a:rPr lang="ru-RU" sz="3200" b="1" u="sng" dirty="0">
                <a:solidFill>
                  <a:srgbClr val="7030A0"/>
                </a:solidFill>
              </a:rPr>
              <a:t>семья » </a:t>
            </a:r>
            <a:endParaRPr lang="ru-RU" sz="3200" b="1" u="sng" dirty="0" smtClean="0">
              <a:solidFill>
                <a:srgbClr val="7030A0"/>
              </a:solidFill>
            </a:endParaRPr>
          </a:p>
          <a:p>
            <a:r>
              <a:rPr lang="ru-RU" sz="2800" b="1" u="sng" dirty="0">
                <a:solidFill>
                  <a:schemeClr val="tx1"/>
                </a:solidFill>
              </a:rPr>
              <a:t>Цель проекта</a:t>
            </a:r>
            <a:r>
              <a:rPr lang="ru-RU" sz="2800" dirty="0">
                <a:solidFill>
                  <a:schemeClr val="tx1"/>
                </a:solidFill>
              </a:rPr>
              <a:t>: Формировать образ «Я», </a:t>
            </a:r>
            <a:r>
              <a:rPr lang="ru-RU" sz="2800" dirty="0" smtClean="0">
                <a:solidFill>
                  <a:schemeClr val="tx1"/>
                </a:solidFill>
              </a:rPr>
              <a:t>развивать </a:t>
            </a:r>
            <a:r>
              <a:rPr lang="ru-RU" sz="2800" dirty="0">
                <a:solidFill>
                  <a:schemeClr val="tx1"/>
                </a:solidFill>
              </a:rPr>
              <a:t>представление  о своей семье. </a:t>
            </a:r>
            <a:r>
              <a:rPr lang="ru-RU" sz="2800" dirty="0" smtClean="0">
                <a:solidFill>
                  <a:schemeClr val="tx1"/>
                </a:solidFill>
              </a:rPr>
              <a:t>Воспитывать чувство </a:t>
            </a:r>
            <a:r>
              <a:rPr lang="ru-RU" sz="2800" dirty="0">
                <a:solidFill>
                  <a:schemeClr val="tx1"/>
                </a:solidFill>
              </a:rPr>
              <a:t>привязанности и любви к своим родителям, родственникам.</a:t>
            </a:r>
          </a:p>
          <a:p>
            <a:pPr algn="ctr"/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1026" name="Picture 2" descr="C:\Users\user\Pictures\maxresdefault (9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041" y="3095739"/>
            <a:ext cx="5420298" cy="347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03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63855"/>
            <a:ext cx="10515600" cy="851268"/>
          </a:xfrm>
        </p:spPr>
        <p:txBody>
          <a:bodyPr>
            <a:normAutofit/>
          </a:bodyPr>
          <a:lstStyle/>
          <a:p>
            <a:pPr algn="ctr"/>
            <a:r>
              <a:rPr lang="ru-RU" sz="4400" b="1" i="1" dirty="0" smtClean="0">
                <a:solidFill>
                  <a:srgbClr val="0070C0"/>
                </a:solidFill>
              </a:rPr>
              <a:t>Задачи</a:t>
            </a:r>
            <a:endParaRPr lang="ru-RU" sz="4400" b="1" i="1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8780" y="1379275"/>
            <a:ext cx="11586117" cy="2880491"/>
          </a:xfrm>
        </p:spPr>
        <p:txBody>
          <a:bodyPr>
            <a:noAutofit/>
          </a:bodyPr>
          <a:lstStyle/>
          <a:p>
            <a:pPr algn="ctr"/>
            <a:r>
              <a:rPr lang="ru-RU" dirty="0" smtClean="0"/>
              <a:t>    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7989" y="1497702"/>
            <a:ext cx="11496907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320"/>
              </a:spcBef>
              <a:spcAft>
                <a:spcPts val="1320"/>
              </a:spcAft>
            </a:pPr>
            <a:r>
              <a:rPr lang="ru-RU" sz="28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• </a:t>
            </a:r>
            <a:r>
              <a:rPr lang="ru-RU" sz="32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Знакомить </a:t>
            </a:r>
            <a:r>
              <a:rPr lang="ru-RU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детей с понятиями «семья», «имя» и «фамилия</a:t>
            </a:r>
            <a:r>
              <a:rPr lang="ru-RU" sz="32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»</a:t>
            </a:r>
            <a:endParaRPr lang="ru-RU" sz="3200" dirty="0" smtClean="0">
              <a:effectLst/>
              <a:ea typeface="Times New Roman" panose="02020603050405020304" pitchFamily="18" charset="0"/>
            </a:endParaRPr>
          </a:p>
          <a:p>
            <a:pPr>
              <a:spcBef>
                <a:spcPts val="1320"/>
              </a:spcBef>
              <a:spcAft>
                <a:spcPts val="1320"/>
              </a:spcAft>
            </a:pPr>
            <a:r>
              <a:rPr lang="ru-RU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• Вызвать положительные эмоции в беседе о семье, развивать умение выражать свои чувства (радость, нежность</a:t>
            </a:r>
            <a:r>
              <a:rPr lang="ru-RU" sz="32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) </a:t>
            </a:r>
          </a:p>
          <a:p>
            <a:pPr>
              <a:spcBef>
                <a:spcPts val="1320"/>
              </a:spcBef>
              <a:spcAft>
                <a:spcPts val="1320"/>
              </a:spcAft>
            </a:pPr>
            <a:r>
              <a:rPr lang="ru-RU" sz="32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• Способствовать </a:t>
            </a:r>
            <a:r>
              <a:rPr lang="ru-RU" sz="3200" dirty="0" smtClean="0">
                <a:ea typeface="Times New Roman" panose="02020603050405020304" pitchFamily="18" charset="0"/>
              </a:rPr>
              <a:t>активному вовлечению родителей</a:t>
            </a:r>
            <a:r>
              <a:rPr lang="ru-RU" sz="32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 в совместную деятельность с ребёнком в условиях семьи и детского сада</a:t>
            </a:r>
            <a:endParaRPr lang="ru-RU" sz="3200" dirty="0" smtClean="0">
              <a:effectLst/>
              <a:ea typeface="Times New Roman" panose="02020603050405020304" pitchFamily="18" charset="0"/>
            </a:endParaRPr>
          </a:p>
          <a:p>
            <a:pPr>
              <a:spcBef>
                <a:spcPts val="1320"/>
              </a:spcBef>
              <a:spcAft>
                <a:spcPts val="1320"/>
              </a:spcAft>
            </a:pPr>
            <a:r>
              <a:rPr lang="ru-RU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• Воспитывать у детей любовь и уважение к членам семьи, учить проявлять заботу о родных </a:t>
            </a:r>
            <a:r>
              <a:rPr lang="ru-RU" sz="32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людях</a:t>
            </a:r>
            <a:endParaRPr lang="ru-RU" sz="3200" dirty="0" smtClean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14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600</Words>
  <Application>Microsoft Office PowerPoint</Application>
  <PresentationFormat>Широкоэкранный</PresentationFormat>
  <Paragraphs>95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Symbol</vt:lpstr>
      <vt:lpstr>Times New Roman</vt:lpstr>
      <vt:lpstr>Wingdings</vt:lpstr>
      <vt:lpstr>Тема Office</vt:lpstr>
      <vt:lpstr>«Проектная деятельность как средство патриотического воспитания»</vt:lpstr>
      <vt:lpstr>Презентация PowerPoint</vt:lpstr>
      <vt:lpstr>Актуальность</vt:lpstr>
      <vt:lpstr>Задачи:</vt:lpstr>
      <vt:lpstr>В. В. Сухомлинский утверждал, что детство – это каждодневное открытие мира и поэтому надо сделать так, чтобы оно стало, прежде всего, познанием человека и Отечества, их красоты и величия.</vt:lpstr>
      <vt:lpstr>Проектный метод</vt:lpstr>
      <vt:lpstr>Условия</vt:lpstr>
      <vt:lpstr>Проект</vt:lpstr>
      <vt:lpstr>Задачи</vt:lpstr>
      <vt:lpstr>Результат</vt:lpstr>
      <vt:lpstr>Дидактические альбомы</vt:lpstr>
      <vt:lpstr>Проект</vt:lpstr>
      <vt:lpstr>Задачи</vt:lpstr>
      <vt:lpstr>Дидактические альбомы</vt:lpstr>
      <vt:lpstr>Дидактические альбомы</vt:lpstr>
      <vt:lpstr>Русский сувенир</vt:lpstr>
      <vt:lpstr>Проект</vt:lpstr>
      <vt:lpstr>Задачи</vt:lpstr>
      <vt:lpstr>Дидактические альбомы</vt:lpstr>
      <vt:lpstr> Конкурс рисунков «Дети против войны» «Открытка ветерану» «Окно победы»</vt:lpstr>
      <vt:lpstr> Результат</vt:lpstr>
      <vt:lpstr>            Китайская пословица  «Скажи – и я забуду, Покажи – и я запомню, Вовлеки – и я научусь».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«Проектная деятельность как средство патриотического воспитания»</dc:title>
  <dc:creator>Админ</dc:creator>
  <cp:lastModifiedBy>Админ</cp:lastModifiedBy>
  <cp:revision>32</cp:revision>
  <dcterms:created xsi:type="dcterms:W3CDTF">2022-03-23T13:16:01Z</dcterms:created>
  <dcterms:modified xsi:type="dcterms:W3CDTF">2022-04-02T06:45:45Z</dcterms:modified>
</cp:coreProperties>
</file>