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6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9/499057887/XA00MBA2MS/" TargetMode="External"/><Relationship Id="rId2" Type="http://schemas.openxmlformats.org/officeDocument/2006/relationships/hyperlink" Target="https://1metodist.ru/#/document/97/503026/dfasnn4hb6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98617" y="2514600"/>
            <a:ext cx="9505995" cy="2262781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образовательной программы МДОАУ «Детский сад </a:t>
            </a:r>
            <a:r>
              <a:rPr lang="ru-RU" dirty="0" smtClean="0"/>
              <a:t>…. г</a:t>
            </a:r>
            <a:r>
              <a:rPr lang="ru-RU" dirty="0"/>
              <a:t>. Орска» разработанной на основании ФОП ДО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95360" y="4777379"/>
            <a:ext cx="2909252" cy="112628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Попелыш Н.Ю. старший воспитатель МДОАУ « Детский сад № 38 г</a:t>
            </a:r>
            <a:r>
              <a:rPr lang="ru-RU" dirty="0" smtClean="0">
                <a:solidFill>
                  <a:schemeClr val="tx1"/>
                </a:solidFill>
              </a:rPr>
              <a:t>. Орска</a:t>
            </a:r>
            <a:r>
              <a:rPr lang="ru-RU" dirty="0">
                <a:solidFill>
                  <a:schemeClr val="tx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7187729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AB68A-7202-413E-A60D-69B44FB4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53674"/>
            <a:ext cx="8915399" cy="101506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16161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DCCE74-6EE0-494E-91EF-8F66FC89B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04970" y="2105636"/>
            <a:ext cx="9499642" cy="455522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Задачи и содержание образовательной деятельности по каждой из образовательных областей для всех возрастных групп.</a:t>
            </a:r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900"/>
              </a:spcAft>
            </a:pPr>
            <a:r>
              <a:rPr lang="ru-RU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Работа должна быть выстроена отдельно для каждой возрастной категории по пяти областям развития детей:</a:t>
            </a:r>
            <a:endParaRPr lang="ru-RU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социально-коммуникативное развитие;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познавательное развитие;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речевое развитие;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художественно-эстетическое развитие;</a:t>
            </a:r>
          </a:p>
          <a:p>
            <a:pPr marL="34290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222222"/>
                </a:solidFill>
                <a:ea typeface="Calibri" panose="020F0502020204030204" pitchFamily="34" charset="0"/>
              </a:rPr>
              <a:t>физическое развитие</a:t>
            </a:r>
            <a:endParaRPr lang="ru-RU" dirty="0"/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939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BD80FF-5BB0-4471-8CBD-A3C49BE4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94284"/>
            <a:ext cx="8915399" cy="922788"/>
          </a:xfrm>
        </p:spPr>
        <p:txBody>
          <a:bodyPr/>
          <a:lstStyle/>
          <a:p>
            <a:r>
              <a:rPr lang="ru-RU" dirty="0">
                <a:solidFill>
                  <a:srgbClr val="16161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B37090-9042-432A-B9C1-C42C0BBC5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7129" y="1677797"/>
            <a:ext cx="10150679" cy="511728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Описание вариативных форм, способов, методов </a:t>
            </a:r>
            <a:r>
              <a:rPr lang="ru-RU" sz="1800" dirty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и </a:t>
            </a:r>
            <a:r>
              <a:rPr lang="ru-RU" sz="1800" dirty="0" smtClean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средств </a:t>
            </a:r>
            <a:r>
              <a:rPr lang="ru-RU" sz="1800" dirty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реализации программы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Описание образовательной деятельности по профессиональной коррекции нарушений развития детей. Направления и задачи коррекционно-развивающей </a:t>
            </a:r>
            <a:r>
              <a:rPr lang="ru-RU" dirty="0" smtClean="0"/>
              <a:t>работы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232323"/>
                </a:solidFill>
                <a:ea typeface="Calibri" panose="020F0502020204030204" pitchFamily="34" charset="0"/>
              </a:rPr>
              <a:t>Особенности </a:t>
            </a:r>
            <a:r>
              <a:rPr lang="ru-RU" sz="1800" dirty="0">
                <a:solidFill>
                  <a:srgbClr val="232323"/>
                </a:solidFill>
                <a:ea typeface="Calibri" panose="020F0502020204030204" pitchFamily="34" charset="0"/>
              </a:rPr>
              <a:t>образовательной деятельности разных видов и культурных практик</a:t>
            </a:r>
            <a:endParaRPr lang="ru-RU" sz="1800" dirty="0">
              <a:solidFill>
                <a:srgbClr val="232323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Способы и направления поддержки детской инициативы </a:t>
            </a:r>
          </a:p>
          <a:p>
            <a:r>
              <a:rPr lang="ru-RU" sz="1800" i="1" dirty="0">
                <a:effectLst/>
                <a:ea typeface="Calibri" panose="020F0502020204030204" pitchFamily="34" charset="0"/>
              </a:rPr>
              <a:t>Для поддержки детской инициативы педагог поощряет свободную самостоятельную деятельность детей, основанную на детских интересах и предпочтениях  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23232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обучающихся (</a:t>
            </a:r>
            <a:r>
              <a:rPr lang="ru-RU" sz="1800" i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Например</a:t>
            </a:r>
            <a:r>
              <a:rPr lang="ru-RU" sz="1800" i="1" dirty="0">
                <a:solidFill>
                  <a:srgbClr val="23232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если педагоги не проводят утренний и вечерний круги, то их не надо прописывать, а если вы планируете такие мероприятия, можно расписать их значение в ОП более подробно)</a:t>
            </a:r>
          </a:p>
          <a:p>
            <a:endParaRPr lang="ru-RU" sz="1800" i="1" dirty="0"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1382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3A8A0-6889-4BFD-90FD-312229DC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347" y="251670"/>
            <a:ext cx="10578517" cy="88923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К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атегории целевых групп обучающихся 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E3A01E-096F-4392-9E5B-E21CF654B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1748" y="1325462"/>
            <a:ext cx="9482864" cy="3065068"/>
          </a:xfrm>
        </p:spPr>
        <p:txBody>
          <a:bodyPr>
            <a:noAutofit/>
          </a:bodyPr>
          <a:lstStyle/>
          <a:p>
            <a:r>
              <a:rPr lang="ru-RU" dirty="0" err="1">
                <a:solidFill>
                  <a:srgbClr val="161619"/>
                </a:solidFill>
                <a:ea typeface="Calibri" panose="020F0502020204030204" pitchFamily="34" charset="0"/>
              </a:rPr>
              <a:t>Н</a:t>
            </a:r>
            <a:r>
              <a:rPr lang="ru-RU" dirty="0" err="1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ормотипичные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 дети с нормативным кризисом развития (кризис 3 лет); </a:t>
            </a:r>
          </a:p>
          <a:p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Д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ети с ООП (ОВЗ, дети-инвалиды), </a:t>
            </a:r>
          </a:p>
          <a:p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Одаренные дети; </a:t>
            </a:r>
          </a:p>
          <a:p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Дети</a:t>
            </a:r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 «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 группы риска»; </a:t>
            </a:r>
          </a:p>
          <a:p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Д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ети, оказавшиеся в трудной жизненной ситуации, социально опасном положении, </a:t>
            </a:r>
          </a:p>
          <a:p>
            <a:r>
              <a:rPr lang="ru-RU" dirty="0">
                <a:solidFill>
                  <a:srgbClr val="161619"/>
                </a:solidFill>
                <a:ea typeface="Calibri" panose="020F0502020204030204" pitchFamily="34" charset="0"/>
              </a:rPr>
              <a:t>Д</a:t>
            </a:r>
            <a:r>
              <a:rPr lang="ru-RU" dirty="0">
                <a:solidFill>
                  <a:srgbClr val="161619"/>
                </a:solidFill>
                <a:effectLst/>
                <a:ea typeface="Calibri" panose="020F0502020204030204" pitchFamily="34" charset="0"/>
              </a:rPr>
              <a:t>ети, испытывающие трудности в освоении ОП, развития и социальной адаптации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1913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6CF519-FE7F-49A5-9BA4-7BCA303DF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292" y="385895"/>
            <a:ext cx="10355319" cy="1023456"/>
          </a:xfrm>
        </p:spPr>
        <p:txBody>
          <a:bodyPr/>
          <a:lstStyle/>
          <a:p>
            <a:r>
              <a:rPr lang="ru-RU" dirty="0" err="1"/>
              <a:t>Коррекционно</a:t>
            </a:r>
            <a:r>
              <a:rPr lang="ru-RU" dirty="0"/>
              <a:t> – развивающая работа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FA11D1-1D13-4FE8-A308-8597E0945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37189" y="1627464"/>
            <a:ext cx="9667422" cy="4462943"/>
          </a:xfrm>
        </p:spPr>
        <p:txBody>
          <a:bodyPr>
            <a:norm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 цель, задачи КРР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план диагностических мероприятий/психолого-педагогического обследования, а также мониторинг динамики развития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план коррекционно-развивающих мероприятий специалистов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взаимодействие специалистов ДОО и родителей при реализации КРР по следующим направлениям: диагностическая, консультативная, информационно-просветительская работа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 описание форм, методов и технологий реализации коррекционно-развивающих занятий.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6. методический инструментарий для реализации диагностических, коррекционно-развивающих и просветительских задач программы КРР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описание РППС для разных видов деятельности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792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940526"/>
            <a:ext cx="8915399" cy="2129245"/>
          </a:xfrm>
        </p:spPr>
        <p:txBody>
          <a:bodyPr>
            <a:normAutofit fontScale="90000"/>
          </a:bodyPr>
          <a:lstStyle/>
          <a:p>
            <a:r>
              <a:rPr lang="ru-RU" dirty="0"/>
              <a:t>Иные характеристики содержания Программы, наиболее существенные с точки зрения авторов Программы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3530129"/>
            <a:ext cx="7560628" cy="287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7012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1045029"/>
            <a:ext cx="8915399" cy="1815737"/>
          </a:xfrm>
        </p:spPr>
        <p:txBody>
          <a:bodyPr>
            <a:noAutofit/>
          </a:bodyPr>
          <a:lstStyle/>
          <a:p>
            <a:r>
              <a:rPr lang="ru-RU" dirty="0"/>
              <a:t>Часть Программы, формируемая участниками образовательных отношений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2769" t="32510" r="22073" b="46387"/>
          <a:stretch/>
        </p:blipFill>
        <p:spPr bwMode="auto">
          <a:xfrm>
            <a:off x="3108960" y="2769327"/>
            <a:ext cx="6740433" cy="3958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395953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C0D1E-396F-4405-81B5-308552029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12396"/>
            <a:ext cx="8915399" cy="947956"/>
          </a:xfrm>
        </p:spPr>
        <p:txBody>
          <a:bodyPr/>
          <a:lstStyle/>
          <a:p>
            <a:r>
              <a:rPr lang="ru-RU" dirty="0"/>
              <a:t>Рабочая программа воспитания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F61AA3-3D69-4A98-9989-FA9FEDFBD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45578"/>
            <a:ext cx="8915399" cy="4085439"/>
          </a:xfrm>
        </p:spPr>
        <p:txBody>
          <a:bodyPr>
            <a:normAutofit lnSpcReduction="10000"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Ц</a:t>
            </a:r>
            <a:r>
              <a:rPr lang="ru-RU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елевой ( пояснительная записка, цели и задачи, направления воспитания, целевые ориентиры)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одержательный (</a:t>
            </a:r>
            <a:r>
              <a:rPr lang="ru-RU" sz="1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1900" dirty="0">
                <a:effectLst/>
                <a:ea typeface="Calibri" panose="020F0502020204030204" pitchFamily="34" charset="0"/>
              </a:rPr>
              <a:t>клад образовательной организации,</a:t>
            </a: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воспитывающая среда образовательной организации,</a:t>
            </a:r>
            <a:r>
              <a:rPr lang="ru-RU" sz="1900" dirty="0">
                <a:effectLst/>
                <a:ea typeface="Times New Roman" panose="02020603050405020304" pitchFamily="18" charset="0"/>
              </a:rPr>
              <a:t> общности образовательной организации,</a:t>
            </a: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задачи воспитания в образовательных областях, формы совместной деятельности ,</a:t>
            </a:r>
            <a:r>
              <a:rPr lang="ru-RU" sz="1900" dirty="0">
                <a:effectLst/>
                <a:ea typeface="Times New Roman" panose="02020603050405020304" pitchFamily="18" charset="0"/>
              </a:rPr>
              <a:t> работа с родителями , события , совместная деятельность, организация предметно-пространственной среды, социальное партнерство</a:t>
            </a:r>
            <a:r>
              <a:rPr lang="ru-RU" sz="1900" dirty="0">
                <a:effectLst/>
                <a:ea typeface="Calibri" panose="020F0502020204030204" pitchFamily="34" charset="0"/>
              </a:rPr>
              <a:t>)</a:t>
            </a:r>
            <a:endParaRPr lang="ru-RU" sz="19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рганизационный (кадровое обеспечение, нормативно-методическое обеспечение,</a:t>
            </a:r>
            <a:r>
              <a:rPr lang="ru-RU" sz="1900" dirty="0">
                <a:effectLst/>
                <a:ea typeface="Times New Roman" panose="02020603050405020304" pitchFamily="18" charset="0"/>
              </a:rPr>
              <a:t> требования к условиям работы с особыми категориями детей</a:t>
            </a:r>
            <a:r>
              <a:rPr lang="ru-RU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45648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5C7F7-4E7A-4EF5-A063-C76AC21A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574" y="822122"/>
            <a:ext cx="9961037" cy="79695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Уклад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7D615A-BE99-4EF1-B4B5-A1A4513AD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8190" y="2004968"/>
            <a:ext cx="9516421" cy="4462944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sz="19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Традиции жизни группы</a:t>
            </a: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Традиции помогают создавать в группе особую атмосферу, когда дети и педагоги действительно ощущают себя членами единого сообщества. Традиции могут быть разными, но с воспитательным компонентом:</a:t>
            </a:r>
            <a:endParaRPr lang="ru-RU" sz="1900" dirty="0">
              <a:effectLst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	«Календарь жизни группы»: отражает планируемые взрослыми и детьми мероприятия (в старшей группе – на неделю, в подготовительной – на месяц). С помощью условных обозначений отмечаются интересные, важные для детей даты (дни рождения, праздники), предполагаемые экскурсии, встречи, крупные хозяйственные дела (генеральная уборка группы, постройка горки и пр.);</a:t>
            </a:r>
            <a:endParaRPr lang="ru-R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	«Утренний сбор»: обсуждение с детьми планов на предстоящий день;</a:t>
            </a:r>
            <a:endParaRPr lang="ru-R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	«Вечерний сбор», составление «Экрана достижений»: обсуждается прошедший день, воспитатель говорит о том, как положительно отличился каждый из ребят, что важного сделали, что получилось, а над чем нужно еще поработать, развитие рефлексивных навыков;</a:t>
            </a:r>
            <a:endParaRPr lang="ru-R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7125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79CBB-FED3-4E8E-97EA-24A87DB6D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11062"/>
            <a:ext cx="8915399" cy="78856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232323"/>
                </a:solidFill>
                <a:effectLst/>
                <a:ea typeface="Calibri" panose="020F0502020204030204" pitchFamily="34" charset="0"/>
              </a:rPr>
              <a:t>Организационный раздел 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2C602D-907E-41B9-A735-C819B8582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501629"/>
            <a:ext cx="8915399" cy="507534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Описание материально-технического обеспечения Программы, обеспеченности методическими материалами и средствами обучения и </a:t>
            </a:r>
            <a:r>
              <a:rPr lang="ru-RU" dirty="0" smtClean="0">
                <a:solidFill>
                  <a:schemeClr val="tx1"/>
                </a:solidFill>
              </a:rPr>
              <a:t>воспитания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Режим и распорядок дня (устанавливается с учетом требований СанПин-1.2.3685-21)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Особенности традиционных событий, праздников, </a:t>
            </a:r>
            <a:r>
              <a:rPr lang="ru-RU" dirty="0" smtClean="0">
                <a:solidFill>
                  <a:schemeClr val="tx1"/>
                </a:solidFill>
              </a:rPr>
              <a:t>мероприятий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Особенности организации развивающей предметно-пространственной </a:t>
            </a:r>
            <a:r>
              <a:rPr lang="ru-RU" dirty="0" smtClean="0">
                <a:solidFill>
                  <a:schemeClr val="tx1"/>
                </a:solidFill>
              </a:rPr>
              <a:t>среды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Описание психолого-педагогических условий реализации Программы и кадровых условий реализации Программы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Примерный </a:t>
            </a:r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перечень литературных, музыкальных, художественных, анимационных и кинематографических произведений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Календарный </a:t>
            </a:r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план воспитательной работы</a:t>
            </a:r>
            <a:endParaRPr lang="ru-RU" sz="18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18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4804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44E2C7-8AC4-43B9-82B3-A14FA493A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931178"/>
            <a:ext cx="8915399" cy="1015068"/>
          </a:xfrm>
        </p:spPr>
        <p:txBody>
          <a:bodyPr/>
          <a:lstStyle/>
          <a:p>
            <a:r>
              <a:rPr lang="ru-RU" dirty="0"/>
              <a:t>Дополнительный раздел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94156E-DF19-429C-9622-6E492BD69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5912" y="2239861"/>
            <a:ext cx="9823508" cy="3900880"/>
          </a:xfrm>
        </p:spPr>
        <p:txBody>
          <a:bodyPr>
            <a:norm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23232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Краткая Презентация программы ФОП состоит из трех пунктов: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1) возрастные и иные категории детей, на которых ориентирована Программа</a:t>
            </a:r>
            <a:r>
              <a:rPr lang="ru-RU" sz="1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Организации, в том числе категории детей с ограниченными возможностями здоровья, если Программа предусматривает особенности ее реализации для этой</a:t>
            </a:r>
            <a:r>
              <a:rPr lang="ru-RU" sz="1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категории детей;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2) ссылка на федеральную программу </a:t>
            </a:r>
            <a:r>
              <a:rPr lang="ru-RU" sz="1900" i="1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(используемые программы</a:t>
            </a: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3) характеристика взаимодействия педагогического коллектива с семьями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1A1A1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20983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Титульный лист ОП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D333DE-F32F-48A1-836B-F8A1617F9C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67" t="16819" r="38486" b="4587"/>
          <a:stretch/>
        </p:blipFill>
        <p:spPr>
          <a:xfrm>
            <a:off x="2667698" y="1468073"/>
            <a:ext cx="5016617" cy="538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28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E49D4-1CFB-4F27-8284-9C0055BCD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744" y="2058750"/>
            <a:ext cx="9784868" cy="219446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Желаем успехов в разработке </a:t>
            </a:r>
            <a:r>
              <a:rPr lang="ru-RU" dirty="0" smtClean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программ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3706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48640"/>
            <a:ext cx="8915399" cy="1162594"/>
          </a:xfrm>
        </p:spPr>
        <p:txBody>
          <a:bodyPr/>
          <a:lstStyle/>
          <a:p>
            <a:pPr algn="ctr"/>
            <a:r>
              <a:rPr lang="ru-RU" dirty="0"/>
              <a:t>Структура ОП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959429"/>
            <a:ext cx="8514217" cy="378822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Целевой раздел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Содержательный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Организационный</a:t>
            </a:r>
          </a:p>
          <a:p>
            <a:r>
              <a:rPr lang="ru-RU" dirty="0">
                <a:solidFill>
                  <a:schemeClr val="tx1"/>
                </a:solidFill>
              </a:rPr>
              <a:t>        Каждый раздел образовательной программы содержит часть формируемую участниками образовательных отношений </a:t>
            </a:r>
            <a:r>
              <a:rPr lang="ru-RU" dirty="0" smtClean="0">
                <a:solidFill>
                  <a:schemeClr val="tx1"/>
                </a:solidFill>
              </a:rPr>
              <a:t>ДОО</a:t>
            </a:r>
          </a:p>
          <a:p>
            <a:r>
              <a:rPr lang="ru-RU" b="1" dirty="0"/>
              <a:t>Дополнительный раздел Программы (текст краткой презентации Программы)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0548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74766"/>
            <a:ext cx="8915399" cy="1084217"/>
          </a:xfrm>
        </p:spPr>
        <p:txBody>
          <a:bodyPr/>
          <a:lstStyle/>
          <a:p>
            <a:pPr algn="ctr"/>
            <a:r>
              <a:rPr lang="ru-RU" dirty="0"/>
              <a:t>Целевой раздел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841862"/>
            <a:ext cx="8915399" cy="401029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Пояснительная записка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Цели и </a:t>
            </a:r>
            <a:r>
              <a:rPr lang="ru-RU" dirty="0" smtClean="0">
                <a:solidFill>
                  <a:schemeClr val="tx1"/>
                </a:solidFill>
              </a:rPr>
              <a:t>задачи реализации Программы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Принципы и </a:t>
            </a:r>
            <a:r>
              <a:rPr lang="ru-RU" dirty="0" smtClean="0">
                <a:solidFill>
                  <a:schemeClr val="tx1"/>
                </a:solidFill>
              </a:rPr>
              <a:t>подходы к </a:t>
            </a:r>
            <a:r>
              <a:rPr lang="ru-RU" dirty="0">
                <a:solidFill>
                  <a:schemeClr val="tx1"/>
                </a:solidFill>
              </a:rPr>
              <a:t>формированию Программы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Значимые для разработки и реализации Программы характеристики, в том числе характеристики особенностей развития детей раннего и дошкольного </a:t>
            </a:r>
            <a:r>
              <a:rPr lang="ru-RU" dirty="0" smtClean="0">
                <a:solidFill>
                  <a:schemeClr val="tx1"/>
                </a:solidFill>
              </a:rPr>
              <a:t>возраста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Планируемые результаты реализации Программы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0" i="0" dirty="0" smtClean="0">
                <a:solidFill>
                  <a:srgbClr val="1A1A1A"/>
                </a:solidFill>
                <a:effectLst/>
              </a:rPr>
              <a:t>Педагогической </a:t>
            </a:r>
            <a:r>
              <a:rPr lang="ru-RU" b="0" i="0" dirty="0">
                <a:solidFill>
                  <a:srgbClr val="1A1A1A"/>
                </a:solidFill>
                <a:effectLst/>
              </a:rPr>
              <a:t>диагностик</a:t>
            </a:r>
            <a:r>
              <a:rPr lang="ru-RU" dirty="0">
                <a:solidFill>
                  <a:srgbClr val="1A1A1A"/>
                </a:solidFill>
              </a:rPr>
              <a:t>е планируемых результатов</a:t>
            </a:r>
            <a:endParaRPr lang="ru-RU" b="0" i="0" dirty="0">
              <a:solidFill>
                <a:srgbClr val="1A1A1A"/>
              </a:solidFill>
              <a:effectLst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05924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EF217-9EE0-43E4-90D8-57CCAA7B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345" y="314587"/>
            <a:ext cx="10548267" cy="935373"/>
          </a:xfrm>
        </p:spPr>
        <p:txBody>
          <a:bodyPr>
            <a:noAutofit/>
          </a:bodyPr>
          <a:lstStyle/>
          <a:p>
            <a:r>
              <a:rPr lang="ru-RU" dirty="0"/>
              <a:t>Географическое 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месторасположение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30FEEB-BEFD-42D1-8472-500C6A3C7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0470" y="1728132"/>
            <a:ext cx="9424141" cy="4815281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образовательной деятельности дошкольного учреждения по реализации программного материала строится с учетом ряда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особенностей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национально-культурных, демографических, климатических условий.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Одним из важнейших принципов реализации программы является учет национально-культурных, климатических и других особенностей нашего региона – Оренбуржья. Оренбуржье находится в глубине материка Евразия, ее резко континентальный климат (температура зимой -30*, летом +30*) оказывает существенное влияние на воспитательно-образовательный процесс. Географическое положение Оренбургской области (граница Европы и Азии), соседство с Казахстаном, Башкирией, а также социально-исторические условия обусловили многонациональный состав населения города Орска: русские, украинцы, белорусы, татары, казахи, башкиры и др. Поэтому в ДОО воспитываются дети разных национальностей, состав каждой возрастной группы многонационален. Национальное сознание, культура межнационального общения и взаимодействия закладывается с самого раннего возраста и является составной частью воспитательно-образовательной работы с детьми. Основной язык, на котором осуществляется обучение и воспитание детей дошкольного возраста является русский.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7812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50974-B3D4-4BDE-99F9-23CF1E8D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77506"/>
            <a:ext cx="8915399" cy="830510"/>
          </a:xfrm>
        </p:spPr>
        <p:txBody>
          <a:bodyPr>
            <a:normAutofit/>
          </a:bodyPr>
          <a:lstStyle/>
          <a:p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оциокультурная среда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A95F08-1AEC-4BF0-9D8E-297C409B5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0352" y="1208016"/>
            <a:ext cx="9944260" cy="3182513"/>
          </a:xfrm>
        </p:spPr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статус родителей.</a:t>
            </a:r>
            <a:endParaRPr lang="ru-RU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Родители воспитанников (лица их заменяющие) являются участниками образовательной деятельности дошкольного учреждения. </a:t>
            </a:r>
            <a:r>
              <a:rPr lang="ru-RU" sz="16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положение семей на 01.08.2023: </a:t>
            </a:r>
            <a:r>
              <a:rPr lang="ru-RU" sz="16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полная семья-212; неполная семья -10; многодетные – 3; вдова- 0; опекаемые-0; семьи «группы риска» - 1.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 разработке направлений и содержания взаимодействия с семьями воспитанников, в том числе в части, формируемой участниками образовательных отношений программы «Оренбуржье – Родина моя», нами учитывался социальный состав и категория семей воспитанников. Этнический состав семей воспитанников имеет неоднородный характер и представлен национальностями: татары, казахи, украинцы, основной контингент - дети из семьи русской национальности.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окружение ДОУ</a:t>
            </a:r>
            <a:endParaRPr lang="ru-RU" sz="16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Вблизи ДОО расположены: МОАУ «СОШ № ….», МАУК «ЦБС города Орска Библиотека-филиал №7 им. А.П. Гайдара», МАУ ДПО «Детская школа искусств №3» г. Орска, МАУК «</a:t>
            </a:r>
            <a:r>
              <a:rPr lang="ru-RU" sz="16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Орский</a:t>
            </a:r>
            <a:r>
              <a:rPr lang="ru-RU" sz="16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краеведческий музей» (детская этнографическая студия «Русская изба»), что позволяет выстраивать взаимодействие указанных социальных институтов по принципу сотрудничества и преемственности</a:t>
            </a:r>
            <a:r>
              <a:rPr lang="ru-RU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5697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0C1CE-1E3C-4C4D-BB2E-B6704A694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20786"/>
            <a:ext cx="8915399" cy="860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Категория детей посещающие ДО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B94BCE-2F6D-496E-A86D-CFFC5F0BF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9586" y="2046914"/>
            <a:ext cx="9055026" cy="335559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ДОО функционирует </a:t>
            </a:r>
            <a:r>
              <a:rPr lang="be-BY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групп для детей от 1,5 до 7 лет, из них: </a:t>
            </a:r>
          </a:p>
          <a:p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 группы общеразвивающей направленности (1 группа - раннего возраста, 2 группы - садового возраста), </a:t>
            </a:r>
          </a:p>
          <a:p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 группы комбинированной направленности для детей старшего дошкольного возраста от 5-7 лет; </a:t>
            </a:r>
          </a:p>
          <a:p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 групп компенсирующей направленности для детей от 3 до 7 лет с тяжелыми нарушениями речи. </a:t>
            </a:r>
          </a:p>
          <a:p>
            <a:r>
              <a:rPr lang="ru-RU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дошкольного образования для детей с ОВЗ определяется адаптированной образовательной программой дошкольного образования ДОО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3651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08523-4272-414A-90D1-9A95540F0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02672"/>
            <a:ext cx="8915399" cy="813732"/>
          </a:xfrm>
        </p:spPr>
        <p:txBody>
          <a:bodyPr/>
          <a:lstStyle/>
          <a:p>
            <a:r>
              <a:rPr lang="ru-RU" dirty="0"/>
              <a:t>Планируемые результаты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FA731D-FDFE-48C7-8D0F-0B21B4ED7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8073" y="1367406"/>
            <a:ext cx="10036538" cy="4681055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«Оренбуржье – Родина моя»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(часть, формируемая участниками образовательных отношений ориентирована на специфику национальных, социокультурных условий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5-6 лет </a:t>
            </a: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Знает и называет особенности профессий своих родителей, знает назначение предприятий города, может рассказать о месте работы своих родителей, называет достопримечательности города, знает и рассказывает историю  улиц города, называет объекты, улицы,  находящиеся в микрорайоне детского сада; владеет навыками уральской росписи, имеет представление о производстве пуховых платков, знает историю возникновения национального праздника, культурные традиции празднования (православные праздники русской культуры, национальные праздники азиатской культуры); использует народный фольклор в самостоятельной деятельности, знаком с  произведениями </a:t>
            </a:r>
            <a:r>
              <a:rPr lang="ru-RU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Орских</a:t>
            </a: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поэтов, писателей, художников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8115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1D108-DE5F-4E36-BDFF-68275A44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576" y="478172"/>
            <a:ext cx="9810035" cy="202174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Педагогическая диагностика достижений планируемых результатов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67A1EF-45A9-4344-BF16-BE7C86FC4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8860" y="2793534"/>
            <a:ext cx="9415752" cy="309553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Педагогическая диагностика достижения планируемых результатов должна быть направлена на изучение деятельностных умений ребенка, его интересов, предпочтений, способов взаимодействия со взрослыми и сверстниками (</a:t>
            </a:r>
            <a:r>
              <a:rPr lang="ru-RU" u="sng" dirty="0">
                <a:solidFill>
                  <a:srgbClr val="01745C"/>
                </a:solidFill>
                <a:effectLst/>
                <a:ea typeface="Times New Roman" panose="02020603050405020304" pitchFamily="18" charset="0"/>
                <a:hlinkClick r:id="rId2"/>
              </a:rPr>
              <a:t>п.16.1, </a:t>
            </a:r>
            <a:r>
              <a:rPr lang="ru-RU" u="sng" dirty="0" err="1">
                <a:solidFill>
                  <a:srgbClr val="01745C"/>
                </a:solidFill>
                <a:effectLst/>
                <a:ea typeface="Times New Roman" panose="02020603050405020304" pitchFamily="18" charset="0"/>
                <a:hlinkClick r:id="rId2"/>
              </a:rPr>
              <a:t>стр</a:t>
            </a:r>
            <a:r>
              <a:rPr lang="ru-RU" u="sng" dirty="0">
                <a:solidFill>
                  <a:srgbClr val="01745C"/>
                </a:solidFill>
                <a:effectLst/>
                <a:ea typeface="Times New Roman" panose="02020603050405020304" pitchFamily="18" charset="0"/>
                <a:hlinkClick r:id="rId2"/>
              </a:rPr>
              <a:t> 18 ФОП ДО</a:t>
            </a:r>
            <a:r>
              <a:rPr lang="ru-RU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). </a:t>
            </a:r>
            <a:endParaRPr lang="ru-RU" dirty="0">
              <a:effectLst/>
              <a:ea typeface="Times New Roman" panose="02020603050405020304" pitchFamily="18" charset="0"/>
            </a:endParaRPr>
          </a:p>
          <a:p>
            <a:r>
              <a:rPr lang="ru-RU" dirty="0">
                <a:solidFill>
                  <a:srgbClr val="22222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 педагогической диагностики, а также особенности ее проведения определяются требованиями ФГОС ДО (</a:t>
            </a:r>
            <a:r>
              <a:rPr lang="ru-RU" u="sng" dirty="0">
                <a:solidFill>
                  <a:srgbClr val="01745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п.4.3.ФГОС ДО</a:t>
            </a:r>
            <a:r>
              <a:rPr lang="ru-RU" u="sng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698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603</TotalTime>
  <Words>1376</Words>
  <Application>Microsoft Office PowerPoint</Application>
  <PresentationFormat>Широкоэкранный</PresentationFormat>
  <Paragraphs>95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Легкий дым</vt:lpstr>
      <vt:lpstr>Пример образовательной программы МДОАУ «Детский сад …. г. Орска» разработанной на основании ФОП ДО</vt:lpstr>
      <vt:lpstr>Титульный лист ОП</vt:lpstr>
      <vt:lpstr>Структура ОП</vt:lpstr>
      <vt:lpstr>Целевой раздел</vt:lpstr>
      <vt:lpstr>Географическое месторасположение</vt:lpstr>
      <vt:lpstr>Социокультурная среда</vt:lpstr>
      <vt:lpstr>Категория детей посещающие ДО</vt:lpstr>
      <vt:lpstr>Планируемые результаты</vt:lpstr>
      <vt:lpstr>Педагогическая диагностика достижений планируемых результатов</vt:lpstr>
      <vt:lpstr>Содержательный раздел </vt:lpstr>
      <vt:lpstr>Содержательный раздел </vt:lpstr>
      <vt:lpstr>Категории целевых групп обучающихся </vt:lpstr>
      <vt:lpstr>Коррекционно – развивающая работа</vt:lpstr>
      <vt:lpstr>Иные характеристики содержания Программы, наиболее существенные с точки зрения авторов Программы</vt:lpstr>
      <vt:lpstr>Часть Программы, формируемая участниками образовательных отношений</vt:lpstr>
      <vt:lpstr>Рабочая программа воспитания</vt:lpstr>
      <vt:lpstr>Уклад образовательной организации</vt:lpstr>
      <vt:lpstr>Организационный раздел </vt:lpstr>
      <vt:lpstr>Дополнительный раздел</vt:lpstr>
      <vt:lpstr>Желаем успехов в разработке образовательных программ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образовательной программы МДОАУ «Детский сад № 38 г. Орска» разработанной на основании ФОП ДО</dc:title>
  <dc:creator>Админ</dc:creator>
  <cp:lastModifiedBy>Пользователь Windows</cp:lastModifiedBy>
  <cp:revision>12</cp:revision>
  <dcterms:created xsi:type="dcterms:W3CDTF">2023-08-22T09:54:49Z</dcterms:created>
  <dcterms:modified xsi:type="dcterms:W3CDTF">2023-08-23T10:20:05Z</dcterms:modified>
</cp:coreProperties>
</file>