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1" r:id="rId4"/>
    <p:sldId id="262" r:id="rId5"/>
    <p:sldId id="263" r:id="rId6"/>
    <p:sldId id="265" r:id="rId7"/>
    <p:sldId id="266" r:id="rId8"/>
    <p:sldId id="276" r:id="rId9"/>
    <p:sldId id="267" r:id="rId10"/>
    <p:sldId id="269" r:id="rId11"/>
    <p:sldId id="270" r:id="rId12"/>
    <p:sldId id="271" r:id="rId13"/>
    <p:sldId id="272" r:id="rId14"/>
    <p:sldId id="273" r:id="rId15"/>
    <p:sldId id="274" r:id="rId16"/>
    <p:sldId id="275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4E75E-3291-4A30-B546-D6FD5209E89D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24802-96C4-4C86-8D1D-662B055DE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820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4E75E-3291-4A30-B546-D6FD5209E89D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24802-96C4-4C86-8D1D-662B055DE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53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4E75E-3291-4A30-B546-D6FD5209E89D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24802-96C4-4C86-8D1D-662B055DE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72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4E75E-3291-4A30-B546-D6FD5209E89D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24802-96C4-4C86-8D1D-662B055DE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254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4E75E-3291-4A30-B546-D6FD5209E89D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24802-96C4-4C86-8D1D-662B055DE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70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4E75E-3291-4A30-B546-D6FD5209E89D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24802-96C4-4C86-8D1D-662B055DE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15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4E75E-3291-4A30-B546-D6FD5209E89D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24802-96C4-4C86-8D1D-662B055DE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146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4E75E-3291-4A30-B546-D6FD5209E89D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24802-96C4-4C86-8D1D-662B055DE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386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4E75E-3291-4A30-B546-D6FD5209E89D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24802-96C4-4C86-8D1D-662B055DE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734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4E75E-3291-4A30-B546-D6FD5209E89D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24802-96C4-4C86-8D1D-662B055DE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998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4E75E-3291-4A30-B546-D6FD5209E89D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24802-96C4-4C86-8D1D-662B055DE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818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4E75E-3291-4A30-B546-D6FD5209E89D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24802-96C4-4C86-8D1D-662B055DE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734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.pixabay.com/photo/2016/01/10/19/02/money-1132279_128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89"/>
            <a:ext cx="12192000" cy="713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45426" y="1717733"/>
            <a:ext cx="941832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i="1" dirty="0"/>
              <a:t>Тема  «Использование игровой деятельности в процессе формирования экономических представлений у детей старшего дошкольного возраста»</a:t>
            </a:r>
            <a:r>
              <a:rPr lang="ru-RU" b="1" i="1" dirty="0"/>
              <a:t/>
            </a:r>
            <a:br>
              <a:rPr lang="ru-RU" b="1" i="1" dirty="0"/>
            </a:br>
            <a:endParaRPr lang="ru-RU" b="1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434050" y="2967335"/>
            <a:ext cx="522039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Подготовил </a:t>
            </a:r>
            <a:r>
              <a:rPr lang="ru-RU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ru-RU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Биктимирова</a:t>
            </a:r>
            <a:r>
              <a:rPr lang="ru-RU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Т.И.</a:t>
            </a:r>
          </a:p>
          <a:p>
            <a:pPr algn="r"/>
            <a:r>
              <a:rPr lang="ru-RU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высшей  квалификационной категории</a:t>
            </a:r>
          </a:p>
          <a:p>
            <a:r>
              <a:rPr lang="ru-RU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                    МДОАУ </a:t>
            </a:r>
            <a:r>
              <a:rPr lang="ru-RU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Д/с </a:t>
            </a:r>
            <a:r>
              <a:rPr lang="ru-RU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38 «Солнышко г. Орска»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47" y="192235"/>
            <a:ext cx="2495006" cy="15254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76701" y="195823"/>
            <a:ext cx="9341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Региональный фестиваль успешных образовательных практик ДОО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238506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endParaRPr lang="ru-RU" sz="2800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83927" y="4050833"/>
            <a:ext cx="5128952" cy="2183712"/>
          </a:xfrm>
        </p:spPr>
        <p:txBody>
          <a:bodyPr>
            <a:normAutofit/>
          </a:bodyPr>
          <a:lstStyle/>
          <a:p>
            <a:endParaRPr lang="ru-RU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avatars.mds.yandex.net/get-pdb/1695402/e7df24c7-0e9d-437c-abaf-0cdcc1441a19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50" y="-34389"/>
            <a:ext cx="12456622" cy="684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4560" y="191192"/>
            <a:ext cx="73484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6000" dirty="0">
              <a:solidFill>
                <a:srgbClr val="3E28C0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24000" y="1997839"/>
            <a:ext cx="89250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</a:t>
            </a:r>
            <a:endParaRPr lang="ru-RU" sz="2000" dirty="0">
              <a:latin typeface="Trebuchet MS" panose="020B0603020202020204" pitchFamily="34" charset="0"/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597828" y="1697915"/>
            <a:ext cx="5967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latin typeface="Trebuchet MS" panose="020B0603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85985" y="2616627"/>
            <a:ext cx="7395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445" y="616700"/>
            <a:ext cx="3414993" cy="54838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81730" y="1697915"/>
            <a:ext cx="53388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/>
              <a:t>Полицейский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43972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endParaRPr lang="ru-RU" sz="2800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83927" y="4050833"/>
            <a:ext cx="5128952" cy="2183712"/>
          </a:xfrm>
        </p:spPr>
        <p:txBody>
          <a:bodyPr>
            <a:normAutofit/>
          </a:bodyPr>
          <a:lstStyle/>
          <a:p>
            <a:endParaRPr lang="ru-RU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avatars.mds.yandex.net/get-pdb/1695402/e7df24c7-0e9d-437c-abaf-0cdcc1441a19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50" y="-34389"/>
            <a:ext cx="12456622" cy="684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4560" y="191192"/>
            <a:ext cx="73484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6000" dirty="0">
              <a:solidFill>
                <a:srgbClr val="3E28C0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24000" y="1997839"/>
            <a:ext cx="89250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</a:t>
            </a:r>
            <a:endParaRPr lang="ru-RU" sz="2000" dirty="0">
              <a:latin typeface="Trebuchet MS" panose="020B0603020202020204" pitchFamily="34" charset="0"/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597828" y="1697915"/>
            <a:ext cx="5967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latin typeface="Trebuchet MS" panose="020B0603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85985" y="2616627"/>
            <a:ext cx="7395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839" y="699023"/>
            <a:ext cx="3076575" cy="51339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86548" y="1959525"/>
            <a:ext cx="4462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/>
              <a:t>Гувернантка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47125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endParaRPr lang="ru-RU" sz="2800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83927" y="4050833"/>
            <a:ext cx="5128952" cy="2183712"/>
          </a:xfrm>
        </p:spPr>
        <p:txBody>
          <a:bodyPr>
            <a:normAutofit/>
          </a:bodyPr>
          <a:lstStyle/>
          <a:p>
            <a:endParaRPr lang="ru-RU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avatars.mds.yandex.net/get-pdb/1695402/e7df24c7-0e9d-437c-abaf-0cdcc1441a19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50" y="-34389"/>
            <a:ext cx="12456622" cy="684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4560" y="191192"/>
            <a:ext cx="73484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6000" dirty="0">
              <a:solidFill>
                <a:srgbClr val="3E28C0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24000" y="1997839"/>
            <a:ext cx="89250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</a:t>
            </a:r>
            <a:endParaRPr lang="ru-RU" sz="2000" dirty="0">
              <a:latin typeface="Trebuchet MS" panose="020B0603020202020204" pitchFamily="34" charset="0"/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597828" y="1697915"/>
            <a:ext cx="5967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latin typeface="Trebuchet MS" panose="020B0603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91793" y="2616627"/>
            <a:ext cx="5285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atin typeface="+mj-lt"/>
              </a:rPr>
              <a:t>Бизнесмен</a:t>
            </a:r>
            <a:endParaRPr lang="ru-RU" sz="5400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63" y="1113679"/>
            <a:ext cx="4327900" cy="352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7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endParaRPr lang="ru-RU" sz="2800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83927" y="4050833"/>
            <a:ext cx="5128952" cy="2183712"/>
          </a:xfrm>
        </p:spPr>
        <p:txBody>
          <a:bodyPr>
            <a:normAutofit/>
          </a:bodyPr>
          <a:lstStyle/>
          <a:p>
            <a:endParaRPr lang="ru-RU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avatars.mds.yandex.net/get-pdb/1695402/e7df24c7-0e9d-437c-abaf-0cdcc1441a19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50" y="-34389"/>
            <a:ext cx="12456622" cy="684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4560" y="191192"/>
            <a:ext cx="73484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6000" dirty="0">
              <a:solidFill>
                <a:srgbClr val="3E28C0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24000" y="1997839"/>
            <a:ext cx="89250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</a:t>
            </a:r>
            <a:endParaRPr lang="ru-RU" sz="2000" dirty="0">
              <a:latin typeface="Trebuchet MS" panose="020B0603020202020204" pitchFamily="34" charset="0"/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597828" y="1697915"/>
            <a:ext cx="5967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latin typeface="Trebuchet MS" panose="020B0603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85985" y="2616627"/>
            <a:ext cx="7395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571" y="1697915"/>
            <a:ext cx="4194760" cy="37146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09360" y="2221135"/>
            <a:ext cx="4650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/>
              <a:t>Космонавт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46001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endParaRPr lang="ru-RU" sz="2800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83927" y="4050833"/>
            <a:ext cx="5128952" cy="2183712"/>
          </a:xfrm>
        </p:spPr>
        <p:txBody>
          <a:bodyPr>
            <a:normAutofit/>
          </a:bodyPr>
          <a:lstStyle/>
          <a:p>
            <a:endParaRPr lang="ru-RU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avatars.mds.yandex.net/get-pdb/1695402/e7df24c7-0e9d-437c-abaf-0cdcc1441a19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50" y="-34389"/>
            <a:ext cx="12456622" cy="684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4560" y="191192"/>
            <a:ext cx="73484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6000" dirty="0">
              <a:solidFill>
                <a:srgbClr val="3E28C0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24000" y="1997839"/>
            <a:ext cx="89250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</a:t>
            </a:r>
            <a:endParaRPr lang="ru-RU" sz="2000" dirty="0">
              <a:latin typeface="Trebuchet MS" panose="020B0603020202020204" pitchFamily="34" charset="0"/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597828" y="1697915"/>
            <a:ext cx="5967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latin typeface="Trebuchet MS" panose="020B0603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85985" y="2616627"/>
            <a:ext cx="7395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813" y="580435"/>
            <a:ext cx="5225283" cy="56197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88629" y="2616627"/>
            <a:ext cx="3892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/>
              <a:t>Строитель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40717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endParaRPr lang="ru-RU" sz="2800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83927" y="4050833"/>
            <a:ext cx="5128952" cy="2183712"/>
          </a:xfrm>
        </p:spPr>
        <p:txBody>
          <a:bodyPr>
            <a:normAutofit/>
          </a:bodyPr>
          <a:lstStyle/>
          <a:p>
            <a:endParaRPr lang="ru-RU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avatars.mds.yandex.net/get-pdb/1695402/e7df24c7-0e9d-437c-abaf-0cdcc1441a19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50" y="-34389"/>
            <a:ext cx="12456622" cy="684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4560" y="191192"/>
            <a:ext cx="73484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6000" dirty="0">
              <a:solidFill>
                <a:srgbClr val="3E28C0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24000" y="1997839"/>
            <a:ext cx="89250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</a:t>
            </a:r>
            <a:endParaRPr lang="ru-RU" sz="2000" dirty="0">
              <a:latin typeface="Trebuchet MS" panose="020B0603020202020204" pitchFamily="34" charset="0"/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597828" y="1697915"/>
            <a:ext cx="5967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latin typeface="Trebuchet MS" panose="020B0603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85985" y="2616627"/>
            <a:ext cx="7395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4583" y="2455817"/>
            <a:ext cx="102674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Trebuchet MS" panose="020B0603020202020204" pitchFamily="34" charset="0"/>
              </a:rPr>
              <a:t>Быть финансово грамотным значит быть  в тренде!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Trebuchet MS" panose="020B0603020202020204" pitchFamily="34" charset="0"/>
              </a:rPr>
              <a:t>Будьте в тренде!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Trebuchet MS" panose="020B0603020202020204" pitchFamily="34" charset="0"/>
              </a:rPr>
              <a:t>Знакомьте детей с экономикой!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Trebuchet MS" panose="020B0603020202020204" pitchFamily="34" charset="0"/>
              </a:rPr>
              <a:t>И постигайте ее секреты.</a:t>
            </a:r>
          </a:p>
          <a:p>
            <a:endParaRPr lang="ru-RU" sz="3200" dirty="0">
              <a:latin typeface="Trebuchet MS" panose="020B0603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85985" y="901337"/>
            <a:ext cx="61881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7030A0"/>
                </a:solidFill>
                <a:latin typeface="Trebuchet MS" panose="020B0603020202020204" pitchFamily="34" charset="0"/>
              </a:rPr>
              <a:t>Итог</a:t>
            </a:r>
            <a:endParaRPr lang="ru-RU" sz="6000" dirty="0">
              <a:solidFill>
                <a:srgbClr val="7030A0"/>
              </a:solidFill>
              <a:latin typeface="Trebuchet MS" panose="020B0603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127181"/>
            <a:ext cx="3199212" cy="247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9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endParaRPr lang="ru-RU" sz="2800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83927" y="4050833"/>
            <a:ext cx="5128952" cy="2183712"/>
          </a:xfrm>
        </p:spPr>
        <p:txBody>
          <a:bodyPr>
            <a:normAutofit/>
          </a:bodyPr>
          <a:lstStyle/>
          <a:p>
            <a:endParaRPr lang="ru-RU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94560" y="191192"/>
            <a:ext cx="73484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6000" dirty="0">
              <a:solidFill>
                <a:srgbClr val="3E28C0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24000" y="1997839"/>
            <a:ext cx="89250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</a:t>
            </a:r>
            <a:endParaRPr lang="ru-RU" sz="2000" dirty="0">
              <a:latin typeface="Trebuchet MS" panose="020B0603020202020204" pitchFamily="34" charset="0"/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597828" y="1697915"/>
            <a:ext cx="5967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latin typeface="Trebuchet MS" panose="020B0603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85985" y="2616627"/>
            <a:ext cx="7395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7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endParaRPr lang="ru-RU" sz="2800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83927" y="4050833"/>
            <a:ext cx="5128952" cy="2183712"/>
          </a:xfrm>
        </p:spPr>
        <p:txBody>
          <a:bodyPr>
            <a:normAutofit/>
          </a:bodyPr>
          <a:lstStyle/>
          <a:p>
            <a:endParaRPr lang="ru-RU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avatars.mds.yandex.net/get-pdb/1695402/e7df24c7-0e9d-437c-abaf-0cdcc1441a19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814" y="8584"/>
            <a:ext cx="12192000" cy="684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4560" y="191192"/>
            <a:ext cx="734845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3E28C0"/>
              </a:solidFill>
            </a:endParaRPr>
          </a:p>
          <a:p>
            <a:r>
              <a:rPr lang="ru-RU" sz="6000" dirty="0" smtClean="0">
                <a:solidFill>
                  <a:srgbClr val="3E28C0"/>
                </a:solidFill>
                <a:latin typeface="Trebuchet MS" panose="020B0603020202020204" pitchFamily="34" charset="0"/>
              </a:rPr>
              <a:t>Актуальность</a:t>
            </a:r>
            <a:endParaRPr lang="ru-RU" sz="6000" dirty="0">
              <a:latin typeface="Trebuchet MS" panose="020B0603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24000" y="1997839"/>
            <a:ext cx="892509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</a:t>
            </a:r>
            <a:r>
              <a:rPr lang="ru-RU" sz="2000" dirty="0" smtClean="0">
                <a:latin typeface="Trebuchet MS" panose="020B0603020202020204" pitchFamily="34" charset="0"/>
              </a:rPr>
              <a:t>заключается </a:t>
            </a:r>
            <a:r>
              <a:rPr lang="ru-RU" sz="2000" dirty="0">
                <a:latin typeface="Trebuchet MS" panose="020B0603020202020204" pitchFamily="34" charset="0"/>
              </a:rPr>
              <a:t>в формировании</a:t>
            </a:r>
            <a:r>
              <a:rPr lang="ru-RU" sz="2000" b="1" i="1" dirty="0">
                <a:latin typeface="Trebuchet MS" panose="020B0603020202020204" pitchFamily="34" charset="0"/>
              </a:rPr>
              <a:t> </a:t>
            </a:r>
            <a:r>
              <a:rPr lang="ru-RU" sz="2000" dirty="0">
                <a:latin typeface="Trebuchet MS" panose="020B0603020202020204" pitchFamily="34" charset="0"/>
              </a:rPr>
              <a:t>полезных привычек в сфере финансов, начиная с раннего возраста, это поможет избежать детям многих ошибок по мере взросления и приобретения финансовой самостоятельности, а также заложит основу финансовой безопасности и благополучия на протяжении жизни. С детства детям важно и нужно прививать чувство ответственности и долга во всех сферах жизни, в том числе и финансовой, это поможет им в будущем никогда не влезать в долги, держать себя в рамках и аккуратно вести свой бюджет</a:t>
            </a:r>
            <a:r>
              <a:rPr lang="ru-RU" sz="2000" dirty="0" smtClean="0">
                <a:latin typeface="Trebuchet MS" panose="020B0603020202020204" pitchFamily="34" charset="0"/>
              </a:rPr>
              <a:t>.</a:t>
            </a:r>
          </a:p>
          <a:p>
            <a:endParaRPr lang="ru-RU" sz="2000" dirty="0">
              <a:latin typeface="Trebuchet MS" panose="020B0603020202020204" pitchFamily="34" charset="0"/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13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endParaRPr lang="ru-RU" sz="2800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83927" y="4050833"/>
            <a:ext cx="5128952" cy="2183712"/>
          </a:xfrm>
        </p:spPr>
        <p:txBody>
          <a:bodyPr>
            <a:normAutofit/>
          </a:bodyPr>
          <a:lstStyle/>
          <a:p>
            <a:endParaRPr lang="ru-RU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avatars.mds.yandex.net/get-pdb/1695402/e7df24c7-0e9d-437c-abaf-0cdcc1441a19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9" y="32935"/>
            <a:ext cx="12162871" cy="696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4560" y="191192"/>
            <a:ext cx="73484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 smtClean="0">
                <a:solidFill>
                  <a:srgbClr val="3E28C0"/>
                </a:solidFill>
                <a:latin typeface="Trebuchet MS" panose="020B0603020202020204" pitchFamily="34" charset="0"/>
              </a:rPr>
              <a:t>Блоки</a:t>
            </a:r>
            <a:endParaRPr lang="ru-RU" sz="6000" dirty="0">
              <a:solidFill>
                <a:srgbClr val="3E28C0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24000" y="1997839"/>
            <a:ext cx="89250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</a:t>
            </a:r>
            <a:endParaRPr lang="ru-RU" sz="2000" dirty="0">
              <a:latin typeface="Trebuchet MS" panose="020B0603020202020204" pitchFamily="34" charset="0"/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Стрелка вниз 3"/>
          <p:cNvSpPr/>
          <p:nvPr/>
        </p:nvSpPr>
        <p:spPr>
          <a:xfrm>
            <a:off x="1805824" y="1164185"/>
            <a:ext cx="2103120" cy="11444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7689084" y="1205811"/>
            <a:ext cx="2103120" cy="11444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349877" y="2410867"/>
            <a:ext cx="2937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rebuchet MS" panose="020B0603020202020204" pitchFamily="34" charset="0"/>
              </a:rPr>
              <a:t>«Труд — продукт (товар)»</a:t>
            </a:r>
            <a:endParaRPr lang="ru-RU" dirty="0">
              <a:latin typeface="Trebuchet MS" panose="020B0603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599978" y="2448782"/>
            <a:ext cx="3177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rebuchet MS" panose="020B0603020202020204" pitchFamily="34" charset="0"/>
              </a:rPr>
              <a:t>«Деньги, цена (стоимость)»</a:t>
            </a:r>
            <a:endParaRPr lang="ru-RU" dirty="0">
              <a:latin typeface="Trebuchet MS" panose="020B0603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87927" y="31841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rebuchet MS" panose="020B0603020202020204" pitchFamily="34" charset="0"/>
              </a:rPr>
              <a:t>Труд — основная деятельность человека, </a:t>
            </a:r>
          </a:p>
          <a:p>
            <a:r>
              <a:rPr lang="ru-RU" dirty="0" smtClean="0">
                <a:latin typeface="Trebuchet MS" panose="020B0603020202020204" pitchFamily="34" charset="0"/>
              </a:rPr>
              <a:t>источник его существования.</a:t>
            </a:r>
            <a:endParaRPr lang="ru-RU" dirty="0">
              <a:latin typeface="Trebuchet MS" panose="020B0603020202020204" pitchFamily="34" charset="0"/>
            </a:endParaRPr>
          </a:p>
        </p:txBody>
      </p:sp>
      <p:cxnSp>
        <p:nvCxnSpPr>
          <p:cNvPr id="16" name="Прямая со стрелкой 15"/>
          <p:cNvCxnSpPr>
            <a:stCxn id="7" idx="2"/>
          </p:cNvCxnSpPr>
          <p:nvPr/>
        </p:nvCxnSpPr>
        <p:spPr>
          <a:xfrm flipH="1">
            <a:off x="2808514" y="2780199"/>
            <a:ext cx="9874" cy="4985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156557" y="382571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rebuchet MS" panose="020B0603020202020204" pitchFamily="34" charset="0"/>
              </a:rPr>
              <a:t>Результат труда людей — продукт — полезная и нужная вещь, предмет, изделие</a:t>
            </a:r>
            <a:endParaRPr lang="ru-RU" dirty="0">
              <a:latin typeface="Trebuchet MS" panose="020B0603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99" y="4477296"/>
            <a:ext cx="2766158" cy="2208203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3204557" y="4595081"/>
            <a:ext cx="1776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  <a:latin typeface="Trebuchet MS" panose="020B0603020202020204" pitchFamily="34" charset="0"/>
              </a:rPr>
              <a:t>«Биржа труда»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409114" y="3169400"/>
            <a:ext cx="64754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rebuchet MS" panose="020B0603020202020204" pitchFamily="34" charset="0"/>
              </a:rPr>
              <a:t>Закрепление представлений о том, как выглядят современные деньги.</a:t>
            </a:r>
          </a:p>
          <a:p>
            <a:r>
              <a:rPr lang="ru-RU" dirty="0" smtClean="0">
                <a:latin typeface="Trebuchet MS" panose="020B0603020202020204" pitchFamily="34" charset="0"/>
              </a:rPr>
              <a:t> Понятие «бюджет» как отправная точка домашней экономики.</a:t>
            </a:r>
            <a:endParaRPr lang="ru-RU" dirty="0">
              <a:latin typeface="Trebuchet MS" panose="020B0603020202020204" pitchFamily="34" charset="0"/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9048403" y="2780199"/>
            <a:ext cx="0" cy="4985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kartinkin.net/uploads/posts/2022-03/1646765180_53-kartinkin-net-p-dengi-kupyuri-kartinki-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191" y="4483831"/>
            <a:ext cx="3121013" cy="2083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TextBox 7"/>
          <p:cNvSpPr txBox="1"/>
          <p:nvPr/>
        </p:nvSpPr>
        <p:spPr>
          <a:xfrm>
            <a:off x="10104990" y="4414725"/>
            <a:ext cx="1393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«Деньги»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88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endParaRPr lang="ru-RU" sz="2800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83927" y="4050833"/>
            <a:ext cx="5128952" cy="2183712"/>
          </a:xfrm>
        </p:spPr>
        <p:txBody>
          <a:bodyPr>
            <a:normAutofit/>
          </a:bodyPr>
          <a:lstStyle/>
          <a:p>
            <a:endParaRPr lang="ru-RU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avatars.mds.yandex.net/get-pdb/1695402/e7df24c7-0e9d-437c-abaf-0cdcc1441a19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814" y="8584"/>
            <a:ext cx="12266814" cy="684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4560" y="191192"/>
            <a:ext cx="73484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 smtClean="0">
                <a:solidFill>
                  <a:srgbClr val="3E28C0"/>
                </a:solidFill>
                <a:latin typeface="Trebuchet MS" panose="020B0603020202020204" pitchFamily="34" charset="0"/>
              </a:rPr>
              <a:t>Блоки</a:t>
            </a:r>
            <a:endParaRPr lang="ru-RU" sz="6000" dirty="0">
              <a:solidFill>
                <a:srgbClr val="3E28C0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24000" y="1997839"/>
            <a:ext cx="89250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</a:t>
            </a:r>
            <a:endParaRPr lang="ru-RU" sz="2000" dirty="0">
              <a:latin typeface="Trebuchet MS" panose="020B0603020202020204" pitchFamily="34" charset="0"/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Стрелка вниз 3"/>
          <p:cNvSpPr/>
          <p:nvPr/>
        </p:nvSpPr>
        <p:spPr>
          <a:xfrm>
            <a:off x="1510937" y="1173841"/>
            <a:ext cx="2103120" cy="11444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7622771" y="1273387"/>
            <a:ext cx="2103120" cy="11444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64901" y="2540022"/>
            <a:ext cx="40767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rebuchet MS" panose="020B0603020202020204" pitchFamily="34" charset="0"/>
              </a:rPr>
              <a:t>«Реклама: желания и возможности»</a:t>
            </a:r>
            <a:endParaRPr lang="ru-RU" dirty="0">
              <a:latin typeface="Trebuchet MS" panose="020B0603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616429" y="2574266"/>
            <a:ext cx="6421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rebuchet MS" panose="020B0603020202020204" pitchFamily="34" charset="0"/>
              </a:rPr>
              <a:t>«Полезные навыки и привычки в быту — тоже экономика»</a:t>
            </a:r>
            <a:endParaRPr lang="ru-RU" dirty="0">
              <a:latin typeface="Trebuchet MS" panose="020B0603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92091" y="322341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rebuchet MS" panose="020B0603020202020204" pitchFamily="34" charset="0"/>
              </a:rPr>
              <a:t>Правильное распределение семейных доходов — искусство, которому люди учатся всю жизнь.</a:t>
            </a:r>
            <a:endParaRPr lang="ru-RU" dirty="0">
              <a:latin typeface="Trebuchet MS" panose="020B0603020202020204" pitchFamily="34" charset="0"/>
            </a:endParaRPr>
          </a:p>
        </p:txBody>
      </p:sp>
      <p:cxnSp>
        <p:nvCxnSpPr>
          <p:cNvPr id="16" name="Прямая со стрелкой 15"/>
          <p:cNvCxnSpPr>
            <a:stCxn id="13" idx="2"/>
          </p:cNvCxnSpPr>
          <p:nvPr/>
        </p:nvCxnSpPr>
        <p:spPr>
          <a:xfrm flipH="1">
            <a:off x="8827404" y="2943598"/>
            <a:ext cx="1" cy="2605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53620" y="328230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rebuchet MS" panose="020B0603020202020204" pitchFamily="34" charset="0"/>
              </a:rPr>
              <a:t>Знакомство детей с процессом создания рекламы на примере</a:t>
            </a:r>
            <a:endParaRPr lang="ru-RU" dirty="0">
              <a:latin typeface="Trebuchet MS" panose="020B0603020202020204" pitchFamily="34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2503279" y="2869095"/>
            <a:ext cx="0" cy="3351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 descr="https://www.sostav.ru/articles/rus/2012/19.03/news/images/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31" y="4034779"/>
            <a:ext cx="3359603" cy="245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051933" y="4276165"/>
            <a:ext cx="15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«Реклама»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25891" y="4050833"/>
            <a:ext cx="2067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«Доход, расход»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505" y="4105673"/>
            <a:ext cx="3453403" cy="207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1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endParaRPr lang="ru-RU" sz="2800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83927" y="4050833"/>
            <a:ext cx="5128952" cy="2183712"/>
          </a:xfrm>
        </p:spPr>
        <p:txBody>
          <a:bodyPr>
            <a:normAutofit/>
          </a:bodyPr>
          <a:lstStyle/>
          <a:p>
            <a:endParaRPr lang="ru-RU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avatars.mds.yandex.net/get-pdb/1695402/e7df24c7-0e9d-437c-abaf-0cdcc1441a19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51" y="0"/>
            <a:ext cx="12456622" cy="684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4560" y="191192"/>
            <a:ext cx="73484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 smtClean="0">
                <a:solidFill>
                  <a:srgbClr val="3E28C0"/>
                </a:solidFill>
                <a:latin typeface="Trebuchet MS" panose="020B0603020202020204" pitchFamily="34" charset="0"/>
              </a:rPr>
              <a:t>Игра</a:t>
            </a:r>
            <a:endParaRPr lang="ru-RU" sz="6000" dirty="0">
              <a:solidFill>
                <a:srgbClr val="3E28C0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24000" y="1997839"/>
            <a:ext cx="89250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</a:t>
            </a:r>
            <a:endParaRPr lang="ru-RU" sz="2000" dirty="0">
              <a:latin typeface="Trebuchet MS" panose="020B0603020202020204" pitchFamily="34" charset="0"/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678653" y="1701433"/>
            <a:ext cx="5967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rebuchet MS" panose="020B0603020202020204" pitchFamily="34" charset="0"/>
              </a:rPr>
              <a:t>Ведущий вид деятельности-Игра</a:t>
            </a:r>
            <a:endParaRPr lang="ru-RU" sz="2800" dirty="0">
              <a:latin typeface="Trebuchet MS" panose="020B0603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85985" y="2616627"/>
            <a:ext cx="7395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«По дорогам финансовой грамотности»</a:t>
            </a:r>
            <a:endParaRPr lang="ru-RU" sz="2800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21" name="Рисунок 20"/>
          <p:cNvPicPr/>
          <p:nvPr/>
        </p:nvPicPr>
        <p:blipFill rotWithShape="1">
          <a:blip r:embed="rId3"/>
          <a:srcRect l="2804" t="20626" r="35404" b="25372"/>
          <a:stretch/>
        </p:blipFill>
        <p:spPr bwMode="auto">
          <a:xfrm>
            <a:off x="3095431" y="3314373"/>
            <a:ext cx="5782236" cy="31735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4068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endParaRPr lang="ru-RU" sz="2800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83927" y="4050833"/>
            <a:ext cx="5128952" cy="2183712"/>
          </a:xfrm>
        </p:spPr>
        <p:txBody>
          <a:bodyPr>
            <a:normAutofit/>
          </a:bodyPr>
          <a:lstStyle/>
          <a:p>
            <a:endParaRPr lang="ru-RU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avatars.mds.yandex.net/get-pdb/1695402/e7df24c7-0e9d-437c-abaf-0cdcc1441a19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50" y="-34389"/>
            <a:ext cx="12456622" cy="684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4560" y="191192"/>
            <a:ext cx="73484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6000" dirty="0">
              <a:solidFill>
                <a:srgbClr val="3E28C0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24000" y="1997839"/>
            <a:ext cx="89250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</a:t>
            </a:r>
            <a:endParaRPr lang="ru-RU" sz="2000" dirty="0">
              <a:latin typeface="Trebuchet MS" panose="020B0603020202020204" pitchFamily="34" charset="0"/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597828" y="1697915"/>
            <a:ext cx="5967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latin typeface="Trebuchet MS" panose="020B0603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85985" y="2616627"/>
            <a:ext cx="7395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4" name="Picture 2" descr="https://www.karusel-tv.ru/skin/soyuzmultfilm/images/characters/pechk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93" y="1206855"/>
            <a:ext cx="3607072" cy="461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03259" y="1997839"/>
            <a:ext cx="47647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/>
              <a:t>Почтальон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91379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endParaRPr lang="ru-RU" sz="2800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83927" y="4050833"/>
            <a:ext cx="5128952" cy="2183712"/>
          </a:xfrm>
        </p:spPr>
        <p:txBody>
          <a:bodyPr>
            <a:normAutofit/>
          </a:bodyPr>
          <a:lstStyle/>
          <a:p>
            <a:endParaRPr lang="ru-RU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avatars.mds.yandex.net/get-pdb/1695402/e7df24c7-0e9d-437c-abaf-0cdcc1441a19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4560" y="191192"/>
            <a:ext cx="73484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6000" dirty="0">
              <a:solidFill>
                <a:srgbClr val="3E28C0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24000" y="1997839"/>
            <a:ext cx="89250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</a:t>
            </a:r>
            <a:endParaRPr lang="ru-RU" sz="2000" dirty="0">
              <a:latin typeface="Trebuchet MS" panose="020B0603020202020204" pitchFamily="34" charset="0"/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597828" y="1697915"/>
            <a:ext cx="5967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latin typeface="Trebuchet MS" panose="020B0603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85985" y="2616627"/>
            <a:ext cx="7395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6146" name="Picture 2" descr="https://fs.znanio.ru/d5af0e/d9/b2/b9ab09aa821b0746f4a2f4b7b49d10767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62" y="1206855"/>
            <a:ext cx="4184965" cy="502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65669" y="2316163"/>
            <a:ext cx="3992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/>
              <a:t>Врач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31993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endParaRPr lang="ru-RU" sz="2800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83927" y="4050833"/>
            <a:ext cx="5128952" cy="2183712"/>
          </a:xfrm>
        </p:spPr>
        <p:txBody>
          <a:bodyPr>
            <a:normAutofit/>
          </a:bodyPr>
          <a:lstStyle/>
          <a:p>
            <a:endParaRPr lang="ru-RU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avatars.mds.yandex.net/get-pdb/1695402/e7df24c7-0e9d-437c-abaf-0cdcc1441a19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4560" y="191192"/>
            <a:ext cx="73484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6000" dirty="0">
              <a:solidFill>
                <a:srgbClr val="3E28C0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24000" y="1997839"/>
            <a:ext cx="89250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</a:t>
            </a:r>
            <a:endParaRPr lang="ru-RU" sz="2000" dirty="0">
              <a:latin typeface="Trebuchet MS" panose="020B0603020202020204" pitchFamily="34" charset="0"/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597828" y="1697915"/>
            <a:ext cx="5967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latin typeface="Trebuchet MS" panose="020B0603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85985" y="2616627"/>
            <a:ext cx="7395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38" y="857250"/>
            <a:ext cx="4961709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47273" y="1815737"/>
            <a:ext cx="4286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/>
              <a:t>Автомеханик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21021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endParaRPr lang="ru-RU" sz="2800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83927" y="4050833"/>
            <a:ext cx="5128952" cy="2183712"/>
          </a:xfrm>
        </p:spPr>
        <p:txBody>
          <a:bodyPr>
            <a:normAutofit/>
          </a:bodyPr>
          <a:lstStyle/>
          <a:p>
            <a:endParaRPr lang="ru-RU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avatars.mds.yandex.net/get-pdb/1695402/e7df24c7-0e9d-437c-abaf-0cdcc1441a19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" y="0"/>
            <a:ext cx="12456622" cy="684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4560" y="191192"/>
            <a:ext cx="73484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6000" dirty="0">
              <a:solidFill>
                <a:srgbClr val="3E28C0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24000" y="1997839"/>
            <a:ext cx="89250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</a:t>
            </a:r>
            <a:endParaRPr lang="ru-RU" sz="2000" dirty="0">
              <a:latin typeface="Trebuchet MS" panose="020B0603020202020204" pitchFamily="34" charset="0"/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597828" y="1697915"/>
            <a:ext cx="5967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latin typeface="Trebuchet MS" panose="020B0603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85985" y="2616627"/>
            <a:ext cx="7395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63" y="699023"/>
            <a:ext cx="4089265" cy="54959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74673" y="1997839"/>
            <a:ext cx="555531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/>
              <a:t>Художественный руководитель театра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428019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220</Words>
  <Application>Microsoft Office PowerPoint</Application>
  <PresentationFormat>Широкоэкранный</PresentationFormat>
  <Paragraphs>95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Trebuchet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17</cp:revision>
  <dcterms:created xsi:type="dcterms:W3CDTF">2023-09-15T09:41:13Z</dcterms:created>
  <dcterms:modified xsi:type="dcterms:W3CDTF">2023-09-19T04:41:38Z</dcterms:modified>
</cp:coreProperties>
</file>