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5" roundtripDataSignature="AMtx7mityzDNMnnPML5nwbBJt5UhZ1blg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customschemas.google.com/relationships/presentationmetadata" Target="metadata"/><Relationship Id="rId14" Type="http://schemas.openxmlformats.org/officeDocument/2006/relationships/slide" Target="slides/slide10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showMasterSp="0" type="title">
  <p:cSld name="TITLE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12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Google Shape;24;p12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5" name="Google Shape;25;p12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6" name="Google Shape;26;p12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27" name="Google Shape;27;p12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28" name="Google Shape;28;p1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12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30" name="Google Shape;30;p12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31" name="Google Shape;31;p12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32" name="Google Shape;32;p12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12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12"/>
          <p:cNvSpPr txBox="1"/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2"/>
          <p:cNvSpPr txBox="1"/>
          <p:nvPr>
            <p:ph idx="1" type="subTitle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6" name="Google Shape;36;p12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2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2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подпись">
  <p:cSld name="Заголовок и подпись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1"/>
          <p:cNvSpPr txBox="1"/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1"/>
          <p:cNvSpPr txBox="1"/>
          <p:nvPr>
            <p:ph idx="1" type="body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3" name="Google Shape;93;p21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21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21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Цитата с подписью">
  <p:cSld name="Цитата с подписью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2"/>
          <p:cNvSpPr txBox="1"/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2"/>
          <p:cNvSpPr txBox="1"/>
          <p:nvPr>
            <p:ph idx="1" type="body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99" name="Google Shape;99;p22"/>
          <p:cNvSpPr txBox="1"/>
          <p:nvPr>
            <p:ph idx="2" type="body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0" name="Google Shape;100;p22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2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22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03" name="Google Shape;103;p22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4" name="Google Shape;104;p22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800">
              <a:solidFill>
                <a:srgbClr val="BFE47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Карточка имени">
  <p:cSld name="Карточка имени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3"/>
          <p:cNvSpPr txBox="1"/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23"/>
          <p:cNvSpPr txBox="1"/>
          <p:nvPr>
            <p:ph idx="1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8" name="Google Shape;108;p23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23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23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Цитата карточки имени">
  <p:cSld name="Цитата карточки имени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4"/>
          <p:cNvSpPr txBox="1"/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4"/>
          <p:cNvSpPr txBox="1"/>
          <p:nvPr>
            <p:ph idx="1" type="body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14" name="Google Shape;114;p24"/>
          <p:cNvSpPr txBox="1"/>
          <p:nvPr>
            <p:ph idx="2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5" name="Google Shape;115;p24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24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24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18" name="Google Shape;118;p24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19" name="Google Shape;119;p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Истина или ложь">
  <p:cSld name="Истина или ложь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5"/>
          <p:cNvSpPr txBox="1"/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25"/>
          <p:cNvSpPr txBox="1"/>
          <p:nvPr>
            <p:ph idx="1" type="body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23" name="Google Shape;123;p25"/>
          <p:cNvSpPr txBox="1"/>
          <p:nvPr>
            <p:ph idx="2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4" name="Google Shape;124;p25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25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25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6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26"/>
          <p:cNvSpPr txBox="1"/>
          <p:nvPr>
            <p:ph idx="1" type="body"/>
          </p:nvPr>
        </p:nvSpPr>
        <p:spPr>
          <a:xfrm rot="5400000">
            <a:off x="3035281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30" name="Google Shape;130;p26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26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26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7"/>
          <p:cNvSpPr txBox="1"/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27"/>
          <p:cNvSpPr txBox="1"/>
          <p:nvPr>
            <p:ph idx="1" type="body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36" name="Google Shape;136;p27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27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27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3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3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3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4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4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4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4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5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5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51" name="Google Shape;51;p15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5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5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6"/>
          <p:cNvSpPr txBox="1"/>
          <p:nvPr>
            <p:ph idx="1" type="body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57" name="Google Shape;57;p16"/>
          <p:cNvSpPr txBox="1"/>
          <p:nvPr>
            <p:ph idx="2" type="body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58" name="Google Shape;58;p16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6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6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/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7"/>
          <p:cNvSpPr txBox="1"/>
          <p:nvPr>
            <p:ph idx="1" type="body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4" name="Google Shape;64;p17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7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7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8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8"/>
          <p:cNvSpPr txBox="1"/>
          <p:nvPr>
            <p:ph idx="1" type="body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70" name="Google Shape;70;p18"/>
          <p:cNvSpPr txBox="1"/>
          <p:nvPr>
            <p:ph idx="2" type="body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71" name="Google Shape;71;p18"/>
          <p:cNvSpPr txBox="1"/>
          <p:nvPr>
            <p:ph idx="3" type="body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72" name="Google Shape;72;p18"/>
          <p:cNvSpPr txBox="1"/>
          <p:nvPr>
            <p:ph idx="4" type="body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73" name="Google Shape;73;p18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8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8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/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9"/>
          <p:cNvSpPr txBox="1"/>
          <p:nvPr>
            <p:ph idx="1" type="body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79" name="Google Shape;79;p19"/>
          <p:cNvSpPr txBox="1"/>
          <p:nvPr>
            <p:ph idx="2" type="body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/>
        </p:txBody>
      </p:sp>
      <p:sp>
        <p:nvSpPr>
          <p:cNvPr id="80" name="Google Shape;80;p19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9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9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0"/>
          <p:cNvSpPr txBox="1"/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0"/>
          <p:cNvSpPr/>
          <p:nvPr>
            <p:ph idx="2" type="pic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20"/>
          <p:cNvSpPr txBox="1"/>
          <p:nvPr>
            <p:ph idx="1" type="body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87" name="Google Shape;87;p20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20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0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1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" name="Google Shape;7;p11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" name="Google Shape;8;p11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9" name="Google Shape;9;p11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10" name="Google Shape;10;p11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1" name="Google Shape;11;p11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11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13" name="Google Shape;13;p11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14" name="Google Shape;14;p11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15" name="Google Shape;15;p11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11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fmla="val 0" name="adj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" name="Google Shape;17;p11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b="0" i="0" sz="36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8" name="Google Shape;18;p11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0988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99719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8956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8956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8956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8956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89559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89559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9" name="Google Shape;19;p11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0" name="Google Shape;20;p11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1" name="Google Shape;21;p11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"/>
          <p:cNvSpPr txBox="1"/>
          <p:nvPr>
            <p:ph type="ctrTitle"/>
          </p:nvPr>
        </p:nvSpPr>
        <p:spPr>
          <a:xfrm>
            <a:off x="1507067" y="931817"/>
            <a:ext cx="10240796" cy="311901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Trebuchet MS"/>
              <a:buNone/>
            </a:pPr>
            <a:r>
              <a:rPr lang="ru-RU" sz="4400">
                <a:solidFill>
                  <a:schemeClr val="accent5"/>
                </a:solidFill>
              </a:rPr>
              <a:t>« Детский совет, поддержка детской инициативы»</a:t>
            </a:r>
            <a:endParaRPr sz="4400">
              <a:solidFill>
                <a:schemeClr val="accent5"/>
              </a:solidFill>
            </a:endParaRPr>
          </a:p>
        </p:txBody>
      </p:sp>
      <p:sp>
        <p:nvSpPr>
          <p:cNvPr id="144" name="Google Shape;144;p1"/>
          <p:cNvSpPr txBox="1"/>
          <p:nvPr>
            <p:ph idx="1" type="subTitle"/>
          </p:nvPr>
        </p:nvSpPr>
        <p:spPr>
          <a:xfrm>
            <a:off x="5111931" y="4843313"/>
            <a:ext cx="6635932" cy="1096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20"/>
              <a:buNone/>
            </a:pPr>
            <a:r>
              <a:rPr b="1" lang="ru-RU" sz="1400">
                <a:solidFill>
                  <a:schemeClr val="dk1"/>
                </a:solidFill>
              </a:rPr>
              <a:t>                                                Воспитатель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120"/>
              <a:buNone/>
            </a:pPr>
            <a:r>
              <a:rPr b="1" lang="ru-RU" sz="1400">
                <a:solidFill>
                  <a:schemeClr val="dk1"/>
                </a:solidFill>
              </a:rPr>
              <a:t>                             высшей квалификационной категории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120"/>
              <a:buNone/>
            </a:pPr>
            <a:r>
              <a:rPr b="1" lang="ru-RU" sz="1400">
                <a:solidFill>
                  <a:schemeClr val="dk1"/>
                </a:solidFill>
              </a:rPr>
              <a:t>                                МДОАУ «Детский сад № 38 г.Орска»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120"/>
              <a:buNone/>
            </a:pPr>
            <a:r>
              <a:rPr b="1" lang="ru-RU" sz="1400">
                <a:solidFill>
                  <a:schemeClr val="dk1"/>
                </a:solidFill>
              </a:rPr>
              <a:t>                                    Биктимирова Татьяна Игоревна</a:t>
            </a:r>
            <a:endParaRPr b="1"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0"/>
          <p:cNvSpPr txBox="1"/>
          <p:nvPr>
            <p:ph type="title"/>
          </p:nvPr>
        </p:nvSpPr>
        <p:spPr>
          <a:xfrm>
            <a:off x="1654487" y="2635623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Trebuchet MS"/>
              <a:buNone/>
            </a:pPr>
            <a:r>
              <a:rPr b="1" i="1" lang="ru-RU" sz="4400">
                <a:solidFill>
                  <a:schemeClr val="accent5"/>
                </a:solidFill>
              </a:rPr>
              <a:t>Спасибо за внимание!</a:t>
            </a:r>
            <a:endParaRPr b="1" i="1" sz="4400"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"/>
          <p:cNvSpPr/>
          <p:nvPr/>
        </p:nvSpPr>
        <p:spPr>
          <a:xfrm>
            <a:off x="574766" y="1349828"/>
            <a:ext cx="10894423" cy="40318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2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дошкольного образования согласно ФГОС  является построение образовательной деятельности на основе индивидуальных особенностей каждого ребенка, при котором сам ребенок становится полноценным участником (субъектом) образовательных отношений, а так же поддержка инициативы детей в различных видах деятельности.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32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0" name="Google Shape;150;p2"/>
          <p:cNvSpPr txBox="1"/>
          <p:nvPr/>
        </p:nvSpPr>
        <p:spPr>
          <a:xfrm>
            <a:off x="1079863" y="714103"/>
            <a:ext cx="785513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rPr>
              <a:t>Принцип</a:t>
            </a:r>
            <a:endParaRPr b="1" sz="3600">
              <a:solidFill>
                <a:schemeClr val="accent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"/>
          <p:cNvSpPr txBox="1"/>
          <p:nvPr>
            <p:ph type="title"/>
          </p:nvPr>
        </p:nvSpPr>
        <p:spPr>
          <a:xfrm>
            <a:off x="703459" y="0"/>
            <a:ext cx="11055956" cy="39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Trebuchet MS"/>
              <a:buNone/>
            </a:pPr>
            <a:r>
              <a:rPr lang="ru-RU">
                <a:solidFill>
                  <a:schemeClr val="accent5"/>
                </a:solidFill>
              </a:rPr>
              <a:t>                            </a:t>
            </a:r>
            <a:r>
              <a:rPr b="1" lang="ru-RU">
                <a:solidFill>
                  <a:schemeClr val="accent5"/>
                </a:solidFill>
              </a:rPr>
              <a:t>Задача</a:t>
            </a:r>
            <a:br>
              <a:rPr lang="ru-RU">
                <a:solidFill>
                  <a:schemeClr val="accent5"/>
                </a:solidFill>
              </a:rPr>
            </a:br>
            <a:br>
              <a:rPr lang="ru-RU">
                <a:solidFill>
                  <a:schemeClr val="accent5"/>
                </a:solidFill>
              </a:rPr>
            </a:br>
            <a:r>
              <a:rPr lang="ru-RU"/>
              <a:t> </a:t>
            </a:r>
            <a:r>
              <a:rPr lang="ru-RU">
                <a:solidFill>
                  <a:schemeClr val="dk1"/>
                </a:solidFill>
              </a:rPr>
              <a:t>-</a:t>
            </a:r>
            <a:r>
              <a:rPr lang="ru-RU"/>
              <a:t> </a:t>
            </a:r>
            <a:r>
              <a:rPr lang="ru-RU">
                <a:solidFill>
                  <a:schemeClr val="dk1"/>
                </a:solidFill>
              </a:rPr>
              <a:t>Создать необходимые условия для развития индивидуальности и инициативы детей</a:t>
            </a:r>
            <a:br>
              <a:rPr lang="ru-RU"/>
            </a:br>
            <a:r>
              <a:rPr lang="ru-RU">
                <a:solidFill>
                  <a:schemeClr val="dk1"/>
                </a:solidFill>
              </a:rPr>
              <a:t>-</a:t>
            </a:r>
            <a:r>
              <a:rPr lang="ru-RU"/>
              <a:t> </a:t>
            </a:r>
            <a:r>
              <a:rPr lang="ru-RU">
                <a:solidFill>
                  <a:schemeClr val="dk1"/>
                </a:solidFill>
              </a:rPr>
              <a:t>Наполнить центры активности материалами, соблюдая принцип избыточной достаточности </a:t>
            </a:r>
            <a:br>
              <a:rPr lang="ru-RU">
                <a:solidFill>
                  <a:schemeClr val="dk1"/>
                </a:solidFill>
              </a:rPr>
            </a:br>
            <a:r>
              <a:rPr lang="ru-RU">
                <a:solidFill>
                  <a:schemeClr val="dk1"/>
                </a:solidFill>
              </a:rPr>
              <a:t>- Центры необходимо разнообразить открытыми материалами</a:t>
            </a:r>
            <a:br>
              <a:rPr lang="ru-RU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</p:txBody>
      </p:sp>
      <p:pic>
        <p:nvPicPr>
          <p:cNvPr id="156" name="Google Shape;15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31437" y="3638741"/>
            <a:ext cx="5352752" cy="3133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4172" y="4156090"/>
            <a:ext cx="5492972" cy="24508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"/>
          <p:cNvSpPr/>
          <p:nvPr/>
        </p:nvSpPr>
        <p:spPr>
          <a:xfrm>
            <a:off x="1210492" y="997132"/>
            <a:ext cx="8795656" cy="2246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Дети, вовлеченные в работу по своей инициативе, свободные в выборе средств и партнеров, чувствуют уважение к своим интересам и идеям и имеют возможность выразить свою индивидуальность и проявить творчество. </a:t>
            </a:r>
            <a:endParaRPr/>
          </a:p>
        </p:txBody>
      </p:sp>
      <p:pic>
        <p:nvPicPr>
          <p:cNvPr id="163" name="Google Shape;163;p4"/>
          <p:cNvPicPr preferRelativeResize="0"/>
          <p:nvPr/>
        </p:nvPicPr>
        <p:blipFill rotWithShape="1">
          <a:blip r:embed="rId3">
            <a:alphaModFix/>
          </a:blip>
          <a:srcRect b="28877" l="14070" r="39262" t="18135"/>
          <a:stretch/>
        </p:blipFill>
        <p:spPr>
          <a:xfrm>
            <a:off x="7188157" y="3702185"/>
            <a:ext cx="3911685" cy="2498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4"/>
          <p:cNvPicPr preferRelativeResize="0"/>
          <p:nvPr/>
        </p:nvPicPr>
        <p:blipFill rotWithShape="1">
          <a:blip r:embed="rId4">
            <a:alphaModFix/>
          </a:blip>
          <a:srcRect b="24534" l="15735" r="40588" t="18078"/>
          <a:stretch/>
        </p:blipFill>
        <p:spPr>
          <a:xfrm>
            <a:off x="1362635" y="3386309"/>
            <a:ext cx="4401671" cy="3253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"/>
          <p:cNvSpPr txBox="1"/>
          <p:nvPr>
            <p:ph type="title"/>
          </p:nvPr>
        </p:nvSpPr>
        <p:spPr>
          <a:xfrm>
            <a:off x="1095346" y="-191588"/>
            <a:ext cx="8596668" cy="7663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Trebuchet MS"/>
              <a:buNone/>
            </a:pPr>
            <a:r>
              <a:rPr lang="ru-RU">
                <a:solidFill>
                  <a:schemeClr val="accent5"/>
                </a:solidFill>
              </a:rPr>
              <a:t>                                                                   </a:t>
            </a:r>
            <a:r>
              <a:rPr b="1" lang="ru-RU">
                <a:solidFill>
                  <a:schemeClr val="accent5"/>
                </a:solidFill>
              </a:rPr>
              <a:t>Утренний круг</a:t>
            </a:r>
            <a:endParaRPr b="1">
              <a:solidFill>
                <a:schemeClr val="accent5"/>
              </a:solidFill>
            </a:endParaRPr>
          </a:p>
        </p:txBody>
      </p:sp>
      <p:sp>
        <p:nvSpPr>
          <p:cNvPr id="170" name="Google Shape;170;p5"/>
          <p:cNvSpPr txBox="1"/>
          <p:nvPr>
            <p:ph idx="1" type="body"/>
          </p:nvPr>
        </p:nvSpPr>
        <p:spPr>
          <a:xfrm>
            <a:off x="485745" y="1037183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b="1" lang="ru-RU" sz="2000">
                <a:solidFill>
                  <a:schemeClr val="dk1"/>
                </a:solidFill>
              </a:rPr>
              <a:t>Ежедневно мы с ребятами по утрам собираемся на утреннем круге располагаемся на ковре , а для удобства  используем мягкие подушечки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b="1" lang="ru-RU" sz="2000">
                <a:solidFill>
                  <a:schemeClr val="dk1"/>
                </a:solidFill>
              </a:rPr>
              <a:t>Делимся своими впечатлениями, переживаниями, событиями, которые произошли дома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b="1" lang="ru-RU" sz="2000">
                <a:solidFill>
                  <a:schemeClr val="dk1"/>
                </a:solidFill>
              </a:rPr>
              <a:t>Обсуждаем совместные планы, проблемы.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b="1" lang="ru-RU" sz="2000">
                <a:solidFill>
                  <a:schemeClr val="dk1"/>
                </a:solidFill>
              </a:rPr>
              <a:t> Новости не регламентируются( только по одной короткой новости), не селекционируются ( только хорошие новости), не вытягиваются насильно, не запрещаются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b="1" lang="ru-RU" sz="2000">
                <a:solidFill>
                  <a:schemeClr val="dk1"/>
                </a:solidFill>
              </a:rPr>
              <a:t>Новости принимаются как факт.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ru-RU" sz="2000">
                <a:solidFill>
                  <a:schemeClr val="dk1"/>
                </a:solidFill>
              </a:rPr>
              <a:t> 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171" name="Google Shape;17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85534" y="4826090"/>
            <a:ext cx="3397090" cy="1843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5"/>
          <p:cNvPicPr preferRelativeResize="0"/>
          <p:nvPr/>
        </p:nvPicPr>
        <p:blipFill rotWithShape="1">
          <a:blip r:embed="rId4">
            <a:alphaModFix/>
          </a:blip>
          <a:srcRect b="26252" l="8053" r="33661" t="23028"/>
          <a:stretch/>
        </p:blipFill>
        <p:spPr>
          <a:xfrm>
            <a:off x="6984275" y="4009402"/>
            <a:ext cx="5008174" cy="2741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6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ru-RU"/>
              <a:t>              </a:t>
            </a:r>
            <a:r>
              <a:rPr b="1" lang="ru-RU">
                <a:solidFill>
                  <a:schemeClr val="accent5"/>
                </a:solidFill>
              </a:rPr>
              <a:t>«Ритуал приветствия»</a:t>
            </a:r>
            <a:endParaRPr/>
          </a:p>
        </p:txBody>
      </p:sp>
      <p:pic>
        <p:nvPicPr>
          <p:cNvPr id="178" name="Google Shape;178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25925" l="6904" r="31472" t="17819"/>
          <a:stretch/>
        </p:blipFill>
        <p:spPr>
          <a:xfrm>
            <a:off x="269964" y="1846218"/>
            <a:ext cx="5556070" cy="3884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6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20385" l="5530" r="30788" t="17461"/>
          <a:stretch/>
        </p:blipFill>
        <p:spPr>
          <a:xfrm>
            <a:off x="5904411" y="1846218"/>
            <a:ext cx="5547360" cy="38840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7714" y="2629823"/>
            <a:ext cx="4419983" cy="3542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69795" y="2763946"/>
            <a:ext cx="4883319" cy="3273836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7"/>
          <p:cNvSpPr/>
          <p:nvPr/>
        </p:nvSpPr>
        <p:spPr>
          <a:xfrm>
            <a:off x="1062446" y="792479"/>
            <a:ext cx="8307977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rPr>
              <a:t>      Все идеи детей вносятся в общий план на     информационном листке</a:t>
            </a:r>
            <a:endParaRPr b="1" sz="3200">
              <a:solidFill>
                <a:schemeClr val="accent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Trebuchet MS"/>
              <a:buNone/>
            </a:pPr>
            <a:r>
              <a:rPr b="1" lang="ru-RU">
                <a:solidFill>
                  <a:schemeClr val="accent5"/>
                </a:solidFill>
              </a:rPr>
              <a:t>Требования к развивающей предметно- пространственной среде</a:t>
            </a:r>
            <a:endParaRPr b="1">
              <a:solidFill>
                <a:schemeClr val="accent5"/>
              </a:solidFill>
            </a:endParaRPr>
          </a:p>
        </p:txBody>
      </p:sp>
      <p:sp>
        <p:nvSpPr>
          <p:cNvPr id="192" name="Google Shape;192;p8"/>
          <p:cNvSpPr txBox="1"/>
          <p:nvPr>
            <p:ph idx="1" type="body"/>
          </p:nvPr>
        </p:nvSpPr>
        <p:spPr>
          <a:xfrm>
            <a:off x="677333" y="1930400"/>
            <a:ext cx="10495763" cy="465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600"/>
              <a:buFont typeface="Noto Sans Symbols"/>
              <a:buChar char="⮚"/>
            </a:pPr>
            <a:r>
              <a:rPr b="1" lang="ru-RU" sz="2000"/>
              <a:t> Содержательно- насыщенной</a:t>
            </a:r>
            <a:endParaRPr b="1" sz="2000"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600"/>
              <a:buFont typeface="Noto Sans Symbols"/>
              <a:buChar char="⮚"/>
            </a:pPr>
            <a:r>
              <a:rPr b="1" lang="ru-RU" sz="2000"/>
              <a:t> Трансформируемой</a:t>
            </a:r>
            <a:endParaRPr b="1" sz="2000"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600"/>
              <a:buFont typeface="Noto Sans Symbols"/>
              <a:buChar char="⮚"/>
            </a:pPr>
            <a:r>
              <a:rPr b="1" lang="ru-RU" sz="2000"/>
              <a:t> Полифункциональной</a:t>
            </a:r>
            <a:endParaRPr b="1" sz="2000"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600"/>
              <a:buFont typeface="Noto Sans Symbols"/>
              <a:buChar char="⮚"/>
            </a:pPr>
            <a:r>
              <a:rPr b="1" lang="ru-RU" sz="2000"/>
              <a:t> Доступной </a:t>
            </a:r>
            <a:endParaRPr b="1" sz="2000"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600"/>
              <a:buFont typeface="Noto Sans Symbols"/>
              <a:buChar char="⮚"/>
            </a:pPr>
            <a:r>
              <a:rPr b="1" lang="ru-RU" sz="2000"/>
              <a:t> Безопасной</a:t>
            </a:r>
            <a:endParaRPr b="1" sz="2000"/>
          </a:p>
        </p:txBody>
      </p:sp>
      <p:pic>
        <p:nvPicPr>
          <p:cNvPr id="193" name="Google Shape;19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87463" y="2728695"/>
            <a:ext cx="5802754" cy="38549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9"/>
          <p:cNvSpPr txBox="1"/>
          <p:nvPr>
            <p:ph type="title"/>
          </p:nvPr>
        </p:nvSpPr>
        <p:spPr>
          <a:xfrm>
            <a:off x="926340" y="127996"/>
            <a:ext cx="8596668" cy="90294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Trebuchet MS"/>
              <a:buNone/>
            </a:pPr>
            <a:r>
              <a:rPr lang="ru-RU">
                <a:solidFill>
                  <a:schemeClr val="accent5"/>
                </a:solidFill>
              </a:rPr>
              <a:t>Итоговый совет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199" name="Google Shape;199;p9"/>
          <p:cNvSpPr txBox="1"/>
          <p:nvPr>
            <p:ph idx="1" type="body"/>
          </p:nvPr>
        </p:nvSpPr>
        <p:spPr>
          <a:xfrm>
            <a:off x="838699" y="1030941"/>
            <a:ext cx="10734736" cy="19733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560"/>
              <a:buNone/>
            </a:pPr>
            <a:r>
              <a:rPr b="1" lang="ru-RU" sz="3200">
                <a:solidFill>
                  <a:schemeClr val="dk1"/>
                </a:solidFill>
              </a:rPr>
              <a:t>Презентует итог своей деятельности. </a:t>
            </a:r>
            <a:endParaRPr b="1"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2560"/>
              <a:buNone/>
            </a:pPr>
            <a:r>
              <a:rPr b="1" lang="ru-RU" sz="3200">
                <a:solidFill>
                  <a:schemeClr val="dk1"/>
                </a:solidFill>
              </a:rPr>
              <a:t>Ребенок испытывает  чувство глубокого удовлетворения- его труд важен, отмечен всеми. Он не просто играл, он трудился. </a:t>
            </a:r>
            <a:endParaRPr/>
          </a:p>
        </p:txBody>
      </p:sp>
      <p:pic>
        <p:nvPicPr>
          <p:cNvPr id="200" name="Google Shape;200;p9"/>
          <p:cNvPicPr preferRelativeResize="0"/>
          <p:nvPr/>
        </p:nvPicPr>
        <p:blipFill rotWithShape="1">
          <a:blip r:embed="rId3">
            <a:alphaModFix/>
          </a:blip>
          <a:srcRect b="26950" l="13946" r="39533" t="19107"/>
          <a:stretch/>
        </p:blipFill>
        <p:spPr>
          <a:xfrm>
            <a:off x="7091082" y="3560368"/>
            <a:ext cx="4863851" cy="3172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9"/>
          <p:cNvPicPr preferRelativeResize="0"/>
          <p:nvPr/>
        </p:nvPicPr>
        <p:blipFill rotWithShape="1">
          <a:blip r:embed="rId4">
            <a:alphaModFix/>
          </a:blip>
          <a:srcRect b="26339" l="12549" r="32500" t="21198"/>
          <a:stretch/>
        </p:blipFill>
        <p:spPr>
          <a:xfrm>
            <a:off x="346057" y="3683499"/>
            <a:ext cx="5427213" cy="291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Аспект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2022-04-09T05:39:09Z</dcterms:created>
  <dc:creator>Админ</dc:creator>
</cp:coreProperties>
</file>