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4" r:id="rId3"/>
    <p:sldId id="257" r:id="rId4"/>
    <p:sldId id="258" r:id="rId5"/>
    <p:sldId id="290" r:id="rId6"/>
    <p:sldId id="282" r:id="rId7"/>
    <p:sldId id="281" r:id="rId8"/>
    <p:sldId id="259" r:id="rId9"/>
    <p:sldId id="285" r:id="rId10"/>
    <p:sldId id="288" r:id="rId11"/>
    <p:sldId id="287" r:id="rId12"/>
    <p:sldId id="262" r:id="rId13"/>
    <p:sldId id="263" r:id="rId14"/>
    <p:sldId id="276" r:id="rId15"/>
    <p:sldId id="304" r:id="rId16"/>
    <p:sldId id="302" r:id="rId17"/>
    <p:sldId id="305" r:id="rId18"/>
    <p:sldId id="306" r:id="rId19"/>
    <p:sldId id="303" r:id="rId20"/>
    <p:sldId id="307" r:id="rId21"/>
    <p:sldId id="295" r:id="rId22"/>
    <p:sldId id="296" r:id="rId23"/>
    <p:sldId id="297" r:id="rId24"/>
    <p:sldId id="301" r:id="rId25"/>
    <p:sldId id="298" r:id="rId26"/>
    <p:sldId id="299" r:id="rId27"/>
    <p:sldId id="300" r:id="rId28"/>
    <p:sldId id="272" r:id="rId29"/>
    <p:sldId id="28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2998B05-3990-4350-84C9-F4BB16462CC6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69FF12-82EF-4997-A12C-24D70A678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396336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solidFill>
                  <a:srgbClr val="7030A0"/>
                </a:solidFill>
                <a:latin typeface="Arial Black" pitchFamily="34" charset="0"/>
              </a:rPr>
              <a:t>проект </a:t>
            </a:r>
            <a:br>
              <a:rPr lang="ru-RU" sz="4900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4900" dirty="0" smtClean="0">
                <a:solidFill>
                  <a:srgbClr val="7030A0"/>
                </a:solidFill>
                <a:latin typeface="Arial Black" pitchFamily="34" charset="0"/>
              </a:rPr>
              <a:t>«Дружба народов»</a:t>
            </a:r>
            <a: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2050" name="Picture 2" descr="F:\2023-24 уч.год\12-01-2024_10-59-12\1705046182525.jpg"/>
          <p:cNvPicPr>
            <a:picLocks noChangeAspect="1" noChangeArrowheads="1"/>
          </p:cNvPicPr>
          <p:nvPr/>
        </p:nvPicPr>
        <p:blipFill>
          <a:blip r:embed="rId2" cstate="print"/>
          <a:srcRect l="12500" t="32031" r="12500" b="9375"/>
          <a:stretch>
            <a:fillRect/>
          </a:stretch>
        </p:blipFill>
        <p:spPr bwMode="auto">
          <a:xfrm>
            <a:off x="2571736" y="1857364"/>
            <a:ext cx="5852161" cy="3429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5643578"/>
            <a:ext cx="9144000" cy="85457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«Детский сад №38 «Солнышко» комбинированного вида г. Орска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35846"/>
            <a:ext cx="84296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Предполагаемые результаты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имеют представление о народных праздниках, обычаях, традициях, играх и сказках, а также о нормах, принятых у казахского и русского народа.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ходе различных видах деятельности дети проявляют чувства патриотизма и толерантности.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получат знания о культуре казахского и русского народов, познакомятся с национальными культурными традициями и особенностями. 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детей сформируется интерес к жизни и традициям русского и казахского народов.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Словарный запас детей обогатится новыми терминами, понятиями.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будут уважительно относится к другим народам.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42978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Формы реализации проекта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Опрос  детей  и  родителей,  их  анкетирование</a:t>
            </a:r>
            <a:r>
              <a:rPr lang="ru-RU" sz="2400" dirty="0" smtClean="0"/>
              <a:t>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деятельность;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(сюжетно-ролевые, дидактические игры; речевые; подвижные;)</a:t>
            </a:r>
            <a:r>
              <a:rPr lang="ru-RU" sz="2400" dirty="0" smtClean="0"/>
              <a:t> 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Выставка  детских  иллюстраций  к казахским народным  сказкам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Беседы, чтение худ. Литературы; 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Изготовление папки- передвижки;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иллюстраций, рисунков по теме ;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мультимедийных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презентаций;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Мини-музея;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Знакомство с национальными костюмами;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Экскурсия в библиотеку;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 с родителями. </a:t>
            </a:r>
          </a:p>
          <a:p>
            <a:pPr>
              <a:buClr>
                <a:srgbClr val="7030A0"/>
              </a:buClr>
            </a:pPr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Этапы реализации проекта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Основной этап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655060"/>
            <a:ext cx="8715436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1этап:  Подготовительный  этап</a:t>
            </a:r>
            <a:endParaRPr lang="ru-RU" sz="2800" dirty="0" smtClean="0"/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Подбор  и  изучение  учебно-методического  комплекта  по  тематике  проекта (методическая  и  художественная  литература,  иллюстрации,  репродукции, открытки  и  пр.).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Анкетирование родителей.</a:t>
            </a:r>
            <a:endParaRPr lang="ru-RU" sz="2800" b="1" i="1" dirty="0" smtClean="0"/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Подборка атрибутов, материалов для создания мини-музея «Юрта», «Изба»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4214818"/>
            <a:ext cx="2214578" cy="2177534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F:\2023-24 уч.год\все фото\12-01-2024_10-54-00\1705046016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571876"/>
            <a:ext cx="2286016" cy="304802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6147" name="Picture 3" descr="F:\2023-24 уч.год\все фото\12-01-2024_10-59-12\1705046182352.jpg"/>
          <p:cNvPicPr>
            <a:picLocks noChangeAspect="1" noChangeArrowheads="1"/>
          </p:cNvPicPr>
          <p:nvPr/>
        </p:nvPicPr>
        <p:blipFill>
          <a:blip r:embed="rId4" cstate="print"/>
          <a:srcRect l="44375" t="22561" r="36815" b="30691"/>
          <a:stretch>
            <a:fillRect/>
          </a:stretch>
        </p:blipFill>
        <p:spPr bwMode="auto">
          <a:xfrm>
            <a:off x="285721" y="3888992"/>
            <a:ext cx="2214578" cy="27547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89297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этап.   Основной -  реализация   проекта</a:t>
            </a:r>
          </a:p>
          <a:p>
            <a:pPr lvl="0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«Знакомство с жилищем казахского народа»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познакомить детей с национальным жильем казахского народа – юртой, рассказать об основных строениях юрты.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Быт и обряды казахского народа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изучить историю, быт и обычаи казахского народа; обогащать словарный запас, используя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Билингвальный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компонент: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дети,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кереге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стенка юрты,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шанырак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купол юрты),понимать их значение.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Традиции и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фольклер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казахского народа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познакомить с народными играми, танцами, песнями и  народным инструментом  - домбра.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«История национального костюма»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познакомить с элементами женского, мужского костюма, головными уборами, украшениями. обувью.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Город мастеров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формировать представления о элементах казахского орнамента, о мастерстве народно-прикладного искусства.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Национальная кухня»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 познакомить с особенностями и традициями  казахской национальной кухни.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5008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Знакомство с национальными костюмами</a:t>
            </a:r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i="1" u="sng" dirty="0" smtClean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7170" name="Picture 2" descr="F:\2023-24 уч.год\все фото\12-01-2024_10-59-12\1705046183246.jpg"/>
          <p:cNvPicPr>
            <a:picLocks noChangeAspect="1" noChangeArrowheads="1"/>
          </p:cNvPicPr>
          <p:nvPr/>
        </p:nvPicPr>
        <p:blipFill>
          <a:blip r:embed="rId2" cstate="print"/>
          <a:srcRect l="2750" t="17000" b="29750"/>
          <a:stretch>
            <a:fillRect/>
          </a:stretch>
        </p:blipFill>
        <p:spPr bwMode="auto">
          <a:xfrm rot="5400000">
            <a:off x="-796867" y="2154164"/>
            <a:ext cx="3522527" cy="192879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8" name="Picture 2" descr="F:\2023-24 уч.год\все фото\13-12-2023_15-21-44\1702469909364.jpg"/>
          <p:cNvPicPr>
            <a:picLocks noChangeAspect="1" noChangeArrowheads="1"/>
          </p:cNvPicPr>
          <p:nvPr/>
        </p:nvPicPr>
        <p:blipFill>
          <a:blip r:embed="rId3" cstate="print"/>
          <a:srcRect t="38000" r="73368" b="1750"/>
          <a:stretch>
            <a:fillRect/>
          </a:stretch>
        </p:blipFill>
        <p:spPr bwMode="auto">
          <a:xfrm>
            <a:off x="1857356" y="3469160"/>
            <a:ext cx="1643074" cy="33888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785926"/>
            <a:ext cx="3086417" cy="303479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F:\2023-24 уч.год\все фото\13-12-2023_15-05-25\1702468867001.jpg"/>
          <p:cNvPicPr>
            <a:picLocks noChangeAspect="1" noChangeArrowheads="1"/>
          </p:cNvPicPr>
          <p:nvPr/>
        </p:nvPicPr>
        <p:blipFill>
          <a:blip r:embed="rId5" cstate="print"/>
          <a:srcRect l="77751" t="2250" b="33000"/>
          <a:stretch>
            <a:fillRect/>
          </a:stretch>
        </p:blipFill>
        <p:spPr bwMode="auto">
          <a:xfrm>
            <a:off x="6715140" y="214290"/>
            <a:ext cx="2185630" cy="636063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0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Знакомство национальной  кухней</a:t>
            </a:r>
            <a:endParaRPr lang="ru-RU" sz="3600" i="1" dirty="0" smtClean="0"/>
          </a:p>
        </p:txBody>
      </p:sp>
      <p:pic>
        <p:nvPicPr>
          <p:cNvPr id="38914" name="Picture 2" descr="F:\2023-24 уч.год\все фото\12-01-2024_09-35-58\1705041261930.jpg"/>
          <p:cNvPicPr>
            <a:picLocks noChangeAspect="1" noChangeArrowheads="1"/>
          </p:cNvPicPr>
          <p:nvPr/>
        </p:nvPicPr>
        <p:blipFill>
          <a:blip r:embed="rId2" cstate="print"/>
          <a:srcRect l="2994" t="69462" r="38323"/>
          <a:stretch>
            <a:fillRect/>
          </a:stretch>
        </p:blipFill>
        <p:spPr bwMode="auto">
          <a:xfrm>
            <a:off x="434195" y="857232"/>
            <a:ext cx="4530154" cy="2357454"/>
          </a:xfrm>
          <a:prstGeom prst="rect">
            <a:avLst/>
          </a:prstGeom>
          <a:solidFill>
            <a:srgbClr val="7030A0"/>
          </a:solidFill>
          <a:ln w="15875" cmpd="sng">
            <a:solidFill>
              <a:srgbClr val="7030A0"/>
            </a:solidFill>
          </a:ln>
        </p:spPr>
      </p:pic>
      <p:pic>
        <p:nvPicPr>
          <p:cNvPr id="38915" name="Picture 3" descr="F:\2023-24 уч.год\все фото\12-01-2024_10-59-12\1705046182875.jpg"/>
          <p:cNvPicPr>
            <a:picLocks noChangeAspect="1" noChangeArrowheads="1"/>
          </p:cNvPicPr>
          <p:nvPr/>
        </p:nvPicPr>
        <p:blipFill>
          <a:blip r:embed="rId3" cstate="print"/>
          <a:srcRect l="26265" t="32191" r="51971" b="41250"/>
          <a:stretch>
            <a:fillRect/>
          </a:stretch>
        </p:blipFill>
        <p:spPr bwMode="auto">
          <a:xfrm>
            <a:off x="5500694" y="1428736"/>
            <a:ext cx="3143272" cy="38356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8916" name="Picture 4" descr="F:\2023-24 уч.год\все фото\13-01-2024_17-06-27\1705154775297.jpg"/>
          <p:cNvPicPr>
            <a:picLocks noChangeAspect="1" noChangeArrowheads="1"/>
          </p:cNvPicPr>
          <p:nvPr/>
        </p:nvPicPr>
        <p:blipFill>
          <a:blip r:embed="rId4" cstate="print"/>
          <a:srcRect l="24030" t="13086" r="25069" b="40625"/>
          <a:stretch>
            <a:fillRect/>
          </a:stretch>
        </p:blipFill>
        <p:spPr bwMode="auto">
          <a:xfrm>
            <a:off x="428596" y="3302160"/>
            <a:ext cx="2000264" cy="322491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8917" name="Picture 5" descr="F:\2023-24 уч.год\все фото\13-01-2024_17-06-27\1705154775248.jpg"/>
          <p:cNvPicPr>
            <a:picLocks noChangeAspect="1" noChangeArrowheads="1"/>
          </p:cNvPicPr>
          <p:nvPr/>
        </p:nvPicPr>
        <p:blipFill>
          <a:blip r:embed="rId5" cstate="print"/>
          <a:srcRect l="13125" t="10313" r="28750" b="17031"/>
          <a:stretch>
            <a:fillRect/>
          </a:stretch>
        </p:blipFill>
        <p:spPr bwMode="auto">
          <a:xfrm>
            <a:off x="2857488" y="3286124"/>
            <a:ext cx="2071702" cy="32147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067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«Генеалогическое древо моей </a:t>
            </a:r>
          </a:p>
          <a:p>
            <a:pPr lvl="0" algn="ctr"/>
            <a:r>
              <a:rPr lang="ru-RU" sz="44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семьи»</a:t>
            </a:r>
            <a:r>
              <a:rPr lang="ru-RU" sz="4400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050" name="Picture 2" descr="F:\2023-24 уч.год\все фото\13-01-2024_17-42-30\20221014_091615.jpg"/>
          <p:cNvPicPr>
            <a:picLocks noChangeAspect="1" noChangeArrowheads="1"/>
          </p:cNvPicPr>
          <p:nvPr/>
        </p:nvPicPr>
        <p:blipFill>
          <a:blip r:embed="rId2" cstate="print"/>
          <a:srcRect l="4250"/>
          <a:stretch>
            <a:fillRect/>
          </a:stretch>
        </p:blipFill>
        <p:spPr bwMode="auto">
          <a:xfrm rot="5400000">
            <a:off x="47704" y="1952504"/>
            <a:ext cx="4833750" cy="378621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51" name="Picture 3" descr="F:\2023-24 уч.год\все фото\13-01-2024_17-42-30\20221014_091705.jpg"/>
          <p:cNvPicPr>
            <a:picLocks noChangeAspect="1" noChangeArrowheads="1"/>
          </p:cNvPicPr>
          <p:nvPr/>
        </p:nvPicPr>
        <p:blipFill>
          <a:blip r:embed="rId3" cstate="print"/>
          <a:srcRect l="14000"/>
          <a:stretch>
            <a:fillRect/>
          </a:stretch>
        </p:blipFill>
        <p:spPr bwMode="auto">
          <a:xfrm rot="5400000">
            <a:off x="5904557" y="881997"/>
            <a:ext cx="2621298" cy="271464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52" name="Picture 4" descr="F:\2023-24 уч.год\все фото\13-01-2024_17-42-30\20221014_092206.jpg"/>
          <p:cNvPicPr>
            <a:picLocks noChangeAspect="1" noChangeArrowheads="1"/>
          </p:cNvPicPr>
          <p:nvPr/>
        </p:nvPicPr>
        <p:blipFill>
          <a:blip r:embed="rId4" cstate="print"/>
          <a:srcRect l="29000"/>
          <a:stretch>
            <a:fillRect/>
          </a:stretch>
        </p:blipFill>
        <p:spPr bwMode="auto">
          <a:xfrm rot="5400000">
            <a:off x="5862911" y="3709725"/>
            <a:ext cx="2714619" cy="286754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равнительный анализ героев казахских и русских сказок "/>
          <p:cNvPicPr>
            <a:picLocks noChangeAspect="1" noChangeArrowheads="1"/>
          </p:cNvPicPr>
          <p:nvPr/>
        </p:nvPicPr>
        <p:blipFill>
          <a:blip r:embed="rId2" cstate="print"/>
          <a:srcRect l="12209" t="6977" b="39534"/>
          <a:stretch>
            <a:fillRect/>
          </a:stretch>
        </p:blipFill>
        <p:spPr bwMode="auto">
          <a:xfrm>
            <a:off x="2928926" y="1142984"/>
            <a:ext cx="3595702" cy="16430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7890" name="Picture 2" descr="Баян Сулу и Василиса Прекрасная Красавицы в казахских и русских сказках наделены красотой и умом "/>
          <p:cNvPicPr>
            <a:picLocks noChangeAspect="1" noChangeArrowheads="1"/>
          </p:cNvPicPr>
          <p:nvPr/>
        </p:nvPicPr>
        <p:blipFill>
          <a:blip r:embed="rId3" cstate="print"/>
          <a:srcRect l="10547" b="6249"/>
          <a:stretch>
            <a:fillRect/>
          </a:stretch>
        </p:blipFill>
        <p:spPr bwMode="auto">
          <a:xfrm>
            <a:off x="0" y="3214686"/>
            <a:ext cx="4271561" cy="335758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7892" name="Picture 4" descr="Казахские батыры и русские богатыри Батыры и богатыри в сказках наделены силой, благородством и мужеством "/>
          <p:cNvPicPr>
            <a:picLocks noChangeAspect="1" noChangeArrowheads="1"/>
          </p:cNvPicPr>
          <p:nvPr/>
        </p:nvPicPr>
        <p:blipFill>
          <a:blip r:embed="rId4" cstate="print"/>
          <a:srcRect l="12891" t="4687" r="2734" b="6250"/>
          <a:stretch>
            <a:fillRect/>
          </a:stretch>
        </p:blipFill>
        <p:spPr bwMode="auto">
          <a:xfrm>
            <a:off x="4572000" y="3214686"/>
            <a:ext cx="4248681" cy="336353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7894" name="Picture 6" descr="Алдар Косе Алдар-Косе - вымышленный фольклорный персонаж казахских сказок, герой коротких юмористических и сатирических миниатюр и анекдотов. Сын бедняка, находчивый и хитрый Алдар-Косе защищает бедных и, с помощью ума и ловкости, обманывает и наказывает жадных богачей, лентяев, глупцов и даже чертей. "/>
          <p:cNvPicPr>
            <a:picLocks noChangeAspect="1" noChangeArrowheads="1"/>
          </p:cNvPicPr>
          <p:nvPr/>
        </p:nvPicPr>
        <p:blipFill>
          <a:blip r:embed="rId5" cstate="print"/>
          <a:srcRect l="31641" t="7812" r="24999" b="82812"/>
          <a:stretch>
            <a:fillRect/>
          </a:stretch>
        </p:blipFill>
        <p:spPr bwMode="auto">
          <a:xfrm>
            <a:off x="0" y="285728"/>
            <a:ext cx="2643206" cy="4286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7896" name="Picture 8" descr="Алдар Косе Алдар-Косе - вымышленный фольклорный персонаж казахских сказок, герой коротких юмористических и сатирических миниатюр и анекдотов. Сын бедняка, находчивый и хитрый Алдар-Косе защищает бедных и, с помощью ума и ловкости, обманывает и наказывает жадных богачей, лентяев, глупцов и даже чертей. "/>
          <p:cNvPicPr>
            <a:picLocks noChangeAspect="1" noChangeArrowheads="1"/>
          </p:cNvPicPr>
          <p:nvPr/>
        </p:nvPicPr>
        <p:blipFill>
          <a:blip r:embed="rId5" cstate="print"/>
          <a:srcRect l="3516" t="64063" r="55468"/>
          <a:stretch>
            <a:fillRect/>
          </a:stretch>
        </p:blipFill>
        <p:spPr bwMode="auto">
          <a:xfrm>
            <a:off x="285720" y="1071546"/>
            <a:ext cx="2500330" cy="16430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7898" name="Picture 10" descr="Иван-дурак Иван-дурак - один из популярнейших героев русских волшебных сказок. Иван, как правило, крестьянский сын или сын старика со старухой. Воплощает особую сказочную стратегию, исходящую не из стандартных постулатов, а опирающуюся на поиск собственных решений, часто противоречащих здравому смыслу, но, в конечном счёте, приносящих успех. "/>
          <p:cNvPicPr>
            <a:picLocks noChangeAspect="1" noChangeArrowheads="1"/>
          </p:cNvPicPr>
          <p:nvPr/>
        </p:nvPicPr>
        <p:blipFill>
          <a:blip r:embed="rId6" cstate="print"/>
          <a:srcRect l="35156" t="9376" r="28515" b="79686"/>
          <a:stretch>
            <a:fillRect/>
          </a:stretch>
        </p:blipFill>
        <p:spPr bwMode="auto">
          <a:xfrm>
            <a:off x="6572264" y="205076"/>
            <a:ext cx="2571736" cy="5807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7900" name="Picture 12" descr="Иван-дурак Иван-дурак - один из популярнейших героев русских волшебных сказок. Иван, как правило, крестьянский сын или сын старика со старухой. Воплощает особую сказочную стратегию, исходящую не из стандартных постулатов, а опирающуюся на поиск собственных решений, часто противоречащих здравому смыслу, но, в конечном счёте, приносящих успех. "/>
          <p:cNvPicPr>
            <a:picLocks noChangeAspect="1" noChangeArrowheads="1"/>
          </p:cNvPicPr>
          <p:nvPr/>
        </p:nvPicPr>
        <p:blipFill>
          <a:blip r:embed="rId6" cstate="print"/>
          <a:srcRect l="43360" t="65625" r="29687"/>
          <a:stretch>
            <a:fillRect/>
          </a:stretch>
        </p:blipFill>
        <p:spPr bwMode="auto">
          <a:xfrm>
            <a:off x="6786578" y="1000107"/>
            <a:ext cx="1785950" cy="17082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679430" y="0"/>
            <a:ext cx="3785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Знакомство с народными сказками</a:t>
            </a:r>
            <a:endParaRPr lang="ru-RU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347935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Сравнительный анализ героев казахских и русских сказок "/>
          <p:cNvPicPr>
            <a:picLocks noChangeAspect="1" noChangeArrowheads="1"/>
          </p:cNvPicPr>
          <p:nvPr/>
        </p:nvPicPr>
        <p:blipFill>
          <a:blip r:embed="rId2" cstate="print"/>
          <a:srcRect l="17442" t="6976" r="4070" b="37210"/>
          <a:stretch>
            <a:fillRect/>
          </a:stretch>
        </p:blipFill>
        <p:spPr bwMode="auto">
          <a:xfrm>
            <a:off x="3071802" y="285728"/>
            <a:ext cx="3214710" cy="171451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00" name="Picture 8" descr="Жалмауз Кемпир Жалмауз Кемпир в мифологии казахов - демоническое существо в образе старухи, нередко с семью головами. Обычно олицетворяет злое начало. Жалмауз Кемпир - людоедка, похитительница детей; в образе лёгкого она плавает на поверхности воды, а когда приближается человек, превращается в семиглавую старуху, хватает его и вынуждает отдать сына (сказка «Ер-Тостик»). Иногда ей присущи функции шаманки-волшебницы, хозяйки родового огня, владычицы и стража «страны смерти».   "/>
          <p:cNvPicPr>
            <a:picLocks noChangeAspect="1" noChangeArrowheads="1"/>
          </p:cNvPicPr>
          <p:nvPr/>
        </p:nvPicPr>
        <p:blipFill>
          <a:blip r:embed="rId3" cstate="print"/>
          <a:srcRect l="25746" t="1563" r="14925" b="84375"/>
          <a:stretch>
            <a:fillRect/>
          </a:stretch>
        </p:blipFill>
        <p:spPr bwMode="auto">
          <a:xfrm>
            <a:off x="0" y="285728"/>
            <a:ext cx="2944692" cy="5000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02" name="Picture 10" descr="Жалмауз Кемпир Жалмауз Кемпир в мифологии казахов - демоническое существо в образе старухи, нередко с семью головами. Обычно олицетворяет злое начало. Жалмауз Кемпир - людоедка, похитительница детей; в образе лёгкого она плавает на поверхности воды, а когда приближается человек, превращается в семиглавую старуху, хватает его и вынуждает отдать сына (сказка «Ер-Тостик»). Иногда ей присущи функции шаманки-волшебницы, хозяйки родового огня, владычицы и стража «страны смерти».   "/>
          <p:cNvPicPr>
            <a:picLocks noChangeAspect="1" noChangeArrowheads="1"/>
          </p:cNvPicPr>
          <p:nvPr/>
        </p:nvPicPr>
        <p:blipFill>
          <a:blip r:embed="rId3" cstate="print"/>
          <a:srcRect l="75663" t="71423"/>
          <a:stretch>
            <a:fillRect/>
          </a:stretch>
        </p:blipFill>
        <p:spPr bwMode="auto">
          <a:xfrm>
            <a:off x="714348" y="785794"/>
            <a:ext cx="1622392" cy="1428760"/>
          </a:xfrm>
          <a:prstGeom prst="rect">
            <a:avLst/>
          </a:prstGeom>
          <a:noFill/>
        </p:spPr>
      </p:pic>
      <p:pic>
        <p:nvPicPr>
          <p:cNvPr id="8204" name="Picture 12" descr="Баба Яга Ба́ба-Яга́ - персонаж славянской мифологии и фольклора (особенно волшебной сказки) славянских народов. Уродливая старуха, владеющая волшебными предметами и наделённая магической силой. В ряде сказок уподобляется ведьме, колдунье. Чаще всего - отрицательный персонаж, но иногда выступает в качестве помощницы героя. "/>
          <p:cNvPicPr>
            <a:picLocks noChangeAspect="1" noChangeArrowheads="1"/>
          </p:cNvPicPr>
          <p:nvPr/>
        </p:nvPicPr>
        <p:blipFill>
          <a:blip r:embed="rId4" cstate="print"/>
          <a:srcRect l="37500" t="3472" r="29687" b="84375"/>
          <a:stretch>
            <a:fillRect/>
          </a:stretch>
        </p:blipFill>
        <p:spPr bwMode="auto">
          <a:xfrm>
            <a:off x="6429388" y="285728"/>
            <a:ext cx="2286016" cy="48986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06" name="Picture 14" descr="Баба Яга Ба́ба-Яга́ - персонаж славянской мифологии и фольклора (особенно волшебной сказки) славянских народов. Уродливая старуха, владеющая волшебными предметами и наделённая магической силой. В ряде сказок уподобляется ведьме, колдунье. Чаще всего - отрицательный персонаж, но иногда выступает в качестве помощницы героя. "/>
          <p:cNvPicPr>
            <a:picLocks noChangeAspect="1" noChangeArrowheads="1"/>
          </p:cNvPicPr>
          <p:nvPr/>
        </p:nvPicPr>
        <p:blipFill>
          <a:blip r:embed="rId4" cstate="print"/>
          <a:srcRect l="59766" t="48438" r="5077" b="10937"/>
          <a:stretch>
            <a:fillRect/>
          </a:stretch>
        </p:blipFill>
        <p:spPr bwMode="auto">
          <a:xfrm>
            <a:off x="6786578" y="785794"/>
            <a:ext cx="1648569" cy="14287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08" name="Picture 16" descr="Жез Тырнак Жез Тырнак (казахск. "/>
          <p:cNvPicPr>
            <a:picLocks noChangeAspect="1" noChangeArrowheads="1"/>
          </p:cNvPicPr>
          <p:nvPr/>
        </p:nvPicPr>
        <p:blipFill>
          <a:blip r:embed="rId5" cstate="print"/>
          <a:srcRect l="29297" t="7813" r="21484" b="82812"/>
          <a:stretch>
            <a:fillRect/>
          </a:stretch>
        </p:blipFill>
        <p:spPr bwMode="auto">
          <a:xfrm>
            <a:off x="214282" y="2428868"/>
            <a:ext cx="3000396" cy="42862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10" name="Picture 18" descr="Жез Тырнак Жез Тырнак (казахск. "/>
          <p:cNvPicPr>
            <a:picLocks noChangeAspect="1" noChangeArrowheads="1"/>
          </p:cNvPicPr>
          <p:nvPr/>
        </p:nvPicPr>
        <p:blipFill>
          <a:blip r:embed="rId5" cstate="print"/>
          <a:srcRect l="63282" t="57813"/>
          <a:stretch>
            <a:fillRect/>
          </a:stretch>
        </p:blipFill>
        <p:spPr bwMode="auto">
          <a:xfrm>
            <a:off x="571472" y="3071810"/>
            <a:ext cx="2238348" cy="192879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12" name="Picture 20" descr="Соловей Разбойник Солове́й-разбо́йник — в восточнославянской мифологии — лесное чудовище, нападающее на путников и обладающее смертоносным свистом. Побеждён Ильёй Муромцем, который отвёз его на показ князю в Киев, а затем казнил на Куликовом поле. "/>
          <p:cNvPicPr>
            <a:picLocks noChangeAspect="1" noChangeArrowheads="1"/>
          </p:cNvPicPr>
          <p:nvPr/>
        </p:nvPicPr>
        <p:blipFill>
          <a:blip r:embed="rId6" cstate="print"/>
          <a:srcRect l="17578" t="7813" r="10937" b="81249"/>
          <a:stretch>
            <a:fillRect/>
          </a:stretch>
        </p:blipFill>
        <p:spPr bwMode="auto">
          <a:xfrm>
            <a:off x="4643438" y="2500306"/>
            <a:ext cx="4000528" cy="4590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14" name="Picture 22" descr="Соловей Разбойник Солове́й-разбо́йник — в восточнославянской мифологии — лесное чудовище, нападающее на путников и обладающее смертоносным свистом. Побеждён Ильёй Муромцем, который отвёз его на показ князю в Киев, а затем казнил на Куликовом поле. "/>
          <p:cNvPicPr>
            <a:picLocks noChangeAspect="1" noChangeArrowheads="1"/>
          </p:cNvPicPr>
          <p:nvPr/>
        </p:nvPicPr>
        <p:blipFill>
          <a:blip r:embed="rId6" cstate="print"/>
          <a:srcRect l="35156" t="62501" r="25000"/>
          <a:stretch>
            <a:fillRect/>
          </a:stretch>
        </p:blipFill>
        <p:spPr bwMode="auto">
          <a:xfrm>
            <a:off x="5429256" y="3143248"/>
            <a:ext cx="2428892" cy="17144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16" name="Picture 24" descr="Волшебная птица Самрук В ветвях дерева Байтерек, на самой его вершине, жила сказочная птица Самрук. Каждый год в кроне дерева священная птица Самрук откладывала золотое яйцо — Солнце, которое проглатывал дракон Айдахар, живущий у подножия дерева жизни. Это означало смену лета и зимы, дня и ночи, вечную борьбу Добра и Зла. "/>
          <p:cNvPicPr>
            <a:picLocks noChangeAspect="1" noChangeArrowheads="1"/>
          </p:cNvPicPr>
          <p:nvPr/>
        </p:nvPicPr>
        <p:blipFill>
          <a:blip r:embed="rId7" cstate="print"/>
          <a:srcRect l="22266" r="9765" b="82812"/>
          <a:stretch>
            <a:fillRect/>
          </a:stretch>
        </p:blipFill>
        <p:spPr bwMode="auto">
          <a:xfrm>
            <a:off x="0" y="5357826"/>
            <a:ext cx="3390056" cy="6429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18" name="Picture 26" descr="Волшебная птица Самрук В ветвях дерева Байтерек, на самой его вершине, жила сказочная птица Самрук. Каждый год в кроне дерева священная птица Самрук откладывала золотое яйцо — Солнце, которое проглатывал дракон Айдахар, живущий у подножия дерева жизни. Это означало смену лета и зимы, дня и ночи, вечную борьбу Добра и Зла. "/>
          <p:cNvPicPr>
            <a:picLocks noChangeAspect="1" noChangeArrowheads="1"/>
          </p:cNvPicPr>
          <p:nvPr/>
        </p:nvPicPr>
        <p:blipFill>
          <a:blip r:embed="rId7" cstate="print"/>
          <a:srcRect l="75001" t="48438"/>
          <a:stretch>
            <a:fillRect/>
          </a:stretch>
        </p:blipFill>
        <p:spPr bwMode="auto">
          <a:xfrm>
            <a:off x="3500430" y="4643446"/>
            <a:ext cx="1285884" cy="19891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20" name="Picture 28" descr="Жар-птица Жар-птица — сказочная птица, персонаж русских сказок, обычно является целью поиска героя сказки. Перья жар-птицы обладают способностью светить и своим блеском поражают зрение человека. Жар-птица огненная птица, её перья блистают серебром и золотом, крылья как языки пламени, а глаза светятся как кристалл. "/>
          <p:cNvPicPr>
            <a:picLocks noChangeAspect="1" noChangeArrowheads="1"/>
          </p:cNvPicPr>
          <p:nvPr/>
        </p:nvPicPr>
        <p:blipFill>
          <a:blip r:embed="rId8" cstate="print"/>
          <a:srcRect l="31641" t="7813" r="24999" b="81250"/>
          <a:stretch>
            <a:fillRect/>
          </a:stretch>
        </p:blipFill>
        <p:spPr bwMode="auto">
          <a:xfrm>
            <a:off x="4929190" y="4857760"/>
            <a:ext cx="2643206" cy="50006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222" name="Picture 30" descr="Жар-птица Жар-птица — сказочная птица, персонаж русских сказок, обычно является целью поиска героя сказки. Перья жар-птицы обладают способностью светить и своим блеском поражают зрение человека. Жар-птица огненная птица, её перья блистают серебром и золотом, крылья как языки пламени, а глаза светятся как кристалл. "/>
          <p:cNvPicPr>
            <a:picLocks noChangeAspect="1" noChangeArrowheads="1"/>
          </p:cNvPicPr>
          <p:nvPr/>
        </p:nvPicPr>
        <p:blipFill>
          <a:blip r:embed="rId8" cstate="print"/>
          <a:srcRect l="30469" t="60938" r="26171" b="3124"/>
          <a:stretch>
            <a:fillRect/>
          </a:stretch>
        </p:blipFill>
        <p:spPr bwMode="auto">
          <a:xfrm>
            <a:off x="6143636" y="5214926"/>
            <a:ext cx="2643206" cy="16430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0159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87868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Мамы</a:t>
            </a:r>
            <a:endParaRPr lang="ru-RU" sz="32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4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Традиционное чаепитие  - угощения русского и казахского народов</a:t>
            </a:r>
            <a:endParaRPr lang="ru-RU" sz="2000" i="1" dirty="0" smtClean="0"/>
          </a:p>
        </p:txBody>
      </p:sp>
      <p:pic>
        <p:nvPicPr>
          <p:cNvPr id="17409" name="Picture 1" descr="F:\2023-24 уч.год\все фото\13-01-2024_20-09-46\1705165760189.jpg"/>
          <p:cNvPicPr>
            <a:picLocks noChangeAspect="1" noChangeArrowheads="1"/>
          </p:cNvPicPr>
          <p:nvPr/>
        </p:nvPicPr>
        <p:blipFill>
          <a:blip r:embed="rId2" cstate="print"/>
          <a:srcRect t="42969" r="59375" b="26562"/>
          <a:stretch>
            <a:fillRect/>
          </a:stretch>
        </p:blipFill>
        <p:spPr bwMode="auto">
          <a:xfrm>
            <a:off x="285720" y="1214422"/>
            <a:ext cx="1714482" cy="17144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7410" name="Picture 2" descr="F:\2023-24 уч.год\все фото\13-01-2024_20-09-46\1705165760189.jpg"/>
          <p:cNvPicPr>
            <a:picLocks noChangeAspect="1" noChangeArrowheads="1"/>
          </p:cNvPicPr>
          <p:nvPr/>
        </p:nvPicPr>
        <p:blipFill>
          <a:blip r:embed="rId2" cstate="print"/>
          <a:srcRect l="38281" t="18945" r="24219" b="60547"/>
          <a:stretch>
            <a:fillRect/>
          </a:stretch>
        </p:blipFill>
        <p:spPr bwMode="auto">
          <a:xfrm>
            <a:off x="6572264" y="1214422"/>
            <a:ext cx="1939031" cy="14138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7411" name="Picture 3" descr="F:\2023-24 уч.год\все фото\13-01-2024_20-09-46\1705165760213.jpg"/>
          <p:cNvPicPr>
            <a:picLocks noChangeAspect="1" noChangeArrowheads="1"/>
          </p:cNvPicPr>
          <p:nvPr/>
        </p:nvPicPr>
        <p:blipFill>
          <a:blip r:embed="rId3" cstate="print"/>
          <a:srcRect t="9525" b="9523"/>
          <a:stretch>
            <a:fillRect/>
          </a:stretch>
        </p:blipFill>
        <p:spPr bwMode="auto">
          <a:xfrm>
            <a:off x="2714612" y="1142984"/>
            <a:ext cx="3000396" cy="242889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7412" name="Picture 4" descr="F:\2023-24 уч.год\все фото\13-12-2023_15-21-44\1702469909265.jpg"/>
          <p:cNvPicPr>
            <a:picLocks noChangeAspect="1" noChangeArrowheads="1"/>
          </p:cNvPicPr>
          <p:nvPr/>
        </p:nvPicPr>
        <p:blipFill>
          <a:blip r:embed="rId4" cstate="print"/>
          <a:srcRect l="12500" t="17148" r="12500"/>
          <a:stretch>
            <a:fillRect/>
          </a:stretch>
        </p:blipFill>
        <p:spPr bwMode="auto">
          <a:xfrm>
            <a:off x="5357818" y="3071810"/>
            <a:ext cx="3143272" cy="34290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7413" name="Picture 5" descr="F:\2023-24 уч.год\все фото\13-12-2023_15-21-44\1702469909288.jpg"/>
          <p:cNvPicPr>
            <a:picLocks noChangeAspect="1" noChangeArrowheads="1"/>
          </p:cNvPicPr>
          <p:nvPr/>
        </p:nvPicPr>
        <p:blipFill>
          <a:blip r:embed="rId5" cstate="print"/>
          <a:srcRect t="8421"/>
          <a:stretch>
            <a:fillRect/>
          </a:stretch>
        </p:blipFill>
        <p:spPr bwMode="auto">
          <a:xfrm>
            <a:off x="428596" y="3286124"/>
            <a:ext cx="3357554" cy="30748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4263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285729"/>
            <a:ext cx="835292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 проекта</a:t>
            </a:r>
            <a:r>
              <a:rPr lang="ru-RU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по  воспитанию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нравственно-патриотических чувств у старших дошкольников через углубленное изучение традиций и культуры, как своего  народа, так и других  национальностей.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 проекта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творческий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 проекта</a:t>
            </a:r>
            <a:r>
              <a:rPr lang="ru-RU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ориентированный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</a:t>
            </a:r>
          </a:p>
          <a:p>
            <a:r>
              <a:rPr lang="ru-RU" sz="28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воспитанники  групп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№5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№38 ,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 педагоги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Социальные партнеры проекта: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детская библиотека имени А. Гайдара - филиал № 7 МУБ "ЦБС города Орска</a:t>
            </a:r>
            <a:r>
              <a:rPr lang="ru-RU" sz="2800" dirty="0" smtClean="0"/>
              <a:t>"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F:\2023-24 уч.год\все фото\13-12-2023_15-21-44\1702469909228.jpg"/>
          <p:cNvPicPr>
            <a:picLocks noChangeAspect="1" noChangeArrowheads="1"/>
          </p:cNvPicPr>
          <p:nvPr/>
        </p:nvPicPr>
        <p:blipFill>
          <a:blip r:embed="rId2" cstate="print"/>
          <a:srcRect t="21622" b="22973"/>
          <a:stretch>
            <a:fillRect/>
          </a:stretch>
        </p:blipFill>
        <p:spPr bwMode="auto">
          <a:xfrm>
            <a:off x="2714612" y="3214686"/>
            <a:ext cx="6060006" cy="33575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" name="Picture 2" descr="F:\2023-24 уч.год\12-01-2024_10-59-12\1705046182500.jpg"/>
          <p:cNvPicPr>
            <a:picLocks noChangeAspect="1" noChangeArrowheads="1"/>
          </p:cNvPicPr>
          <p:nvPr/>
        </p:nvPicPr>
        <p:blipFill>
          <a:blip r:embed="rId3" cstate="print"/>
          <a:srcRect t="20548" b="4451"/>
          <a:stretch>
            <a:fillRect/>
          </a:stretch>
        </p:blipFill>
        <p:spPr bwMode="auto">
          <a:xfrm>
            <a:off x="285720" y="214290"/>
            <a:ext cx="4300856" cy="35719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9958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0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Экскурсии в мини-музей «Русская изба» и «Юрта»</a:t>
            </a:r>
            <a:r>
              <a:rPr lang="ru-RU" sz="4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9942" name="Picture 6" descr="F:\2023-24 уч.год\все фото\13-01-2024_17-20-11\1705155596006.jpg"/>
          <p:cNvPicPr>
            <a:picLocks noChangeAspect="1" noChangeArrowheads="1"/>
          </p:cNvPicPr>
          <p:nvPr/>
        </p:nvPicPr>
        <p:blipFill>
          <a:blip r:embed="rId2" cstate="print"/>
          <a:srcRect t="16719" b="33593"/>
          <a:stretch>
            <a:fillRect/>
          </a:stretch>
        </p:blipFill>
        <p:spPr bwMode="auto">
          <a:xfrm>
            <a:off x="4786314" y="1071546"/>
            <a:ext cx="3857652" cy="246105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9943" name="Picture 7" descr="F:\2023-24 уч.год\все фото\13-01-2024_17-20-11\1705155595974.jpg"/>
          <p:cNvPicPr>
            <a:picLocks noChangeAspect="1" noChangeArrowheads="1"/>
          </p:cNvPicPr>
          <p:nvPr/>
        </p:nvPicPr>
        <p:blipFill>
          <a:blip r:embed="rId3" cstate="print"/>
          <a:srcRect t="15625"/>
          <a:stretch>
            <a:fillRect/>
          </a:stretch>
        </p:blipFill>
        <p:spPr bwMode="auto">
          <a:xfrm>
            <a:off x="4786314" y="3857628"/>
            <a:ext cx="3929090" cy="2500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9945" name="Picture 9" descr="F:\2023-24 уч.год\все фото\13-01-2024_17-20-11\1705155595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119570" cy="25717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9946" name="Picture 10" descr="F:\2023-24 уч.год\все фото\13-01-2024_20-09-46\1705165760720.jpg"/>
          <p:cNvPicPr>
            <a:picLocks noChangeAspect="1" noChangeArrowheads="1"/>
          </p:cNvPicPr>
          <p:nvPr/>
        </p:nvPicPr>
        <p:blipFill>
          <a:blip r:embed="rId5" cstate="print"/>
          <a:srcRect t="10909" b="5455"/>
          <a:stretch>
            <a:fillRect/>
          </a:stretch>
        </p:blipFill>
        <p:spPr bwMode="auto">
          <a:xfrm>
            <a:off x="500034" y="857232"/>
            <a:ext cx="3571868" cy="271464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2023-24 уч.год\все фото\13-01-2024_17-20-11\1705155595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357562"/>
            <a:ext cx="2303876" cy="30718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0963" name="Picture 3" descr="F:\2023-24 уч.год\все фото\13-01-2024_17-20-11\1705155595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357562"/>
            <a:ext cx="2286016" cy="3048021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  <p:pic>
        <p:nvPicPr>
          <p:cNvPr id="40964" name="Picture 4" descr="F:\2023-24 уч.год\все фото\13-01-2024_20-09-46\1705165760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85728"/>
            <a:ext cx="3214710" cy="27860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0965" name="Picture 5" descr="F:\2023-24 уч.год\все фото\13-01-2024_20-09-46\1705165760348.jpg"/>
          <p:cNvPicPr>
            <a:picLocks noChangeAspect="1" noChangeArrowheads="1"/>
          </p:cNvPicPr>
          <p:nvPr/>
        </p:nvPicPr>
        <p:blipFill>
          <a:blip r:embed="rId5" cstate="print"/>
          <a:srcRect b="15686"/>
          <a:stretch>
            <a:fillRect/>
          </a:stretch>
        </p:blipFill>
        <p:spPr bwMode="auto">
          <a:xfrm>
            <a:off x="4786314" y="285728"/>
            <a:ext cx="3571868" cy="27860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0966" name="Picture 6" descr="F:\2023-24 уч.год\все фото\13-01-2024_20-09-46\1705165760495.jpg"/>
          <p:cNvPicPr>
            <a:picLocks noChangeAspect="1" noChangeArrowheads="1"/>
          </p:cNvPicPr>
          <p:nvPr/>
        </p:nvPicPr>
        <p:blipFill>
          <a:blip r:embed="rId6" cstate="print"/>
          <a:srcRect t="6406" b="27500"/>
          <a:stretch>
            <a:fillRect/>
          </a:stretch>
        </p:blipFill>
        <p:spPr bwMode="auto">
          <a:xfrm>
            <a:off x="2857488" y="3357562"/>
            <a:ext cx="3485726" cy="30718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2023-24 уч.год\все фото\13-01-2024_20-09-46\1705165760432.jpg"/>
          <p:cNvPicPr>
            <a:picLocks noChangeAspect="1" noChangeArrowheads="1"/>
          </p:cNvPicPr>
          <p:nvPr/>
        </p:nvPicPr>
        <p:blipFill>
          <a:blip r:embed="rId2" cstate="print"/>
          <a:srcRect t="7343" b="27500"/>
          <a:stretch>
            <a:fillRect/>
          </a:stretch>
        </p:blipFill>
        <p:spPr bwMode="auto">
          <a:xfrm>
            <a:off x="500034" y="357166"/>
            <a:ext cx="3357586" cy="291691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988" name="Picture 4" descr="F:\2023-24 уч.год\все фото\13-01-2024_20-09-46\1705165760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571876"/>
            <a:ext cx="4857784" cy="30718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989" name="Picture 5" descr="F:\2023-24 уч.год\все фото\13-01-2024_20-09-46\1705165760180.jpg"/>
          <p:cNvPicPr>
            <a:picLocks noChangeAspect="1" noChangeArrowheads="1"/>
          </p:cNvPicPr>
          <p:nvPr/>
        </p:nvPicPr>
        <p:blipFill>
          <a:blip r:embed="rId4" cstate="print"/>
          <a:srcRect t="5696" b="10759"/>
          <a:stretch>
            <a:fillRect/>
          </a:stretch>
        </p:blipFill>
        <p:spPr bwMode="auto">
          <a:xfrm>
            <a:off x="5000628" y="285728"/>
            <a:ext cx="3429024" cy="292895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878684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Экскурсия в детскую библиотеку имени А. Гайдара - филиал № 7 МУБ "ЦБС города Орска"</a:t>
            </a:r>
          </a:p>
          <a:p>
            <a:pPr lvl="0" algn="ctr"/>
            <a:endParaRPr lang="ru-RU" sz="36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2023-24 уч.год\все фото\13-01-2024_16-10-17\20231026_115915(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143380"/>
            <a:ext cx="3643338" cy="23574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7" name="Picture 3" descr="F:\2023-24 уч.год\все фото\13-01-2024_16-10-17\20231026_115120.jpg"/>
          <p:cNvPicPr>
            <a:picLocks noChangeAspect="1" noChangeArrowheads="1"/>
          </p:cNvPicPr>
          <p:nvPr/>
        </p:nvPicPr>
        <p:blipFill>
          <a:blip r:embed="rId3" cstate="print"/>
          <a:srcRect l="29000" r="14000"/>
          <a:stretch>
            <a:fillRect/>
          </a:stretch>
        </p:blipFill>
        <p:spPr bwMode="auto">
          <a:xfrm rot="5400000">
            <a:off x="5489967" y="796521"/>
            <a:ext cx="2214579" cy="376476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8" name="Picture 4" descr="F:\2023-24 уч.год\все фото\13-01-2024_16-10-17\20231026_110842.jpg"/>
          <p:cNvPicPr>
            <a:picLocks noChangeAspect="1" noChangeArrowheads="1"/>
          </p:cNvPicPr>
          <p:nvPr/>
        </p:nvPicPr>
        <p:blipFill>
          <a:blip r:embed="rId4" cstate="print"/>
          <a:srcRect l="8750" t="14000" r="8000"/>
          <a:stretch>
            <a:fillRect/>
          </a:stretch>
        </p:blipFill>
        <p:spPr bwMode="auto">
          <a:xfrm rot="5400000">
            <a:off x="-132120" y="1846575"/>
            <a:ext cx="4979082" cy="385765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7868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Фестиваль «Дружба народов»</a:t>
            </a:r>
            <a:endParaRPr lang="ru-RU" sz="3200" i="1" u="sng" dirty="0" smtClean="0"/>
          </a:p>
        </p:txBody>
      </p:sp>
      <p:pic>
        <p:nvPicPr>
          <p:cNvPr id="43010" name="Picture 2" descr="F:\2023-24 уч.год\все фото\12-01-2024_10-59-12\1705046182334.jpg"/>
          <p:cNvPicPr>
            <a:picLocks noChangeAspect="1" noChangeArrowheads="1"/>
          </p:cNvPicPr>
          <p:nvPr/>
        </p:nvPicPr>
        <p:blipFill>
          <a:blip r:embed="rId2" cstate="print"/>
          <a:srcRect l="15312" t="13211" r="16250" b="19512"/>
          <a:stretch>
            <a:fillRect/>
          </a:stretch>
        </p:blipFill>
        <p:spPr bwMode="auto">
          <a:xfrm>
            <a:off x="428596" y="1071546"/>
            <a:ext cx="5184569" cy="228601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3011" name="Picture 3" descr="F:\2023-24 уч.год\все фото\12-01-2024_10-59-12\1705046182313.jpg"/>
          <p:cNvPicPr>
            <a:picLocks noChangeAspect="1" noChangeArrowheads="1"/>
          </p:cNvPicPr>
          <p:nvPr/>
        </p:nvPicPr>
        <p:blipFill>
          <a:blip r:embed="rId3" cstate="print"/>
          <a:srcRect l="20157" t="14634" r="17968" b="25406"/>
          <a:stretch>
            <a:fillRect/>
          </a:stretch>
        </p:blipFill>
        <p:spPr bwMode="auto">
          <a:xfrm>
            <a:off x="2878073" y="4000504"/>
            <a:ext cx="5622985" cy="251331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3012" name="Picture 4" descr="F:\2023-24 уч.год\все фото\12-01-2024_10-59-12\1705046182352.jpg"/>
          <p:cNvPicPr>
            <a:picLocks noChangeAspect="1" noChangeArrowheads="1"/>
          </p:cNvPicPr>
          <p:nvPr/>
        </p:nvPicPr>
        <p:blipFill>
          <a:blip r:embed="rId4" cstate="print"/>
          <a:srcRect l="32656" t="22561" r="47657" b="31707"/>
          <a:stretch>
            <a:fillRect/>
          </a:stretch>
        </p:blipFill>
        <p:spPr bwMode="auto">
          <a:xfrm>
            <a:off x="357158" y="3929066"/>
            <a:ext cx="2333641" cy="2500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3013" name="Picture 5" descr="F:\2023-24 уч.год\все фото\12-01-2024_10-59-12\1705046182810.jpg"/>
          <p:cNvPicPr>
            <a:picLocks noChangeAspect="1" noChangeArrowheads="1"/>
          </p:cNvPicPr>
          <p:nvPr/>
        </p:nvPicPr>
        <p:blipFill>
          <a:blip r:embed="rId5" cstate="print"/>
          <a:srcRect l="24500" t="10420" r="9500" b="34000"/>
          <a:stretch>
            <a:fillRect/>
          </a:stretch>
        </p:blipFill>
        <p:spPr bwMode="auto">
          <a:xfrm rot="5400000">
            <a:off x="6085605" y="1201015"/>
            <a:ext cx="2544954" cy="21431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2023-24 уч.год\все фото\12-01-2024_10-59-12\1705046182844.jpg"/>
          <p:cNvPicPr>
            <a:picLocks noChangeAspect="1" noChangeArrowheads="1"/>
          </p:cNvPicPr>
          <p:nvPr/>
        </p:nvPicPr>
        <p:blipFill>
          <a:blip r:embed="rId2" cstate="print"/>
          <a:srcRect l="6000"/>
          <a:stretch>
            <a:fillRect/>
          </a:stretch>
        </p:blipFill>
        <p:spPr bwMode="auto">
          <a:xfrm rot="5400000">
            <a:off x="375726" y="195721"/>
            <a:ext cx="2820351" cy="30003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4035" name="Picture 3" descr="F:\2023-24 уч.год\все фото\12-01-2024_10-59-12\1705046182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572132" y="285728"/>
            <a:ext cx="2643182" cy="26431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4036" name="Picture 4" descr="F:\2023-24 уч.год\все фото\12-01-2024_10-59-12\1705046182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28926" y="1357298"/>
            <a:ext cx="3071802" cy="307180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86256"/>
            <a:ext cx="4348400" cy="228601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6" cstate="print"/>
          <a:srcRect l="18586"/>
          <a:stretch>
            <a:fillRect/>
          </a:stretch>
        </p:blipFill>
        <p:spPr bwMode="auto">
          <a:xfrm>
            <a:off x="285720" y="4357694"/>
            <a:ext cx="4000528" cy="222108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2023-24 уч.год\все фото\12-01-2024_10-59-12\1705046182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7158" y="357166"/>
            <a:ext cx="3714752" cy="37147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5059" name="Picture 3" descr="F:\2023-24 уч.год\все фото\12-01-2024_10-59-12\1705046183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14876" y="2357430"/>
            <a:ext cx="4143404" cy="41434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5060" name="Picture 4" descr="F:\2023-24 уч.год\все фото\12-01-2024_10-59-12\1705046183064.jpg"/>
          <p:cNvPicPr>
            <a:picLocks noChangeAspect="1" noChangeArrowheads="1"/>
          </p:cNvPicPr>
          <p:nvPr/>
        </p:nvPicPr>
        <p:blipFill>
          <a:blip r:embed="rId4" cstate="print"/>
          <a:srcRect l="9750" t="29250" r="7750" b="21750"/>
          <a:stretch>
            <a:fillRect/>
          </a:stretch>
        </p:blipFill>
        <p:spPr bwMode="auto">
          <a:xfrm>
            <a:off x="428596" y="4214818"/>
            <a:ext cx="3750463" cy="22275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5061" name="Picture 5" descr="F:\2023-24 уч.год\все фото\12-01-2024_10-59-12\1705046182313.jpg"/>
          <p:cNvPicPr>
            <a:picLocks noChangeAspect="1" noChangeArrowheads="1"/>
          </p:cNvPicPr>
          <p:nvPr/>
        </p:nvPicPr>
        <p:blipFill>
          <a:blip r:embed="rId5" cstate="print"/>
          <a:srcRect l="31406" t="32520" r="30156" b="24797"/>
          <a:stretch>
            <a:fillRect/>
          </a:stretch>
        </p:blipFill>
        <p:spPr bwMode="auto">
          <a:xfrm>
            <a:off x="4714876" y="285728"/>
            <a:ext cx="3929090" cy="190269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cap="none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u="sng" cap="none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Результаты:</a:t>
            </a:r>
            <a:endParaRPr lang="ru-RU" sz="3600" b="1" i="1" u="sng" cap="none" dirty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1102579"/>
            <a:ext cx="8501122" cy="553997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сформировано представление о народных праздниках, обычаях, традициях, играх и сказках, а также  о нормах, принятых в отдельных народах.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различных видах деятельности дети  научились проявлять чувства патриотизма и толерантности.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Также дети получили   знания о культуре  разных народов, познакомились с национальными культурными традициями и особенностями.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сформировался интерес к жизни и традициям  разных народов.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Словарный запас детей обогатился  новыми терминами, понятиями.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сформировалось уважительное отношение к другим народам.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2023-24 уч.год\12-01-2024_10-59-12\1705046182500.jpg"/>
          <p:cNvPicPr>
            <a:picLocks noChangeAspect="1" noChangeArrowheads="1"/>
          </p:cNvPicPr>
          <p:nvPr/>
        </p:nvPicPr>
        <p:blipFill>
          <a:blip r:embed="rId2" cstate="print"/>
          <a:srcRect t="20548" b="4451"/>
          <a:stretch>
            <a:fillRect/>
          </a:stretch>
        </p:blipFill>
        <p:spPr bwMode="auto">
          <a:xfrm>
            <a:off x="1714480" y="1285860"/>
            <a:ext cx="5848392" cy="52454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85728"/>
            <a:ext cx="8358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u="sng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256430"/>
            <a:ext cx="8424936" cy="654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 проекта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100" b="1" u="sng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Где и когда бы мы не находились, нас всегда окружают люди разных национальностей. Ведь не случайно Конституция нашей страны начинается со слов: «Мы, многонациональный народ Российской Федерации, соединенный общей судьбой на своей земле</a:t>
            </a:r>
            <a:r>
              <a:rPr lang="ru-RU" sz="2000" dirty="0" smtClean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…».</a:t>
            </a:r>
            <a:endParaRPr kumimoji="0" lang="ru-RU" sz="200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поликультурного региона, каким является Оренбургская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должно строиться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учитывая всё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 и разнообразие национальных культур, воспитывая у детей интерес и уважение не только к культуре своего народа, но и других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наш детский сад, и в нашу группу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Знайки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ходят дети разных национальностей. Общаясь  с детьми в группе, мы заметили, что не все дети знают, свою национальность.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Чтобы повысить интерес воспитанников к своей национальности и привить дружеские отношения к людям разных национальностей мы решили провести проект « Дружба народов».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ребенка в данном проекте позволит глубоко развить чувство гражданственности и патриотизма.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36340" y="116633"/>
            <a:ext cx="828092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Новизна проекта</a:t>
            </a:r>
            <a:endParaRPr lang="ru-RU" sz="3600" b="1" i="1" u="sng" dirty="0">
              <a:solidFill>
                <a:srgbClr val="7030A0"/>
              </a:solidFill>
              <a:latin typeface="Times New Roman" panose="02020603050405020304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едагогический коллектив группы,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совместно с родителями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создали интерактивное образовательное пространство – мини-музей «Русская Изба» и «Юрта», где усваивают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сложный краеведческий материал через совместный поиск решения проблемы, тем самым, делая познавательный процесс, интересным и мотивационным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Знакомство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культурами русского и казахского народов помогает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детям понять, что все люди разные, но всех объединяет  одно: любовь к Родине, к своему народу и его культуре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5" descr="C:\Users\HP-PC\Desktop\мини-музей Русская изба\IMG_20221117_132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" r="9085" b="10680"/>
          <a:stretch>
            <a:fillRect/>
          </a:stretch>
        </p:blipFill>
        <p:spPr bwMode="auto">
          <a:xfrm>
            <a:off x="285720" y="2643182"/>
            <a:ext cx="4071966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43182"/>
            <a:ext cx="4000528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23-24 уч.год\все фото\12-01-2024_10-54-00\1705046016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14678" cy="428623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099" name="Picture 3" descr="F:\2023-24 уч.год\все фото\12-01-2024_10-54-00\1705046016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0727" y="0"/>
            <a:ext cx="3161113" cy="42148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100" name="Picture 4" descr="F:\2023-24 уч.год\все фото\12-01-2024_10-54-00\1705046016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0"/>
            <a:ext cx="1768091" cy="235745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101" name="Picture 5" descr="F:\2023-24 уч.год\все фото\12-01-2024_10-54-00\17050460166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500306"/>
            <a:ext cx="1857388" cy="192879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102" name="Picture 6" descr="F:\2023-24 уч.год\все фото\12-01-2024_09-35-58\1705041261657.jpg"/>
          <p:cNvPicPr>
            <a:picLocks noChangeAspect="1" noChangeArrowheads="1"/>
          </p:cNvPicPr>
          <p:nvPr/>
        </p:nvPicPr>
        <p:blipFill>
          <a:blip r:embed="rId6" cstate="print"/>
          <a:srcRect l="7500" t="19999" r="4998"/>
          <a:stretch>
            <a:fillRect/>
          </a:stretch>
        </p:blipFill>
        <p:spPr bwMode="auto">
          <a:xfrm>
            <a:off x="285720" y="4786322"/>
            <a:ext cx="1873007" cy="171245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103" name="Picture 7" descr="F:\2023-24 уч.год\все фото\12-01-2024_09-35-58\1705041261711.jpg"/>
          <p:cNvPicPr>
            <a:picLocks noChangeAspect="1" noChangeArrowheads="1"/>
          </p:cNvPicPr>
          <p:nvPr/>
        </p:nvPicPr>
        <p:blipFill>
          <a:blip r:embed="rId7" cstate="print"/>
          <a:srcRect t="15003"/>
          <a:stretch>
            <a:fillRect/>
          </a:stretch>
        </p:blipFill>
        <p:spPr bwMode="auto">
          <a:xfrm>
            <a:off x="2428860" y="4786322"/>
            <a:ext cx="2017133" cy="178595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104" name="Picture 8" descr="F:\2023-24 уч.год\все фото\12-01-2024_09-35-58\17050412617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4714884"/>
            <a:ext cx="1857388" cy="185738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105" name="Picture 9" descr="F:\2023-24 уч.год\все фото\12-01-2024_09-35-58\17050412618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4714884"/>
            <a:ext cx="1857420" cy="185742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356504"/>
            <a:ext cx="4000528" cy="250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2023-24 уч.год\все фото\13-12-2023_15-21-44\1702469909364.jpg"/>
          <p:cNvPicPr>
            <a:picLocks noChangeAspect="1" noChangeArrowheads="1"/>
          </p:cNvPicPr>
          <p:nvPr/>
        </p:nvPicPr>
        <p:blipFill>
          <a:blip r:embed="rId3" cstate="print"/>
          <a:srcRect t="38000" r="34000" b="1750"/>
          <a:stretch>
            <a:fillRect/>
          </a:stretch>
        </p:blipFill>
        <p:spPr bwMode="auto">
          <a:xfrm>
            <a:off x="357159" y="428605"/>
            <a:ext cx="4071966" cy="3717232"/>
          </a:xfrm>
          <a:prstGeom prst="rect">
            <a:avLst/>
          </a:prstGeom>
          <a:noFill/>
        </p:spPr>
      </p:pic>
      <p:pic>
        <p:nvPicPr>
          <p:cNvPr id="3075" name="Picture 3" descr="F:\2023-24 уч.год\все фото\13-12-2023_15-05-25\1702468867001.jpg"/>
          <p:cNvPicPr>
            <a:picLocks noChangeAspect="1" noChangeArrowheads="1"/>
          </p:cNvPicPr>
          <p:nvPr/>
        </p:nvPicPr>
        <p:blipFill>
          <a:blip r:embed="rId4" cstate="print"/>
          <a:srcRect l="77751" t="2250" b="33000"/>
          <a:stretch>
            <a:fillRect/>
          </a:stretch>
        </p:blipFill>
        <p:spPr bwMode="auto">
          <a:xfrm>
            <a:off x="6572264" y="0"/>
            <a:ext cx="1857388" cy="5405378"/>
          </a:xfrm>
          <a:prstGeom prst="rect">
            <a:avLst/>
          </a:prstGeom>
          <a:noFill/>
        </p:spPr>
      </p:pic>
      <p:pic>
        <p:nvPicPr>
          <p:cNvPr id="3076" name="Picture 4" descr="F:\2023-24 уч.год\все фото\13-12-2023_15-05-25\1702468867001.jpg"/>
          <p:cNvPicPr>
            <a:picLocks noChangeAspect="1" noChangeArrowheads="1"/>
          </p:cNvPicPr>
          <p:nvPr/>
        </p:nvPicPr>
        <p:blipFill>
          <a:blip r:embed="rId5" cstate="print"/>
          <a:srcRect l="38518" t="20500" r="29383" b="15000"/>
          <a:stretch>
            <a:fillRect/>
          </a:stretch>
        </p:blipFill>
        <p:spPr bwMode="auto">
          <a:xfrm>
            <a:off x="4500562" y="357166"/>
            <a:ext cx="1907782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endParaRPr lang="ru-RU" sz="2800" b="1" i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представление о традициях и особенностях быта русского и казахского народов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2023-24 уч.год\все фото\12-01-2024_10-59-12\1705046182525.jpg"/>
          <p:cNvPicPr>
            <a:picLocks noChangeAspect="1" noChangeArrowheads="1"/>
          </p:cNvPicPr>
          <p:nvPr/>
        </p:nvPicPr>
        <p:blipFill>
          <a:blip r:embed="rId2" cstate="print"/>
          <a:srcRect t="28571" b="7937"/>
          <a:stretch>
            <a:fillRect/>
          </a:stretch>
        </p:blipFill>
        <p:spPr bwMode="auto">
          <a:xfrm>
            <a:off x="571472" y="2500306"/>
            <a:ext cx="7651010" cy="364333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495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14282" y="362099"/>
            <a:ext cx="8534752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проекта:</a:t>
            </a:r>
          </a:p>
          <a:p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ормировать представления о принадлежности каждого человека к определенной культуре, определяющей его национальность.</a:t>
            </a:r>
          </a:p>
          <a:p>
            <a:pPr lvl="0"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Приобщать детей к прошлому и настоящему русской культуры, а также к явлениям культуры казахского  народа в их исторических и географических аспектах (быт, культура, традиции).</a:t>
            </a:r>
          </a:p>
          <a:p>
            <a:pPr lvl="0"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создание культурно-образовательной среды в группе;</a:t>
            </a:r>
          </a:p>
          <a:p>
            <a:pPr lvl="0"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знакомство детей с традициями и обычаями, промыслами, художественным  творчеством, особенностями национальных костюмов ;</a:t>
            </a:r>
          </a:p>
          <a:p>
            <a:pPr lvl="0"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Содействовать практическому применению детьми полученной информации о народах .их быте, культуре, традициях в различных видах деятельности (познавательно -исследовательской, коммуникативной, изобразительной, музыкальной, двигательной, конструктивной, игровой и др.).</a:t>
            </a:r>
          </a:p>
          <a:p>
            <a:pPr lvl="0"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Проявлять толерантность, интерес, симпатию и уважение к носителям других национальных культур, потребность получения информации о них. </a:t>
            </a:r>
          </a:p>
          <a:p>
            <a:pPr lvl="0"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 по вопросам воспитания нравственно –</a:t>
            </a:r>
          </a:p>
          <a:p>
            <a:pPr>
              <a:buClr>
                <a:srgbClr val="7030A0"/>
              </a:buCl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патриотических чувств у детей, привлечение семей воспитанников к совместной образовательной деятельности по проекту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4969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 проекта</a:t>
            </a:r>
            <a:r>
              <a:rPr lang="ru-RU" sz="28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i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интеграцию  содержания  образовательных  областей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1.Социально-коммуникативное  развитие;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2.Речевое  развитие;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3.Художественно-эстетическое  развитие;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4.Физическое  развитие;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5.Познавательное  развитие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 того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интеграцию  основных  видов  детской  деятельности: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-Коммуникативной;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-Игровой;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-Продуктивной.</a:t>
            </a:r>
          </a:p>
        </p:txBody>
      </p:sp>
    </p:spTree>
    <p:extLst>
      <p:ext uri="{BB962C8B-B14F-4D97-AF65-F5344CB8AC3E}">
        <p14:creationId xmlns:p14="http://schemas.microsoft.com/office/powerpoint/2010/main" val="16573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1835</TotalTime>
  <Words>853</Words>
  <Application>Microsoft Office PowerPoint</Application>
  <PresentationFormat>Экран (4:3)</PresentationFormat>
  <Paragraphs>121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Century Schoolbook</vt:lpstr>
      <vt:lpstr>Times New Roman</vt:lpstr>
      <vt:lpstr>Wingdings</vt:lpstr>
      <vt:lpstr>Wingdings 2</vt:lpstr>
      <vt:lpstr>Эркер</vt:lpstr>
      <vt:lpstr>проект  «Дружба народов»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Результаты: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«23 февраля -  день защитника Отечества»</dc:title>
  <dc:creator>Ирина</dc:creator>
  <cp:lastModifiedBy>Админ</cp:lastModifiedBy>
  <cp:revision>145</cp:revision>
  <dcterms:created xsi:type="dcterms:W3CDTF">2014-02-23T13:36:22Z</dcterms:created>
  <dcterms:modified xsi:type="dcterms:W3CDTF">2024-01-16T07:57:40Z</dcterms:modified>
</cp:coreProperties>
</file>