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82" r:id="rId3"/>
    <p:sldId id="283" r:id="rId4"/>
    <p:sldId id="284" r:id="rId5"/>
    <p:sldId id="285" r:id="rId6"/>
    <p:sldId id="281" r:id="rId7"/>
    <p:sldId id="258" r:id="rId8"/>
    <p:sldId id="264" r:id="rId9"/>
    <p:sldId id="265" r:id="rId10"/>
    <p:sldId id="266" r:id="rId11"/>
    <p:sldId id="287" r:id="rId12"/>
    <p:sldId id="267" r:id="rId13"/>
    <p:sldId id="288" r:id="rId14"/>
    <p:sldId id="289" r:id="rId15"/>
    <p:sldId id="290" r:id="rId16"/>
    <p:sldId id="291" r:id="rId17"/>
    <p:sldId id="292" r:id="rId18"/>
    <p:sldId id="296" r:id="rId19"/>
    <p:sldId id="293" r:id="rId20"/>
    <p:sldId id="297" r:id="rId21"/>
    <p:sldId id="298" r:id="rId22"/>
    <p:sldId id="295" r:id="rId23"/>
    <p:sldId id="312" r:id="rId24"/>
    <p:sldId id="308" r:id="rId25"/>
    <p:sldId id="309" r:id="rId26"/>
    <p:sldId id="314" r:id="rId27"/>
    <p:sldId id="304" r:id="rId28"/>
    <p:sldId id="305" r:id="rId29"/>
    <p:sldId id="279" r:id="rId30"/>
    <p:sldId id="310" r:id="rId31"/>
    <p:sldId id="277" r:id="rId32"/>
    <p:sldId id="276" r:id="rId3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Times New Roman" panose="02020603050405020304" pitchFamily="18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CC0066"/>
    <a:srgbClr val="004200"/>
    <a:srgbClr val="007000"/>
    <a:srgbClr val="FF6600"/>
    <a:srgbClr val="B000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9AF25C4-3A70-4829-AED0-30F88277F6B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59A4F6-8B52-4ECC-8C3F-9DC380065E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2EE0CD8-D7A4-49D1-B006-D1212FC83E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7DF695-7CC6-4F37-9EF6-8D08939DE3A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675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8205A1D-B145-4D97-BF3B-456A2D9D00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FA6F66C-C3F9-4F07-A689-A769F034D8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7D226DD-9EDC-4680-A65D-553D621051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CCEF03-4181-4E81-8042-3C25E18A395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5690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512E1C8-76C5-49C6-BFA6-5084244628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D0FD3BF-E392-4A7B-8E38-E8D0EF4D39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E2D7FF2-22DD-4D4B-9CF9-8D52ECD8F5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71ABEE-8245-46CC-AEFD-3F4B1CEB7DC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987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17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38600" cy="21717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806C4193-3CC2-42B9-B7B5-9B275CF0CD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5">
            <a:extLst>
              <a:ext uri="{FF2B5EF4-FFF2-40B4-BE49-F238E27FC236}">
                <a16:creationId xmlns:a16="http://schemas.microsoft.com/office/drawing/2014/main" id="{C85EA131-4B07-4C51-A8C7-21E4C45442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6">
            <a:extLst>
              <a:ext uri="{FF2B5EF4-FFF2-40B4-BE49-F238E27FC236}">
                <a16:creationId xmlns:a16="http://schemas.microsoft.com/office/drawing/2014/main" id="{1EF6F4AC-6969-4B6B-A191-D5441D1317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431322-35A2-4106-AD91-3933B59EB13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8277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17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24300"/>
            <a:ext cx="4038600" cy="21717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4">
            <a:extLst>
              <a:ext uri="{FF2B5EF4-FFF2-40B4-BE49-F238E27FC236}">
                <a16:creationId xmlns:a16="http://schemas.microsoft.com/office/drawing/2014/main" id="{9F12C752-3CAD-404E-81AB-A49F1A98E9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5">
            <a:extLst>
              <a:ext uri="{FF2B5EF4-FFF2-40B4-BE49-F238E27FC236}">
                <a16:creationId xmlns:a16="http://schemas.microsoft.com/office/drawing/2014/main" id="{E55EBE1F-D4CB-4764-BEBD-3B8A5CE802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6">
            <a:extLst>
              <a:ext uri="{FF2B5EF4-FFF2-40B4-BE49-F238E27FC236}">
                <a16:creationId xmlns:a16="http://schemas.microsoft.com/office/drawing/2014/main" id="{641F77B5-3A6A-40C7-95FC-9F2CF8D7BC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D4804E-259A-4C27-B46C-BC8E88CB602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9649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Заголовок, два объек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17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24300"/>
            <a:ext cx="4038600" cy="21717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24">
            <a:extLst>
              <a:ext uri="{FF2B5EF4-FFF2-40B4-BE49-F238E27FC236}">
                <a16:creationId xmlns:a16="http://schemas.microsoft.com/office/drawing/2014/main" id="{258D3896-77CE-460C-93CB-33C71BBBB4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5">
            <a:extLst>
              <a:ext uri="{FF2B5EF4-FFF2-40B4-BE49-F238E27FC236}">
                <a16:creationId xmlns:a16="http://schemas.microsoft.com/office/drawing/2014/main" id="{FC552431-55C0-4BB1-9929-1C38C64D31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26">
            <a:extLst>
              <a:ext uri="{FF2B5EF4-FFF2-40B4-BE49-F238E27FC236}">
                <a16:creationId xmlns:a16="http://schemas.microsoft.com/office/drawing/2014/main" id="{841DD897-8C7F-4CAC-B5E5-D04CA37178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0CB7F8-B148-4100-86B1-0AE286A0BCE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8234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CB7254-8985-4A7D-B58E-33411A488A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8AF513F-0B9D-4D41-AEE3-2FF2C16809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D2FA3C4-9875-43E6-9DB2-C9C0AF633E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2C5437-DE38-4EB3-94BB-A0A76B30E35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098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D49A84E-BAE1-4744-9CCC-6513D529B1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DCB0EC6-0208-4B30-B349-CDB46513FE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BD63B38-1289-4834-A6A8-921FED8220F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5B8497-7691-408C-A051-BCC8ACEBC8A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7873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5EDB3D-56D5-46F9-B4AA-41A5E3F31F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B6584F-6A68-4614-A1F7-D2B7906ABCB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23AC3C-E951-466C-A661-CEE0D9DF09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790F58-CBB5-40DD-A1A9-F470D6AD703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527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934486C-8B53-4B68-83F0-59A235C134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BACF9AF-67D8-41AA-A77F-52A092986D1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189BB67-8DB7-4608-A858-CA62580654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8B339B-4308-4868-A598-E6E069D1A83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1387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7218837-4B51-4BF2-B223-B534EEB69C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4FD605B-6FC2-444D-AFFA-20BE246933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39F75E3-70FF-4368-9CC3-8D01BE09ED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5DB0B0-3482-4644-AD02-4D49FCDE9B7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5230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56989F2-11D3-497C-B4E3-1BA86F01AB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6DCD01C-4736-4322-867C-0E588FAA63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D4BDA29-FBE7-4B2D-92FE-D1EA983D1D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1B96FD-75F6-4C6C-8AD6-B817D1A343B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5099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3ECCB8-4EDD-4480-9722-820A812D13D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C8003E-4B10-4BE9-A754-58EEFF649F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E5A9E7-952B-472E-920B-E8A0A6AD04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FF56E1-EE01-4448-8B3E-AE06D099F51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83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0DC7E9-9ABC-4B30-8355-EF58ACEBEC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08ABC91-EAA4-4C73-8703-DE119A2131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57BC80-7957-45DA-96E2-884D7D4D9D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029F39-6C60-4E88-8511-27F888830A1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532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58EF464-2231-4E65-8526-9D51FBC4D1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FDAF11D-099C-4094-B392-6B2E8CFB12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E6E30C8-CDBD-4D0C-8764-B2FB65A70E9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B7B14D3-40F1-47AD-9854-EC3B9A3F9E2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2BA5F75-8E27-48EA-B9E8-0AC0239A4DB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6C42974-5FFA-49B9-BB9C-734418EEFA0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file:///C:\Users\User\Downloads\&#1052;&#1080;&#1085;&#1091;&#1089;%20-%20&#1057;%20&#1095;&#1077;&#1075;&#1086;%20&#1085;&#1072;&#1095;&#1080;&#1085;&#1072;&#1077;&#1090;&#1089;&#1103;%20&#1088;&#1086;&#1076;&#1080;&#1085;&#1072;%20P-2.mp3" TargetMode="External"/><Relationship Id="rId1" Type="http://schemas.openxmlformats.org/officeDocument/2006/relationships/audio" Target="NULL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9" descr="C:\Users\user\Desktop\03.jpg">
            <a:extLst>
              <a:ext uri="{FF2B5EF4-FFF2-40B4-BE49-F238E27FC236}">
                <a16:creationId xmlns:a16="http://schemas.microsoft.com/office/drawing/2014/main" id="{E5FED307-9578-431C-A111-D025BA385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8" r="3787" b="6175"/>
          <a:stretch>
            <a:fillRect/>
          </a:stretch>
        </p:blipFill>
        <p:spPr bwMode="auto">
          <a:xfrm>
            <a:off x="352540" y="548680"/>
            <a:ext cx="8438917" cy="542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Прямоугольник 2">
            <a:extLst>
              <a:ext uri="{FF2B5EF4-FFF2-40B4-BE49-F238E27FC236}">
                <a16:creationId xmlns:a16="http://schemas.microsoft.com/office/drawing/2014/main" id="{BF5A1B0D-BA31-4556-8931-E4F7D6CA7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1484313"/>
            <a:ext cx="7451725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3500" b="1" dirty="0">
                <a:solidFill>
                  <a:srgbClr val="800000"/>
                </a:solidFill>
              </a:rPr>
              <a:t>            </a:t>
            </a:r>
          </a:p>
          <a:p>
            <a:pPr eaLnBrk="1" hangingPunct="1"/>
            <a:endParaRPr lang="ru-RU" altLang="ru-RU" sz="3500" b="1" dirty="0">
              <a:solidFill>
                <a:srgbClr val="800000"/>
              </a:solidFill>
            </a:endParaRPr>
          </a:p>
          <a:p>
            <a:pPr eaLnBrk="1" hangingPunct="1"/>
            <a:r>
              <a:rPr lang="ru-RU" altLang="ru-RU" sz="3500" b="1" dirty="0">
                <a:solidFill>
                  <a:srgbClr val="800000"/>
                </a:solidFill>
              </a:rPr>
              <a:t>«С чего начинается Родина?»</a:t>
            </a:r>
          </a:p>
        </p:txBody>
      </p:sp>
      <p:sp>
        <p:nvSpPr>
          <p:cNvPr id="5124" name="Прямоугольник 3">
            <a:extLst>
              <a:ext uri="{FF2B5EF4-FFF2-40B4-BE49-F238E27FC236}">
                <a16:creationId xmlns:a16="http://schemas.microsoft.com/office/drawing/2014/main" id="{C9037988-949B-4312-A8A5-48B53EBFF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72" y="3786190"/>
            <a:ext cx="4267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24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C801A34-CA21-4A7D-9533-432C4DE16050}"/>
              </a:ext>
            </a:extLst>
          </p:cNvPr>
          <p:cNvSpPr/>
          <p:nvPr/>
        </p:nvSpPr>
        <p:spPr>
          <a:xfrm>
            <a:off x="1085034" y="711526"/>
            <a:ext cx="69739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Муниципальное дошкольное образовательное автономное учреждение «Детский сад № 38 «Солнышко» комбинированного  вида г. Орска»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ABECFD8-8D45-4ED0-8A3A-4FBC2671719F}"/>
              </a:ext>
            </a:extLst>
          </p:cNvPr>
          <p:cNvSpPr/>
          <p:nvPr/>
        </p:nvSpPr>
        <p:spPr>
          <a:xfrm>
            <a:off x="3643306" y="4214818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1400" b="1" dirty="0"/>
              <a:t>Разработали:</a:t>
            </a:r>
          </a:p>
          <a:p>
            <a:pPr algn="r"/>
            <a:r>
              <a:rPr lang="ru-RU" sz="1400" b="1" dirty="0"/>
              <a:t>Воспитатели</a:t>
            </a:r>
          </a:p>
          <a:p>
            <a:pPr algn="r"/>
            <a:r>
              <a:rPr lang="ru-RU" sz="1400" b="1" dirty="0"/>
              <a:t>Сидорова Ю.Н., </a:t>
            </a:r>
          </a:p>
          <a:p>
            <a:pPr algn="r"/>
            <a:r>
              <a:rPr lang="ru-RU" sz="1400" b="1" dirty="0" err="1"/>
              <a:t>Шинбергенова</a:t>
            </a:r>
            <a:r>
              <a:rPr lang="ru-RU" sz="1400" b="1" dirty="0"/>
              <a:t> Г.А.</a:t>
            </a:r>
          </a:p>
          <a:p>
            <a:pPr algn="r"/>
            <a:r>
              <a:rPr lang="ru-RU" sz="1400" b="1" dirty="0"/>
              <a:t>Логопед</a:t>
            </a:r>
          </a:p>
          <a:p>
            <a:pPr algn="r"/>
            <a:r>
              <a:rPr lang="ru-RU" sz="1400" b="1" dirty="0"/>
              <a:t>Оськина  И.Н.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B42F547-1A11-490D-8CCF-33BE45625000}"/>
              </a:ext>
            </a:extLst>
          </p:cNvPr>
          <p:cNvSpPr/>
          <p:nvPr/>
        </p:nvSpPr>
        <p:spPr>
          <a:xfrm>
            <a:off x="1071538" y="500042"/>
            <a:ext cx="736983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FF0000"/>
                </a:solidFill>
              </a:rPr>
              <a:t>Предполагаемый результат</a:t>
            </a:r>
            <a:r>
              <a:rPr lang="ru-RU" sz="44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C0E311A-95C6-435C-B3A1-07228A0B1751}"/>
              </a:ext>
            </a:extLst>
          </p:cNvPr>
          <p:cNvSpPr/>
          <p:nvPr/>
        </p:nvSpPr>
        <p:spPr>
          <a:xfrm>
            <a:off x="401557" y="1163653"/>
            <a:ext cx="799288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AutoNum type="arabicPeriod"/>
            </a:pPr>
            <a:r>
              <a:rPr lang="ru-RU" sz="2000" b="1" dirty="0"/>
              <a:t>Дети пополнят знания по следующим разделам проекта: «Мой </a:t>
            </a:r>
          </a:p>
          <a:p>
            <a:pPr algn="just"/>
            <a:r>
              <a:rPr lang="ru-RU" sz="2000" b="1" dirty="0"/>
              <a:t>дом, моя семья», «Мой детский сад», «Мой город Орск», «Моя страна Россия».</a:t>
            </a:r>
          </a:p>
          <a:p>
            <a:pPr algn="just"/>
            <a:endParaRPr lang="ru-RU" sz="2000" b="1" dirty="0"/>
          </a:p>
          <a:p>
            <a:pPr algn="just"/>
            <a:r>
              <a:rPr lang="ru-RU" sz="2000" b="1" dirty="0"/>
              <a:t>2. Дети будут обладать   ценностно-нравственные качествами, являющимися фундаментом для дальнейшего воспитания гуманной, духовно-нравственной и социально-активной личности, будущих достойных граждан России. </a:t>
            </a:r>
          </a:p>
          <a:p>
            <a:pPr algn="just"/>
            <a:endParaRPr lang="ru-RU" sz="2000" b="1" dirty="0"/>
          </a:p>
          <a:p>
            <a:pPr algn="just"/>
            <a:r>
              <a:rPr lang="ru-RU" sz="2000" b="1" dirty="0"/>
              <a:t>3. Повысится познавательная активность, общая культура и компетентность всех участников проекта.</a:t>
            </a:r>
          </a:p>
          <a:p>
            <a:pPr algn="just"/>
            <a:endParaRPr lang="ru-RU" sz="2000" b="1" dirty="0"/>
          </a:p>
          <a:p>
            <a:pPr algn="just"/>
            <a:r>
              <a:rPr lang="ru-RU" sz="2000" b="1" dirty="0"/>
              <a:t>4. Укрепится взаимосвязь между детьми, родителями и педагогами.</a:t>
            </a:r>
          </a:p>
          <a:p>
            <a:pPr algn="just"/>
            <a:r>
              <a:rPr lang="ru-RU" sz="2000" b="1" dirty="0"/>
              <a:t> </a:t>
            </a:r>
          </a:p>
          <a:p>
            <a:pPr algn="just"/>
            <a:r>
              <a:rPr lang="ru-RU" sz="2000" b="1" dirty="0"/>
              <a:t>5. Будет создана предметно-развивающая среда, способствующая нравственно-патриотическому воспитанию детей.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0D960B2-1F01-4E3E-9F68-101C6C621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b="1" dirty="0">
                <a:solidFill>
                  <a:srgbClr val="FF0000"/>
                </a:solidFill>
              </a:rPr>
              <a:t>Этапы реализации проекта</a:t>
            </a:r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EFE12A8B-7D28-4DA1-99ED-D3482BE9137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469166741"/>
              </p:ext>
            </p:extLst>
          </p:nvPr>
        </p:nvGraphicFramePr>
        <p:xfrm>
          <a:off x="457200" y="1417638"/>
          <a:ext cx="8147248" cy="475034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{3C2FFA5D-87B4-456A-9821-1D502468CF0F}</a:tableStyleId>
              </a:tblPr>
              <a:tblGrid>
                <a:gridCol w="1134049">
                  <a:extLst>
                    <a:ext uri="{9D8B030D-6E8A-4147-A177-3AD203B41FA5}">
                      <a16:colId xmlns:a16="http://schemas.microsoft.com/office/drawing/2014/main" val="2050547592"/>
                    </a:ext>
                  </a:extLst>
                </a:gridCol>
                <a:gridCol w="4663861">
                  <a:extLst>
                    <a:ext uri="{9D8B030D-6E8A-4147-A177-3AD203B41FA5}">
                      <a16:colId xmlns:a16="http://schemas.microsoft.com/office/drawing/2014/main" val="1633798848"/>
                    </a:ext>
                  </a:extLst>
                </a:gridCol>
                <a:gridCol w="2349338">
                  <a:extLst>
                    <a:ext uri="{9D8B030D-6E8A-4147-A177-3AD203B41FA5}">
                      <a16:colId xmlns:a16="http://schemas.microsoft.com/office/drawing/2014/main" val="1196231909"/>
                    </a:ext>
                  </a:extLst>
                </a:gridCol>
              </a:tblGrid>
              <a:tr h="25995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Этап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380" marR="443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Мероприятия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380" marR="443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Сроки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380" marR="44380" marT="0" marB="0"/>
                </a:tc>
                <a:extLst>
                  <a:ext uri="{0D108BD9-81ED-4DB2-BD59-A6C34878D82A}">
                    <a16:rowId xmlns:a16="http://schemas.microsoft.com/office/drawing/2014/main" val="3263162157"/>
                  </a:ext>
                </a:extLst>
              </a:tr>
              <a:tr h="190312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1 этап 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380" marR="4438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800"/>
                        <a:buFont typeface="Wingdings" panose="05000000000000000000" pitchFamily="2" charset="2"/>
                        <a:buChar char=""/>
                        <a:tabLst>
                          <a:tab pos="274320" algn="l"/>
                        </a:tabLst>
                      </a:pPr>
                      <a:r>
                        <a:rPr lang="ru-RU" sz="1600">
                          <a:effectLst/>
                        </a:rPr>
                        <a:t>Изучение опыта других дошкольных образовательных учреждений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800"/>
                        <a:buFont typeface="Wingdings" panose="05000000000000000000" pitchFamily="2" charset="2"/>
                        <a:buChar char=""/>
                        <a:tabLst>
                          <a:tab pos="274320" algn="l"/>
                        </a:tabLst>
                      </a:pPr>
                      <a:r>
                        <a:rPr lang="ru-RU" sz="1600">
                          <a:effectLst/>
                        </a:rPr>
                        <a:t>Подбор методического материала, художественной литературы, музыкального репертуара, наглядности </a:t>
                      </a:r>
                    </a:p>
                    <a:p>
                      <a:pPr marL="228600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380" marR="443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сентябрь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380" marR="44380" marT="0" marB="0"/>
                </a:tc>
                <a:extLst>
                  <a:ext uri="{0D108BD9-81ED-4DB2-BD59-A6C34878D82A}">
                    <a16:rowId xmlns:a16="http://schemas.microsoft.com/office/drawing/2014/main" val="2517808470"/>
                  </a:ext>
                </a:extLst>
              </a:tr>
              <a:tr h="108006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2 этап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380" marR="44380" marT="0" marB="0"/>
                </a:tc>
                <a:tc>
                  <a:txBody>
                    <a:bodyPr/>
                    <a:lstStyle/>
                    <a:p>
                      <a:pPr marL="4572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Реализации проекта согласно плану мероприятий с   детьми и родителями.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380" marR="443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октябрь,ноябрь,декабрь 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380" marR="44380" marT="0" marB="0"/>
                </a:tc>
                <a:extLst>
                  <a:ext uri="{0D108BD9-81ED-4DB2-BD59-A6C34878D82A}">
                    <a16:rowId xmlns:a16="http://schemas.microsoft.com/office/drawing/2014/main" val="249277930"/>
                  </a:ext>
                </a:extLst>
              </a:tr>
              <a:tr h="7522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3 этап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380" marR="443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Анализ деятельности по реализации проекта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380" marR="443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</a:rPr>
                        <a:t>декабрь 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380" marR="44380" marT="0" marB="0"/>
                </a:tc>
                <a:extLst>
                  <a:ext uri="{0D108BD9-81ED-4DB2-BD59-A6C34878D82A}">
                    <a16:rowId xmlns:a16="http://schemas.microsoft.com/office/drawing/2014/main" val="490512082"/>
                  </a:ext>
                </a:extLst>
              </a:tr>
              <a:tr h="75226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4 этап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380" marR="443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Презентация результатов деятельности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380" marR="443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</a:t>
                      </a:r>
                    </a:p>
                  </a:txBody>
                  <a:tcPr marL="44380" marR="44380" marT="0" marB="0"/>
                </a:tc>
                <a:extLst>
                  <a:ext uri="{0D108BD9-81ED-4DB2-BD59-A6C34878D82A}">
                    <a16:rowId xmlns:a16="http://schemas.microsoft.com/office/drawing/2014/main" val="74124282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BDFAC49-ADE5-49DA-93D4-0BB4B5D45E52}"/>
              </a:ext>
            </a:extLst>
          </p:cNvPr>
          <p:cNvSpPr/>
          <p:nvPr/>
        </p:nvSpPr>
        <p:spPr>
          <a:xfrm>
            <a:off x="260648" y="620688"/>
            <a:ext cx="863183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</a:rPr>
              <a:t>Формы взаимодействия с детьми и родителями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987981F-EB4B-4BD5-B5AF-F9E6CF0407A6}"/>
              </a:ext>
            </a:extLst>
          </p:cNvPr>
          <p:cNvSpPr/>
          <p:nvPr/>
        </p:nvSpPr>
        <p:spPr>
          <a:xfrm>
            <a:off x="242392" y="2012940"/>
            <a:ext cx="416733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Формы взаимодействия с детьми:</a:t>
            </a:r>
          </a:p>
          <a:p>
            <a:endParaRPr lang="ru-RU" b="1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/>
              <a:t>Непосредственная образовательная деятельность;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/>
              <a:t>Совместная деятельность детей и педагогов;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/>
              <a:t>Экскурсия;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/>
              <a:t>Чтение художественной литературы;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/>
              <a:t>Беседы, ситуативные разговоры;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/>
              <a:t>Слушание музыки;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/>
              <a:t>Игры (дидактические, ролевые, хороводные, подвижные и коммуникативные)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/>
              <a:t>Презентации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6EB9A918-3D8E-4663-A71A-49EC63660110}"/>
              </a:ext>
            </a:extLst>
          </p:cNvPr>
          <p:cNvCxnSpPr>
            <a:cxnSpLocks/>
          </p:cNvCxnSpPr>
          <p:nvPr/>
        </p:nvCxnSpPr>
        <p:spPr>
          <a:xfrm>
            <a:off x="4490864" y="2012940"/>
            <a:ext cx="0" cy="444039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68D7D1E-3072-4B65-96E3-4674FCAFB695}"/>
              </a:ext>
            </a:extLst>
          </p:cNvPr>
          <p:cNvSpPr/>
          <p:nvPr/>
        </p:nvSpPr>
        <p:spPr>
          <a:xfrm>
            <a:off x="4572000" y="202628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/>
              <a:t>Формы взаимодействия с родителями:</a:t>
            </a:r>
          </a:p>
          <a:p>
            <a:endParaRPr lang="ru-RU" b="1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/>
              <a:t>Консультации по проблемам патриотического воспитания детей;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/>
              <a:t>Сотворчество детей и родителей.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CB51A87-6ED8-48DC-9232-5D57753B6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/>
          <a:lstStyle/>
          <a:p>
            <a:r>
              <a:rPr lang="ru-RU" dirty="0"/>
              <a:t> </a:t>
            </a:r>
            <a:r>
              <a:rPr lang="ru-RU" sz="4800" b="1" dirty="0">
                <a:solidFill>
                  <a:srgbClr val="FF0000"/>
                </a:solidFill>
              </a:rPr>
              <a:t>Последовательность работы 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951CBDC6-CF38-4E5B-A6FF-36031B1DF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/>
              <a:t> 1. «Мой детский сад – это Родина моя»</a:t>
            </a:r>
          </a:p>
          <a:p>
            <a:pPr marL="0" indent="0" algn="ctr">
              <a:buNone/>
            </a:pPr>
            <a:endParaRPr lang="ru-RU" sz="2400" dirty="0"/>
          </a:p>
          <a:p>
            <a:pPr marL="0" indent="0" algn="ctr">
              <a:buNone/>
            </a:pPr>
            <a:r>
              <a:rPr lang="ru-RU" sz="2400" dirty="0"/>
              <a:t>2. «Мой дом моя семья – это Родина моя»</a:t>
            </a:r>
          </a:p>
          <a:p>
            <a:pPr marL="0" indent="0" algn="ctr">
              <a:buNone/>
            </a:pPr>
            <a:r>
              <a:rPr lang="ru-RU" sz="2400" dirty="0"/>
              <a:t> </a:t>
            </a:r>
          </a:p>
          <a:p>
            <a:pPr marL="0" indent="0" algn="ctr">
              <a:buNone/>
            </a:pPr>
            <a:r>
              <a:rPr lang="ru-RU" sz="2400" dirty="0"/>
              <a:t>3. «Мой город Орск– это Родина моя»</a:t>
            </a:r>
          </a:p>
          <a:p>
            <a:pPr marL="0" indent="0" algn="ctr">
              <a:buNone/>
            </a:pPr>
            <a:endParaRPr lang="ru-RU" sz="2400" dirty="0"/>
          </a:p>
          <a:p>
            <a:pPr marL="0" indent="0" algn="ctr">
              <a:buNone/>
            </a:pPr>
            <a:r>
              <a:rPr lang="ru-RU" sz="2400" dirty="0"/>
              <a:t> 4. «Моя страна Россия – это Родина моя»</a:t>
            </a:r>
          </a:p>
          <a:p>
            <a:pPr algn="ctr"/>
            <a:endParaRPr lang="ru-RU" sz="2400" dirty="0"/>
          </a:p>
          <a:p>
            <a:pPr marL="0" indent="0" algn="ctr">
              <a:buNone/>
            </a:pPr>
            <a:endParaRPr lang="ru-RU" sz="2400" dirty="0"/>
          </a:p>
        </p:txBody>
      </p:sp>
      <p:sp>
        <p:nvSpPr>
          <p:cNvPr id="7" name="Стрелка: вниз 6">
            <a:extLst>
              <a:ext uri="{FF2B5EF4-FFF2-40B4-BE49-F238E27FC236}">
                <a16:creationId xmlns:a16="http://schemas.microsoft.com/office/drawing/2014/main" id="{C73732B8-E36B-4DB6-857B-6562FC8F1FCB}"/>
              </a:ext>
            </a:extLst>
          </p:cNvPr>
          <p:cNvSpPr/>
          <p:nvPr/>
        </p:nvSpPr>
        <p:spPr>
          <a:xfrm>
            <a:off x="4644008" y="1700808"/>
            <a:ext cx="216024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id="{5909F403-167C-4DA5-86D2-0B22C4739079}"/>
              </a:ext>
            </a:extLst>
          </p:cNvPr>
          <p:cNvSpPr/>
          <p:nvPr/>
        </p:nvSpPr>
        <p:spPr>
          <a:xfrm>
            <a:off x="4650580" y="2564904"/>
            <a:ext cx="216024" cy="7060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: вниз 8">
            <a:extLst>
              <a:ext uri="{FF2B5EF4-FFF2-40B4-BE49-F238E27FC236}">
                <a16:creationId xmlns:a16="http://schemas.microsoft.com/office/drawing/2014/main" id="{6861835A-3407-451F-AFC1-5FE530284C96}"/>
              </a:ext>
            </a:extLst>
          </p:cNvPr>
          <p:cNvSpPr/>
          <p:nvPr/>
        </p:nvSpPr>
        <p:spPr>
          <a:xfrm>
            <a:off x="4650580" y="3435995"/>
            <a:ext cx="219167" cy="5230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D6E0A43-1AEE-4AF1-92FF-C6EBD7929A4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065564"/>
            <a:ext cx="8507288" cy="532656"/>
          </a:xfrm>
        </p:spPr>
        <p:txBody>
          <a:bodyPr/>
          <a:lstStyle/>
          <a:p>
            <a:pPr marL="0" indent="0">
              <a:buNone/>
            </a:pPr>
            <a:r>
              <a:rPr lang="ru-RU" sz="1400" dirty="0"/>
              <a:t>Словотворчество на тему: «Представь, что ты волшебник. Что бы ты изменил в детском саду? или «Представь, что было бы, если бы исчезли детские сады? Как ты думаешь, хорошо это или плохо? » 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3C01F43C-71E9-49DF-B9CF-B77465740056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214038" y="246306"/>
            <a:ext cx="8712968" cy="648073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l"/>
            <a:r>
              <a:rPr lang="ru-RU" sz="4000" b="1" dirty="0">
                <a:solidFill>
                  <a:schemeClr val="tx1"/>
                </a:solidFill>
              </a:rPr>
              <a:t>1.«Мой детский сад–это Родина моя»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4322EE3-7C86-4450-99CE-193D84871C43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439994"/>
            <a:ext cx="2895600" cy="2171700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98B7354-73B2-4A04-A63D-B4974D2693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73080"/>
            <a:ext cx="2895786" cy="386104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CE19E54-E83E-4E77-8845-669F7DDAA4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702" y="2773080"/>
            <a:ext cx="2895786" cy="386104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1CFC5D7-F2FE-4183-A094-77B05E1F9F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02" y="2216411"/>
            <a:ext cx="2896112" cy="21720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69871F1E-2336-4C66-8F63-FAA023A2E6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500430" y="2428868"/>
            <a:ext cx="2977093" cy="2232819"/>
          </a:xfrm>
          <a:prstGeom prst="rect">
            <a:avLst/>
          </a:prstGeom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4272D4BD-2AEA-46CF-8A60-E5BD75A9A3C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28596" y="4214818"/>
            <a:ext cx="2675583" cy="200668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ED4D186-69E3-4117-8711-6449D62319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9170" b="12903"/>
          <a:stretch/>
        </p:blipFill>
        <p:spPr>
          <a:xfrm>
            <a:off x="5857884" y="4857760"/>
            <a:ext cx="2682011" cy="1567518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012AD18D-E721-454F-9205-47AF55AEA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6182" y="1428736"/>
            <a:ext cx="5114932" cy="392907"/>
          </a:xfrm>
        </p:spPr>
        <p:txBody>
          <a:bodyPr/>
          <a:lstStyle/>
          <a:p>
            <a:r>
              <a:rPr lang="ru-RU" sz="2800" b="1" dirty="0">
                <a:solidFill>
                  <a:srgbClr val="FF0000"/>
                </a:solidFill>
              </a:rPr>
              <a:t>Рисование : </a:t>
            </a:r>
            <a:br>
              <a:rPr lang="ru-RU" sz="2800" b="1" dirty="0">
                <a:solidFill>
                  <a:srgbClr val="FF0000"/>
                </a:solidFill>
              </a:rPr>
            </a:br>
            <a:r>
              <a:rPr lang="ru-RU" sz="2800" b="1" dirty="0">
                <a:solidFill>
                  <a:srgbClr val="FF0000"/>
                </a:solidFill>
              </a:rPr>
              <a:t>«Детский сад будущего»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B58472-49C0-4639-BDE4-9B32DDBBA7C7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472" y="857232"/>
            <a:ext cx="2711881" cy="20339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0174B9FA-AB9F-4054-B351-12CC5AC57E25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71"/>
          <a:stretch>
            <a:fillRect/>
          </a:stretch>
        </p:blipFill>
        <p:spPr>
          <a:xfrm>
            <a:off x="714348" y="3929066"/>
            <a:ext cx="2086767" cy="2357454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1BA80EE0-DB2D-4697-8924-79D29B3EA37F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78"/>
          <a:stretch>
            <a:fillRect/>
          </a:stretch>
        </p:blipFill>
        <p:spPr>
          <a:xfrm>
            <a:off x="714348" y="1643050"/>
            <a:ext cx="2086768" cy="2056780"/>
          </a:xfrm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162BCA81-7F0B-42A3-8CB6-597CD59765B7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8" t="8133"/>
          <a:stretch>
            <a:fillRect/>
          </a:stretch>
        </p:blipFill>
        <p:spPr>
          <a:xfrm>
            <a:off x="6072198" y="2500306"/>
            <a:ext cx="2820283" cy="4130150"/>
          </a:xfrm>
        </p:spPr>
      </p:pic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2A5967E9-2644-43DB-A89B-16A660ED5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34" y="857232"/>
            <a:ext cx="8229600" cy="750912"/>
          </a:xfrm>
        </p:spPr>
        <p:txBody>
          <a:bodyPr/>
          <a:lstStyle/>
          <a:p>
            <a:r>
              <a:rPr lang="ru-RU" sz="2400" b="1" dirty="0">
                <a:solidFill>
                  <a:srgbClr val="FF0000"/>
                </a:solidFill>
              </a:rPr>
              <a:t>Коллаж "Безопасный маршрут от дома   до детского сада"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F80FB71-1462-4987-9443-BAFFB43064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7"/>
          <a:stretch>
            <a:fillRect/>
          </a:stretch>
        </p:blipFill>
        <p:spPr>
          <a:xfrm>
            <a:off x="3143240" y="2214554"/>
            <a:ext cx="2655903" cy="32044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4C84977-8001-45BA-B87E-ECBA5432ABE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5920392" y="3437930"/>
            <a:ext cx="2518190" cy="3357586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063B8CBF-8E6B-4EE7-926C-6C1198E90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7686" y="1500174"/>
            <a:ext cx="4543428" cy="1143000"/>
          </a:xfrm>
        </p:spPr>
        <p:txBody>
          <a:bodyPr/>
          <a:lstStyle/>
          <a:p>
            <a:r>
              <a:rPr lang="ru-RU" sz="2800" b="1" dirty="0">
                <a:solidFill>
                  <a:srgbClr val="FF0000"/>
                </a:solidFill>
              </a:rPr>
              <a:t>Книжка- малышка </a:t>
            </a:r>
            <a:br>
              <a:rPr lang="ru-RU" sz="2800" b="1" dirty="0">
                <a:solidFill>
                  <a:srgbClr val="FF0000"/>
                </a:solidFill>
              </a:rPr>
            </a:br>
            <a:r>
              <a:rPr lang="ru-RU" sz="2800" b="1" dirty="0">
                <a:solidFill>
                  <a:srgbClr val="FF0000"/>
                </a:solidFill>
              </a:rPr>
              <a:t>«Мой любимый детский сад»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FCFF03-A004-4066-A8E0-8778CF8372D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7224" y="3571876"/>
            <a:ext cx="2143140" cy="285752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F83D0D-3B86-42AC-B262-1C3801D1C69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85852" y="857232"/>
            <a:ext cx="1857388" cy="247651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81FCCD5-CF07-4CDF-91FC-316A7FFB79C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28992" y="2928934"/>
            <a:ext cx="1928826" cy="25717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 t="6612" r="10741" b="7436"/>
          <a:stretch>
            <a:fillRect/>
          </a:stretch>
        </p:blipFill>
        <p:spPr bwMode="auto">
          <a:xfrm>
            <a:off x="4429124" y="3571876"/>
            <a:ext cx="3747747" cy="270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 l="5535" t="22140" r="8855" b="21401"/>
          <a:stretch>
            <a:fillRect/>
          </a:stretch>
        </p:blipFill>
        <p:spPr bwMode="auto">
          <a:xfrm>
            <a:off x="5857884" y="928670"/>
            <a:ext cx="2914951" cy="256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928670"/>
            <a:ext cx="2500282" cy="2537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/>
          <a:srcRect l="231" t="15935" r="20323" b="7159"/>
          <a:stretch>
            <a:fillRect/>
          </a:stretch>
        </p:blipFill>
        <p:spPr bwMode="auto">
          <a:xfrm>
            <a:off x="500034" y="2000240"/>
            <a:ext cx="2645137" cy="3414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844F2154-0C96-4DF3-B5C4-3CDCEAEB9C31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54"/>
          <a:stretch/>
        </p:blipFill>
        <p:spPr>
          <a:xfrm>
            <a:off x="4860032" y="1219611"/>
            <a:ext cx="4038599" cy="2357930"/>
          </a:xfr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FCF8D008-5DC6-4DB1-A68B-459C204BEBE6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96752"/>
            <a:ext cx="2895600" cy="2171700"/>
          </a:xfrm>
        </p:spPr>
      </p:pic>
      <p:sp>
        <p:nvSpPr>
          <p:cNvPr id="15" name="Взрыв: 8 точек 14">
            <a:extLst>
              <a:ext uri="{FF2B5EF4-FFF2-40B4-BE49-F238E27FC236}">
                <a16:creationId xmlns:a16="http://schemas.microsoft.com/office/drawing/2014/main" id="{A276F09D-0921-43F7-8125-947009F16B76}"/>
              </a:ext>
            </a:extLst>
          </p:cNvPr>
          <p:cNvSpPr/>
          <p:nvPr/>
        </p:nvSpPr>
        <p:spPr>
          <a:xfrm>
            <a:off x="2761685" y="1219611"/>
            <a:ext cx="2592288" cy="2148841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D79CE84A-794B-4BD8-8A3F-241021401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8304" y="1711102"/>
            <a:ext cx="1954560" cy="1143000"/>
          </a:xfrm>
        </p:spPr>
        <p:txBody>
          <a:bodyPr/>
          <a:lstStyle/>
          <a:p>
            <a:r>
              <a:rPr lang="ru-RU" sz="1400" b="1" dirty="0"/>
              <a:t>Рисование: «Нет на свете краше пап и  мамочек  наших» (портреты) выставка детского рисунка</a:t>
            </a:r>
          </a:p>
        </p:txBody>
      </p:sp>
      <p:pic>
        <p:nvPicPr>
          <p:cNvPr id="2" name="Объект 1">
            <a:extLst>
              <a:ext uri="{FF2B5EF4-FFF2-40B4-BE49-F238E27FC236}">
                <a16:creationId xmlns:a16="http://schemas.microsoft.com/office/drawing/2014/main" id="{1A726322-3FD4-4D9C-9D66-39397FD9EF39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 rotWithShape="1">
          <a:blip r:embed="rId4" cstate="print"/>
          <a:srcRect b="3848"/>
          <a:stretch/>
        </p:blipFill>
        <p:spPr>
          <a:xfrm>
            <a:off x="4860032" y="3717033"/>
            <a:ext cx="4038600" cy="291236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01756D0-E658-482D-AE86-501D89AC9A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2" y="3425552"/>
            <a:ext cx="4283968" cy="3212976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E9451F4-AE9B-473C-AD68-DFD7AEA265B1}"/>
              </a:ext>
            </a:extLst>
          </p:cNvPr>
          <p:cNvSpPr/>
          <p:nvPr/>
        </p:nvSpPr>
        <p:spPr>
          <a:xfrm>
            <a:off x="214998" y="180369"/>
            <a:ext cx="8683633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600" b="1" dirty="0"/>
              <a:t>2«Мой дом моя семья – это Родина моя»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Прямоугольник 5">
            <a:extLst>
              <a:ext uri="{FF2B5EF4-FFF2-40B4-BE49-F238E27FC236}">
                <a16:creationId xmlns:a16="http://schemas.microsoft.com/office/drawing/2014/main" id="{536BCCC4-01C3-4336-958B-B5AE511946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836613"/>
            <a:ext cx="648493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4000" b="1" dirty="0">
                <a:solidFill>
                  <a:srgbClr val="CC0066"/>
                </a:solidFill>
              </a:rPr>
              <a:t>С чего начинается Родина</a:t>
            </a:r>
            <a:r>
              <a:rPr lang="ru-RU" altLang="ru-RU" sz="4400" dirty="0">
                <a:solidFill>
                  <a:srgbClr val="CC0066"/>
                </a:solidFill>
              </a:rPr>
              <a:t>?</a:t>
            </a:r>
          </a:p>
        </p:txBody>
      </p:sp>
      <p:sp>
        <p:nvSpPr>
          <p:cNvPr id="7171" name="Прямоугольник 3">
            <a:extLst>
              <a:ext uri="{FF2B5EF4-FFF2-40B4-BE49-F238E27FC236}">
                <a16:creationId xmlns:a16="http://schemas.microsoft.com/office/drawing/2014/main" id="{A7058223-CDEE-47A4-993F-B8BFBE91A0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1989138"/>
            <a:ext cx="8135937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800" b="1" dirty="0"/>
              <a:t>  </a:t>
            </a:r>
            <a:r>
              <a:rPr lang="ru-RU" altLang="ru-RU" sz="2800" b="1" dirty="0">
                <a:solidFill>
                  <a:srgbClr val="007000"/>
                </a:solidFill>
              </a:rPr>
              <a:t>С глаз мамы, с улыбки отца, с крохотной снежинки на твоей варежке, с первого слова, с вишни под твоим окном,  с друзей, с любви…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ru-RU" altLang="ru-RU" sz="2800" b="1" dirty="0">
              <a:solidFill>
                <a:srgbClr val="007000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ru-RU" altLang="ru-RU" sz="2800" b="1" dirty="0">
              <a:solidFill>
                <a:srgbClr val="007000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ru-RU" altLang="ru-RU" sz="2800" b="1" dirty="0">
              <a:solidFill>
                <a:srgbClr val="007000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ru-RU" altLang="ru-RU" sz="2800" b="1" dirty="0">
                <a:solidFill>
                  <a:srgbClr val="007000"/>
                </a:solidFill>
              </a:rPr>
              <a:t>У каждого человека свой ответ на этот вопрос.</a:t>
            </a:r>
          </a:p>
        </p:txBody>
      </p:sp>
      <p:pic>
        <p:nvPicPr>
          <p:cNvPr id="2" name="Минус - С чего начинается родина P-2">
            <a:hlinkClick r:id="" action="ppaction://media"/>
            <a:extLst>
              <a:ext uri="{FF2B5EF4-FFF2-40B4-BE49-F238E27FC236}">
                <a16:creationId xmlns:a16="http://schemas.microsoft.com/office/drawing/2014/main" id="{B75AC964-B541-4C3E-B696-F17CD9995F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link="rId2">
                  <p14:trim st="7448"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18737" y="343911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4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A5EB73C-6FC3-4B3F-B6A2-5A5C3EC35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3306" y="1071546"/>
            <a:ext cx="5257808" cy="1643074"/>
          </a:xfrm>
        </p:spPr>
        <p:txBody>
          <a:bodyPr/>
          <a:lstStyle/>
          <a:p>
            <a:r>
              <a:rPr lang="ru-RU" sz="2000" dirty="0"/>
              <a:t>	</a:t>
            </a:r>
            <a:r>
              <a:rPr lang="ru-RU" sz="2000" b="1" dirty="0">
                <a:solidFill>
                  <a:srgbClr val="FF0000"/>
                </a:solidFill>
              </a:rPr>
              <a:t>Сотворчество детей с родителями: «Родословное древо и герб  нашей семьи»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F70C96-5367-42CD-8904-305BBA6F3A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86512" y="2928934"/>
            <a:ext cx="2636912" cy="26369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0A8BE4-4521-4A7C-8080-2BA2F293040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8662" y="3643314"/>
            <a:ext cx="2636913" cy="263691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6B11A4-40A3-441A-AF00-D5536BC4EDA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48" y="857232"/>
            <a:ext cx="2428892" cy="264308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09D6D4B-CAD2-4886-8736-53D1D328038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7620" y="3476502"/>
            <a:ext cx="2214578" cy="29527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1">
            <a:extLst>
              <a:ext uri="{FF2B5EF4-FFF2-40B4-BE49-F238E27FC236}">
                <a16:creationId xmlns:a16="http://schemas.microsoft.com/office/drawing/2014/main" id="{41F333C6-2B69-4E3B-B657-8656407F23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85720" y="428604"/>
            <a:ext cx="4071966" cy="4071966"/>
          </a:xfrm>
          <a:prstGeom prst="rect">
            <a:avLst/>
          </a:prstGeom>
        </p:spPr>
      </p:pic>
      <p:pic>
        <p:nvPicPr>
          <p:cNvPr id="9" name="Объект 3">
            <a:extLst>
              <a:ext uri="{FF2B5EF4-FFF2-40B4-BE49-F238E27FC236}">
                <a16:creationId xmlns:a16="http://schemas.microsoft.com/office/drawing/2014/main" id="{C35C2FE1-2C27-426F-9459-3EC97799290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357686" y="2000240"/>
            <a:ext cx="4500594" cy="45005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>
            <a:extLst>
              <a:ext uri="{FF2B5EF4-FFF2-40B4-BE49-F238E27FC236}">
                <a16:creationId xmlns:a16="http://schemas.microsoft.com/office/drawing/2014/main" id="{86F943AB-FC1F-4AAD-B2D2-CBAB55F4F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94" y="256974"/>
            <a:ext cx="8835004" cy="547694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altLang="ru-RU" sz="4000" dirty="0"/>
              <a:t>3.«Мой город Орск–Это Родина моя» </a:t>
            </a:r>
          </a:p>
        </p:txBody>
      </p:sp>
      <p:sp>
        <p:nvSpPr>
          <p:cNvPr id="4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A55D4756-BFB1-4E15-A63D-AA1EDAFF49E1}"/>
              </a:ext>
            </a:extLst>
          </p:cNvPr>
          <p:cNvSpPr/>
          <p:nvPr/>
        </p:nvSpPr>
        <p:spPr>
          <a:xfrm>
            <a:off x="395536" y="837314"/>
            <a:ext cx="2905625" cy="1080120"/>
          </a:xfrm>
          <a:prstGeom prst="wedgeRoundRectCallout">
            <a:avLst>
              <a:gd name="adj1" fmla="val -20953"/>
              <a:gd name="adj2" fmla="val 8797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556" name="Текст 3">
            <a:extLst>
              <a:ext uri="{FF2B5EF4-FFF2-40B4-BE49-F238E27FC236}">
                <a16:creationId xmlns:a16="http://schemas.microsoft.com/office/drawing/2014/main" id="{B3F18DAD-6F75-46D5-9D00-F34E961EA4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0114" y="799861"/>
            <a:ext cx="2647992" cy="841772"/>
          </a:xfrm>
        </p:spPr>
        <p:txBody>
          <a:bodyPr/>
          <a:lstStyle/>
          <a:p>
            <a:r>
              <a:rPr lang="ru-RU" altLang="ru-RU" dirty="0"/>
              <a:t>Рассматривают альбом "Мой город </a:t>
            </a:r>
            <a:r>
              <a:rPr lang="ru-RU" altLang="ru-RU" dirty="0" err="1"/>
              <a:t>Орск"и</a:t>
            </a:r>
            <a:r>
              <a:rPr lang="ru-RU" altLang="ru-RU" dirty="0"/>
              <a:t> рассказывают интересные факты о достопримечательностях любимого города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7F9D317-4E92-4A7B-95E0-A276A85A252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999" y="2348880"/>
            <a:ext cx="4464497" cy="446449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017A20-F873-4485-A021-C6FBCD1B5B0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37361" y="799861"/>
            <a:ext cx="4437110" cy="4437110"/>
          </a:xfrm>
          <a:prstGeom prst="rect">
            <a:avLst/>
          </a:prstGeom>
        </p:spPr>
      </p:pic>
      <p:sp>
        <p:nvSpPr>
          <p:cNvPr id="7" name="Облачко с текстом: прямоугольное со скругленными углами 6">
            <a:extLst>
              <a:ext uri="{FF2B5EF4-FFF2-40B4-BE49-F238E27FC236}">
                <a16:creationId xmlns:a16="http://schemas.microsoft.com/office/drawing/2014/main" id="{C75F9EE2-4B4F-4961-95E9-C55FB3EC1921}"/>
              </a:ext>
            </a:extLst>
          </p:cNvPr>
          <p:cNvSpPr/>
          <p:nvPr/>
        </p:nvSpPr>
        <p:spPr>
          <a:xfrm rot="10800000">
            <a:off x="5183028" y="5566576"/>
            <a:ext cx="3523221" cy="936104"/>
          </a:xfrm>
          <a:prstGeom prst="wedgeRoundRectCallout">
            <a:avLst>
              <a:gd name="adj1" fmla="val -21085"/>
              <a:gd name="adj2" fmla="val 9758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0E770A-6A70-4A3C-9B73-4F42A11D87DD}"/>
              </a:ext>
            </a:extLst>
          </p:cNvPr>
          <p:cNvSpPr txBox="1"/>
          <p:nvPr/>
        </p:nvSpPr>
        <p:spPr>
          <a:xfrm>
            <a:off x="5580112" y="5665296"/>
            <a:ext cx="30243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Познакомились с достопримечательностями нашего города, просмотрели презентацию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0AFC2FB-BCC0-417F-9E6F-D27D0DC4AE4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14798" y="2227176"/>
            <a:ext cx="4365104" cy="436510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C0EB5E-68BE-40FE-A586-54F4AA940AB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098" y="188640"/>
            <a:ext cx="4077072" cy="4077072"/>
          </a:xfrm>
          <a:prstGeom prst="rect">
            <a:avLst/>
          </a:prstGeom>
        </p:spPr>
      </p:pic>
      <p:sp>
        <p:nvSpPr>
          <p:cNvPr id="5" name="Облачко с текстом: овальное 4">
            <a:extLst>
              <a:ext uri="{FF2B5EF4-FFF2-40B4-BE49-F238E27FC236}">
                <a16:creationId xmlns:a16="http://schemas.microsoft.com/office/drawing/2014/main" id="{FC0868F1-3265-4612-8835-C51FA85DA257}"/>
              </a:ext>
            </a:extLst>
          </p:cNvPr>
          <p:cNvSpPr/>
          <p:nvPr/>
        </p:nvSpPr>
        <p:spPr>
          <a:xfrm rot="11008456">
            <a:off x="539552" y="4653136"/>
            <a:ext cx="2736304" cy="1584176"/>
          </a:xfrm>
          <a:prstGeom prst="wedgeEllipseCallout">
            <a:avLst>
              <a:gd name="adj1" fmla="val -27692"/>
              <a:gd name="adj2" fmla="val 800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12B219-3618-43F9-8E13-C45D4DEC41D8}"/>
              </a:ext>
            </a:extLst>
          </p:cNvPr>
          <p:cNvSpPr txBox="1"/>
          <p:nvPr/>
        </p:nvSpPr>
        <p:spPr>
          <a:xfrm>
            <a:off x="971600" y="4797152"/>
            <a:ext cx="2016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Настольно-печатная игра «Экскурсия по городу Орск»</a:t>
            </a:r>
          </a:p>
        </p:txBody>
      </p:sp>
      <p:sp>
        <p:nvSpPr>
          <p:cNvPr id="7" name="Облачко с текстом: овальное 6">
            <a:extLst>
              <a:ext uri="{FF2B5EF4-FFF2-40B4-BE49-F238E27FC236}">
                <a16:creationId xmlns:a16="http://schemas.microsoft.com/office/drawing/2014/main" id="{527E820A-311B-441A-B451-E494C6FD118C}"/>
              </a:ext>
            </a:extLst>
          </p:cNvPr>
          <p:cNvSpPr/>
          <p:nvPr/>
        </p:nvSpPr>
        <p:spPr>
          <a:xfrm>
            <a:off x="5401706" y="395414"/>
            <a:ext cx="2338646" cy="163059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51552A-6350-4322-A615-6B226CEFC6C1}"/>
              </a:ext>
            </a:extLst>
          </p:cNvPr>
          <p:cNvSpPr txBox="1"/>
          <p:nvPr/>
        </p:nvSpPr>
        <p:spPr>
          <a:xfrm>
            <a:off x="5797250" y="548680"/>
            <a:ext cx="1800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Д/игра собери картинку «Достопримечательности города Орск»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1DA460B6-A4DE-46E0-9B22-2AC5B3B94A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037" y="1571612"/>
            <a:ext cx="4525963" cy="4525963"/>
          </a:xfr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D6ED8C34-EB6A-4171-B81A-03664CB8B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173" y="1000112"/>
            <a:ext cx="4690864" cy="1143000"/>
          </a:xfrm>
        </p:spPr>
        <p:txBody>
          <a:bodyPr/>
          <a:lstStyle/>
          <a:p>
            <a:r>
              <a:rPr lang="ru-RU" sz="3200" b="1" dirty="0">
                <a:solidFill>
                  <a:srgbClr val="FF0000"/>
                </a:solidFill>
              </a:rPr>
              <a:t>Узнали об истории Оренбургского пухового платка.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1AB670-BF17-4FDB-9002-B54EE9ED5A2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7808" y="2348880"/>
            <a:ext cx="4381947" cy="43819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592397E-4D5D-4979-A368-1AB05554F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596" y="1052736"/>
            <a:ext cx="8229600" cy="562074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Экскурсия</a:t>
            </a:r>
          </a:p>
        </p:txBody>
      </p:sp>
      <p:pic>
        <p:nvPicPr>
          <p:cNvPr id="2" name="Объект 1">
            <a:extLst>
              <a:ext uri="{FF2B5EF4-FFF2-40B4-BE49-F238E27FC236}">
                <a16:creationId xmlns:a16="http://schemas.microsoft.com/office/drawing/2014/main" id="{96240A7C-AE46-4100-BBA1-FF7095CA83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6327"/>
          <a:stretch>
            <a:fillRect/>
          </a:stretch>
        </p:blipFill>
        <p:spPr>
          <a:xfrm>
            <a:off x="428596" y="2285992"/>
            <a:ext cx="3144556" cy="392909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035908-3090-4179-9E20-580DA7ABF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44" y="2071678"/>
            <a:ext cx="5160455" cy="38687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CBEBF902-3888-4068-8350-0ED94BBD35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3357562"/>
            <a:ext cx="4138087" cy="310228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9176F9-DE6A-4001-B2FB-8BD99EBBA2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30" t="18329" r="8088" b="3701"/>
          <a:stretch>
            <a:fillRect/>
          </a:stretch>
        </p:blipFill>
        <p:spPr>
          <a:xfrm>
            <a:off x="357158" y="1643050"/>
            <a:ext cx="2928958" cy="35719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92375D5-4BB6-46C8-AC79-8FD4428D5D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535"/>
          <a:stretch>
            <a:fillRect/>
          </a:stretch>
        </p:blipFill>
        <p:spPr>
          <a:xfrm>
            <a:off x="3428992" y="571480"/>
            <a:ext cx="3793054" cy="271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09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DE859666-242F-46B6-A9A8-E27D55A9B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053" y="274638"/>
            <a:ext cx="8702427" cy="634082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l"/>
            <a:r>
              <a:rPr lang="ru-RU" sz="3600" b="1" dirty="0"/>
              <a:t>4.«Моя страна Россия–это Родина моя»</a:t>
            </a:r>
          </a:p>
        </p:txBody>
      </p:sp>
      <p:pic>
        <p:nvPicPr>
          <p:cNvPr id="2" name="Объект 1">
            <a:extLst>
              <a:ext uri="{FF2B5EF4-FFF2-40B4-BE49-F238E27FC236}">
                <a16:creationId xmlns:a16="http://schemas.microsoft.com/office/drawing/2014/main" id="{7F323960-D9E1-4C4C-A83D-59A6BF633B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4980" y="2132856"/>
            <a:ext cx="4525963" cy="452596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B2283C-9624-43BE-AA59-59D983FC700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85893" y="908720"/>
            <a:ext cx="4365104" cy="436510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85D8F1C-7C5B-4DFA-9CEF-9813A447258E}"/>
              </a:ext>
            </a:extLst>
          </p:cNvPr>
          <p:cNvSpPr/>
          <p:nvPr/>
        </p:nvSpPr>
        <p:spPr>
          <a:xfrm>
            <a:off x="285719" y="1278052"/>
            <a:ext cx="43882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Знакомились с </a:t>
            </a:r>
            <a:r>
              <a:rPr lang="ru-RU" b="1" dirty="0" err="1">
                <a:solidFill>
                  <a:srgbClr val="FF0000"/>
                </a:solidFill>
              </a:rPr>
              <a:t>д</a:t>
            </a:r>
            <a:r>
              <a:rPr lang="ru-RU" b="1" dirty="0">
                <a:solidFill>
                  <a:srgbClr val="FF0000"/>
                </a:solidFill>
              </a:rPr>
              <a:t>/и:  "Народные промыслы" и Художественная роспись"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2203EBC-B9A5-4C66-9702-EF6C6B1AA948}"/>
              </a:ext>
            </a:extLst>
          </p:cNvPr>
          <p:cNvSpPr/>
          <p:nvPr/>
        </p:nvSpPr>
        <p:spPr>
          <a:xfrm>
            <a:off x="4720943" y="545750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Познакомились с </a:t>
            </a:r>
            <a:r>
              <a:rPr lang="ru-RU" b="1" dirty="0" err="1">
                <a:solidFill>
                  <a:srgbClr val="FF0000"/>
                </a:solidFill>
              </a:rPr>
              <a:t>д</a:t>
            </a:r>
            <a:r>
              <a:rPr lang="ru-RU" b="1" dirty="0">
                <a:solidFill>
                  <a:srgbClr val="FF0000"/>
                </a:solidFill>
              </a:rPr>
              <a:t>/и "Путешествие по России"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29E93A2D-F70F-4E26-B5D6-19513001A4A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428868"/>
            <a:ext cx="4326632" cy="4326632"/>
          </a:xfrm>
          <a:prstGeom prst="rect">
            <a:avLst/>
          </a:prstGeom>
        </p:spPr>
      </p:pic>
      <p:pic>
        <p:nvPicPr>
          <p:cNvPr id="2" name="Объект 1">
            <a:extLst>
              <a:ext uri="{FF2B5EF4-FFF2-40B4-BE49-F238E27FC236}">
                <a16:creationId xmlns:a16="http://schemas.microsoft.com/office/drawing/2014/main" id="{462C9FC0-A37E-421B-9069-9DADA5A2DB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08502" y="1044012"/>
            <a:ext cx="4038600" cy="3028949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FD3814AE-EDEA-48FF-8CF4-F354C1905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58" y="1000108"/>
            <a:ext cx="4214842" cy="1214438"/>
          </a:xfrm>
        </p:spPr>
        <p:txBody>
          <a:bodyPr/>
          <a:lstStyle/>
          <a:p>
            <a:r>
              <a:rPr lang="ru-RU" sz="3600" b="1" dirty="0">
                <a:solidFill>
                  <a:srgbClr val="FF0000"/>
                </a:solidFill>
              </a:rPr>
              <a:t>«День герба РФ» </a:t>
            </a:r>
            <a:br>
              <a:rPr lang="ru-RU" sz="1600" b="1" dirty="0">
                <a:solidFill>
                  <a:srgbClr val="FF0000"/>
                </a:solidFill>
              </a:rPr>
            </a:br>
            <a:endParaRPr lang="ru-RU" sz="1600" dirty="0">
              <a:solidFill>
                <a:srgbClr val="FF0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C634123-D117-44B2-A81D-5BE7A94190A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07522" y="3718571"/>
            <a:ext cx="4038599" cy="30289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6A17C7E-67A3-4581-B79F-2650306461C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3504" y="3929066"/>
            <a:ext cx="3576968" cy="268272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1946D5-345E-4CD9-B299-D3C4CDE43DE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3929066"/>
            <a:ext cx="3500462" cy="262534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9F1275-607F-4F9E-B0B6-CD5701FEC7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4850" b="18500"/>
          <a:stretch/>
        </p:blipFill>
        <p:spPr>
          <a:xfrm>
            <a:off x="500034" y="1142984"/>
            <a:ext cx="4759888" cy="2736303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573C3CF-3A14-4D9C-8E6A-B225443B864D}"/>
              </a:ext>
            </a:extLst>
          </p:cNvPr>
          <p:cNvSpPr/>
          <p:nvPr/>
        </p:nvSpPr>
        <p:spPr>
          <a:xfrm>
            <a:off x="5286380" y="1857364"/>
            <a:ext cx="351392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Рисование: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 «Люблю березу русскую»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>
            <a:extLst>
              <a:ext uri="{FF2B5EF4-FFF2-40B4-BE49-F238E27FC236}">
                <a16:creationId xmlns:a16="http://schemas.microsoft.com/office/drawing/2014/main" id="{FF80065D-3055-40FD-9AB9-C2C6EB0846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596" y="5715016"/>
            <a:ext cx="55768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3200" b="1" i="1" dirty="0">
                <a:solidFill>
                  <a:srgbClr val="FF0000"/>
                </a:solidFill>
              </a:rPr>
              <a:t>С картинки в твоем букваре,</a:t>
            </a:r>
            <a:r>
              <a:rPr lang="ru-RU" altLang="ru-RU" sz="2800" b="1" i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8195" name="Picture 5" descr="06484b4d87989b5c9dbe57858cd">
            <a:extLst>
              <a:ext uri="{FF2B5EF4-FFF2-40B4-BE49-F238E27FC236}">
                <a16:creationId xmlns:a16="http://schemas.microsoft.com/office/drawing/2014/main" id="{5E1AFCC2-99A3-4EB3-8339-22F02C03B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33375"/>
            <a:ext cx="2786063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6" descr="bukvar_02">
            <a:extLst>
              <a:ext uri="{FF2B5EF4-FFF2-40B4-BE49-F238E27FC236}">
                <a16:creationId xmlns:a16="http://schemas.microsoft.com/office/drawing/2014/main" id="{902F459A-899E-469C-BADF-6A3AD632F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4150"/>
            <a:ext cx="4314825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7" descr="s320x240">
            <a:extLst>
              <a:ext uri="{FF2B5EF4-FFF2-40B4-BE49-F238E27FC236}">
                <a16:creationId xmlns:a16="http://schemas.microsoft.com/office/drawing/2014/main" id="{F2D9CA42-8A99-44D0-94E7-6FD4CEEF3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357563"/>
            <a:ext cx="2493962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8" descr="bukv1">
            <a:extLst>
              <a:ext uri="{FF2B5EF4-FFF2-40B4-BE49-F238E27FC236}">
                <a16:creationId xmlns:a16="http://schemas.microsoft.com/office/drawing/2014/main" id="{AB9E8071-7FA5-4F91-94AF-0852EAEC8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852738"/>
            <a:ext cx="2087562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>
            <a:extLst>
              <a:ext uri="{FF2B5EF4-FFF2-40B4-BE49-F238E27FC236}">
                <a16:creationId xmlns:a16="http://schemas.microsoft.com/office/drawing/2014/main" id="{8F4402DC-D993-480B-BEAC-44BF0CAB4710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3500438"/>
            <a:ext cx="2916870" cy="2916870"/>
          </a:xfrm>
          <a:prstGeom prst="rect">
            <a:avLst/>
          </a:prstGeom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7D008F9C-8D9B-461E-9553-710871B63576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500034" y="428604"/>
            <a:ext cx="2993124" cy="2993124"/>
          </a:xfrm>
          <a:prstGeom prst="rect">
            <a:avLst/>
          </a:prstGeom>
        </p:spPr>
      </p:pic>
      <p:sp>
        <p:nvSpPr>
          <p:cNvPr id="9" name="Текст 8">
            <a:extLst>
              <a:ext uri="{FF2B5EF4-FFF2-40B4-BE49-F238E27FC236}">
                <a16:creationId xmlns:a16="http://schemas.microsoft.com/office/drawing/2014/main" id="{6E9F902D-4B2D-4BBB-B8AD-0B19810CC84F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3491880" y="785794"/>
            <a:ext cx="5430566" cy="2490838"/>
          </a:xfrm>
        </p:spPr>
        <p:txBody>
          <a:bodyPr/>
          <a:lstStyle/>
          <a:p>
            <a:pPr algn="ctr">
              <a:buNone/>
            </a:pPr>
            <a:r>
              <a:rPr lang="ru-RU" b="1" dirty="0">
                <a:solidFill>
                  <a:srgbClr val="FF0000"/>
                </a:solidFill>
              </a:rPr>
              <a:t>      </a:t>
            </a:r>
            <a:r>
              <a:rPr lang="ru-RU" b="1" dirty="0" err="1">
                <a:solidFill>
                  <a:srgbClr val="FF0000"/>
                </a:solidFill>
              </a:rPr>
              <a:t>Брейн</a:t>
            </a:r>
            <a:r>
              <a:rPr lang="ru-RU" b="1" dirty="0">
                <a:solidFill>
                  <a:srgbClr val="FF0000"/>
                </a:solidFill>
              </a:rPr>
              <a:t> –ринг</a:t>
            </a:r>
          </a:p>
          <a:p>
            <a:pPr algn="ctr">
              <a:buNone/>
            </a:pPr>
            <a:r>
              <a:rPr lang="ru-RU" b="1" dirty="0">
                <a:solidFill>
                  <a:srgbClr val="FF0000"/>
                </a:solidFill>
              </a:rPr>
              <a:t>« С чего начинается Родина?» для родителей и детей.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1392FF-C9DA-446B-B08C-4C9F078E267C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7620" y="3071810"/>
            <a:ext cx="4883978" cy="33289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" descr="Колас">
            <a:extLst>
              <a:ext uri="{FF2B5EF4-FFF2-40B4-BE49-F238E27FC236}">
                <a16:creationId xmlns:a16="http://schemas.microsoft.com/office/drawing/2014/main" id="{9F908A03-1DDD-4F6C-979F-A5279FB60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81075"/>
            <a:ext cx="3552825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Прямоугольник 2">
            <a:extLst>
              <a:ext uri="{FF2B5EF4-FFF2-40B4-BE49-F238E27FC236}">
                <a16:creationId xmlns:a16="http://schemas.microsoft.com/office/drawing/2014/main" id="{0915419D-8023-428F-8B44-27F4FEFE7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1628775"/>
            <a:ext cx="4572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Необходимо изучать историю своей Родины, чтобы стать достойным гражданином своей страны.</a:t>
            </a:r>
          </a:p>
        </p:txBody>
      </p:sp>
      <p:sp>
        <p:nvSpPr>
          <p:cNvPr id="20484" name="Прямоугольник 3">
            <a:extLst>
              <a:ext uri="{FF2B5EF4-FFF2-40B4-BE49-F238E27FC236}">
                <a16:creationId xmlns:a16="http://schemas.microsoft.com/office/drawing/2014/main" id="{0ED0115F-46F4-4004-BA4E-B9EC4E8D8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3284538"/>
            <a:ext cx="45720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2400" b="1" dirty="0">
                <a:solidFill>
                  <a:srgbClr val="0000FF"/>
                </a:solidFill>
              </a:rPr>
              <a:t>От малых дел рождается большая любовь к ближнему, семье, народу, России. </a:t>
            </a:r>
          </a:p>
          <a:p>
            <a:pPr eaLnBrk="1" hangingPunct="1"/>
            <a:endParaRPr lang="ru-RU" altLang="ru-RU" sz="2400" dirty="0">
              <a:solidFill>
                <a:srgbClr val="CC0099"/>
              </a:solidFill>
            </a:endParaRPr>
          </a:p>
        </p:txBody>
      </p:sp>
      <p:sp>
        <p:nvSpPr>
          <p:cNvPr id="5" name="Прямоугольник 1">
            <a:extLst>
              <a:ext uri="{FF2B5EF4-FFF2-40B4-BE49-F238E27FC236}">
                <a16:creationId xmlns:a16="http://schemas.microsoft.com/office/drawing/2014/main" id="{9E5DD19A-BCFA-457A-A07D-2117A64C97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836613"/>
            <a:ext cx="428466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4400" b="1" dirty="0">
                <a:solidFill>
                  <a:srgbClr val="FF0000"/>
                </a:solidFill>
              </a:rPr>
              <a:t>Вывод: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026C4D6-89E9-470F-A5C0-6CCB6EC68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4652963"/>
            <a:ext cx="4572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2400" b="1" dirty="0">
                <a:solidFill>
                  <a:srgbClr val="FF0000"/>
                </a:solidFill>
              </a:rPr>
              <a:t>Всё это мы называем –ПАТРИОТИЗМОМ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Прямоугольник 1">
            <a:extLst>
              <a:ext uri="{FF2B5EF4-FFF2-40B4-BE49-F238E27FC236}">
                <a16:creationId xmlns:a16="http://schemas.microsoft.com/office/drawing/2014/main" id="{6132AB39-542C-4053-9321-9CA886D58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2852738"/>
            <a:ext cx="77406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5400" b="1" dirty="0">
                <a:solidFill>
                  <a:srgbClr val="CC0066"/>
                </a:solidFill>
              </a:rPr>
              <a:t>Спасибо за внимание!!!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150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>
            <a:extLst>
              <a:ext uri="{FF2B5EF4-FFF2-40B4-BE49-F238E27FC236}">
                <a16:creationId xmlns:a16="http://schemas.microsoft.com/office/drawing/2014/main" id="{685A808C-C307-4492-AE8C-E3A7DBD1A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44" y="5286388"/>
            <a:ext cx="625951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3200" b="1" i="1" dirty="0">
                <a:solidFill>
                  <a:srgbClr val="FF0000"/>
                </a:solidFill>
              </a:rPr>
              <a:t>С хороших и верных товарищей, </a:t>
            </a:r>
          </a:p>
          <a:p>
            <a:pPr eaLnBrk="1" hangingPunct="1"/>
            <a:r>
              <a:rPr lang="ru-RU" altLang="ru-RU" sz="3200" b="1" i="1" dirty="0">
                <a:solidFill>
                  <a:srgbClr val="FF0000"/>
                </a:solidFill>
              </a:rPr>
              <a:t>Живущих в соседнем дворе, </a:t>
            </a:r>
          </a:p>
        </p:txBody>
      </p:sp>
      <p:pic>
        <p:nvPicPr>
          <p:cNvPr id="9219" name="Picture 6" descr="145301_pic1">
            <a:extLst>
              <a:ext uri="{FF2B5EF4-FFF2-40B4-BE49-F238E27FC236}">
                <a16:creationId xmlns:a16="http://schemas.microsoft.com/office/drawing/2014/main" id="{977C0B4E-C757-4640-ABCF-1467BA5C6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04813"/>
            <a:ext cx="6121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7" descr="1734276mfr">
            <a:extLst>
              <a:ext uri="{FF2B5EF4-FFF2-40B4-BE49-F238E27FC236}">
                <a16:creationId xmlns:a16="http://schemas.microsoft.com/office/drawing/2014/main" id="{5CD325C3-1A3F-4099-927E-9BDEE1402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916113"/>
            <a:ext cx="2578100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ext Box 5">
            <a:extLst>
              <a:ext uri="{FF2B5EF4-FFF2-40B4-BE49-F238E27FC236}">
                <a16:creationId xmlns:a16="http://schemas.microsoft.com/office/drawing/2014/main" id="{B3E6BEDA-D759-423B-8676-D83D13A7A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158" y="5357826"/>
            <a:ext cx="564515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b="1" i="1" dirty="0">
                <a:solidFill>
                  <a:srgbClr val="FF0000"/>
                </a:solidFill>
              </a:rPr>
              <a:t>А может она начинается </a:t>
            </a:r>
          </a:p>
          <a:p>
            <a:pPr>
              <a:defRPr/>
            </a:pPr>
            <a:r>
              <a:rPr lang="ru-RU" sz="2800" b="1" i="1" dirty="0">
                <a:solidFill>
                  <a:srgbClr val="FF0000"/>
                </a:solidFill>
              </a:rPr>
              <a:t>С той песни, что пела нам мать,</a:t>
            </a:r>
            <a:r>
              <a:rPr lang="ru-RU" sz="2800" b="1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0243" name="Picture 6" descr="01_1714">
            <a:extLst>
              <a:ext uri="{FF2B5EF4-FFF2-40B4-BE49-F238E27FC236}">
                <a16:creationId xmlns:a16="http://schemas.microsoft.com/office/drawing/2014/main" id="{6665F2C1-4550-4D61-92B6-F229DC63F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4354513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7" descr="1233833001_mat-i-ditja">
            <a:extLst>
              <a:ext uri="{FF2B5EF4-FFF2-40B4-BE49-F238E27FC236}">
                <a16:creationId xmlns:a16="http://schemas.microsoft.com/office/drawing/2014/main" id="{99905DE4-D789-4683-A9E0-0011C0EEE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60350"/>
            <a:ext cx="4032250" cy="363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8" descr="0F808F13-9FE4-9350-ABE7-63A55D1115D3">
            <a:extLst>
              <a:ext uri="{FF2B5EF4-FFF2-40B4-BE49-F238E27FC236}">
                <a16:creationId xmlns:a16="http://schemas.microsoft.com/office/drawing/2014/main" id="{EE179554-F0D5-4A76-834C-E314D477E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076700"/>
            <a:ext cx="2519363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sk_20">
            <a:extLst>
              <a:ext uri="{FF2B5EF4-FFF2-40B4-BE49-F238E27FC236}">
                <a16:creationId xmlns:a16="http://schemas.microsoft.com/office/drawing/2014/main" id="{0800E6FD-CE2D-4EF2-A073-C0AEB8B25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6" y="1142984"/>
            <a:ext cx="4321175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Прямоугольник 7">
            <a:extLst>
              <a:ext uri="{FF2B5EF4-FFF2-40B4-BE49-F238E27FC236}">
                <a16:creationId xmlns:a16="http://schemas.microsoft.com/office/drawing/2014/main" id="{513AD050-142C-43B5-AE9E-9223F79E2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7752" y="1142984"/>
            <a:ext cx="3889375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ru-RU" altLang="ru-RU" sz="2200" b="1" dirty="0"/>
              <a:t>О том, что такое Родина для каждого человека, сказано в мудрой русской песне: </a:t>
            </a:r>
          </a:p>
          <a:p>
            <a:pPr algn="just" eaLnBrk="1" hangingPunct="1"/>
            <a:r>
              <a:rPr lang="ru-RU" altLang="ru-RU" sz="2200" b="1" dirty="0"/>
              <a:t>«Человек без родины, что соловей без песни». </a:t>
            </a:r>
          </a:p>
          <a:p>
            <a:pPr algn="just" eaLnBrk="1" hangingPunct="1"/>
            <a:r>
              <a:rPr lang="ru-RU" altLang="ru-RU" sz="2200" b="1" dirty="0"/>
              <a:t>Своей песней соловей зажигает сердца, пробуждает любовь, заставляет плакать, он наполняет мир несказанной красотой. </a:t>
            </a:r>
          </a:p>
          <a:p>
            <a:pPr algn="just" eaLnBrk="1" hangingPunct="1"/>
            <a:r>
              <a:rPr lang="ru-RU" altLang="ru-RU" sz="2200" b="1" dirty="0"/>
              <a:t>И как соловей – песней, лишь Родиной силён, одухотворён, добр и красив человек.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4E53230D-A813-40D3-9647-68AF587A47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2910" y="357166"/>
            <a:ext cx="7993062" cy="1143000"/>
          </a:xfrm>
        </p:spPr>
        <p:txBody>
          <a:bodyPr/>
          <a:lstStyle/>
          <a:p>
            <a:pPr eaLnBrk="1" hangingPunct="1"/>
            <a:r>
              <a:rPr lang="ru-RU" altLang="ru-RU" sz="4000" b="1" dirty="0">
                <a:solidFill>
                  <a:srgbClr val="FF0000"/>
                </a:solidFill>
              </a:rPr>
              <a:t>Актуальность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C0AB72C-2C8A-4F99-8D9C-229829F3A78B}"/>
              </a:ext>
            </a:extLst>
          </p:cNvPr>
          <p:cNvSpPr/>
          <p:nvPr/>
        </p:nvSpPr>
        <p:spPr>
          <a:xfrm>
            <a:off x="4932040" y="1196752"/>
            <a:ext cx="42119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/>
              <a:t>Любовь к родному краю, родной культуре, родной речи начинается с малого- любви к своей семье, к своему жилищу, к своему детскому саду. Постепенно расширяясь, эта любовь переходит в любовь к родной  стране, к ее истории, прошлому и  настоящему, ко всему человечеству</a:t>
            </a:r>
          </a:p>
          <a:p>
            <a:endParaRPr lang="ru-RU" sz="1400" i="1" dirty="0"/>
          </a:p>
          <a:p>
            <a:r>
              <a:rPr lang="ru-RU" sz="1400" i="1" dirty="0"/>
              <a:t> Д. С. Лихачев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808D4F4-DE41-4C12-8530-FB0216C385EE}"/>
              </a:ext>
            </a:extLst>
          </p:cNvPr>
          <p:cNvSpPr/>
          <p:nvPr/>
        </p:nvSpPr>
        <p:spPr>
          <a:xfrm>
            <a:off x="395536" y="3014853"/>
            <a:ext cx="864096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Проблема патриотического воспитания подрастающего поколения сегодня одна из наиболее актуальных. Исторически сложилось, так, что любовь к Родине, патриотизм во все времена в Российском государстве были чертой национального характера. Но в силу последних перемен все более заметной стала утрата нашим обществом традиционного российского патриотического сознания.   Дети, начиная с дошкольного возраста, страдают дефицитом знаний о родном городе, стране, особенностях русских традиций. Также равнодушное отношение к близким людям, товарищам по группе, недостаток сочувствия и сострадания к чужому горю. И конечно  недостаточно сформирована система работы с родителями по проблеме нравственно-патриотического воспитания в семье.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31FD420-F169-4644-8932-BA7F577FA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b="1" dirty="0"/>
              <a:t>Воспитание нравственно-патриотических чувств у детей старшего дошкольного возраста через систематизацию знаний    о своей семье, о детском саде, об улице на которой ребенок живет, родном городе, о своей стране. Ориентировать родителей  на патриотическое воспитание детей в семье.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1D0A1C6-0BF6-4648-A777-C80A6A3483A1}"/>
              </a:ext>
            </a:extLst>
          </p:cNvPr>
          <p:cNvSpPr/>
          <p:nvPr/>
        </p:nvSpPr>
        <p:spPr>
          <a:xfrm>
            <a:off x="2571736" y="714356"/>
            <a:ext cx="42157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</a:rPr>
              <a:t>Цель проекта: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Прямоугольник 3">
            <a:extLst>
              <a:ext uri="{FF2B5EF4-FFF2-40B4-BE49-F238E27FC236}">
                <a16:creationId xmlns:a16="http://schemas.microsoft.com/office/drawing/2014/main" id="{CF384ED7-11B2-44F5-BC4A-991A6E04C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5229225"/>
            <a:ext cx="72009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ru-RU" altLang="ru-RU" sz="3200" b="1" dirty="0">
                <a:solidFill>
                  <a:srgbClr val="CC0066"/>
                </a:solidFill>
              </a:rPr>
              <a:t>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0D675B2-AAB4-4129-949D-DFBFC835F32F}"/>
              </a:ext>
            </a:extLst>
          </p:cNvPr>
          <p:cNvSpPr/>
          <p:nvPr/>
        </p:nvSpPr>
        <p:spPr>
          <a:xfrm>
            <a:off x="3655980" y="665050"/>
            <a:ext cx="23192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>
                <a:solidFill>
                  <a:srgbClr val="FF0000"/>
                </a:solidFill>
              </a:rPr>
              <a:t>Задачи: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4823F64-AA6B-44C0-8CB8-E3B7540247D7}"/>
              </a:ext>
            </a:extLst>
          </p:cNvPr>
          <p:cNvSpPr/>
          <p:nvPr/>
        </p:nvSpPr>
        <p:spPr>
          <a:xfrm>
            <a:off x="323528" y="1496047"/>
            <a:ext cx="856895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b="1" dirty="0"/>
              <a:t>Сформировать у детей представления о семье, доме, детском саде, районе и городе в котором они живут, о стране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b="1" dirty="0"/>
              <a:t>Освоение   системы знаний, умений и навыков, обеспечивающих становление ребенка как субъекта разнообразных видов деятельности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b="1" dirty="0"/>
              <a:t>Воспитание нравственно-эстетических чувств, эмоционально-ценностного позитивного отношения к себе и окружающему миру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b="1" dirty="0"/>
              <a:t>Формирование нравственно-патриотических чувств посредством ознакомления детей с произведениями пейзажной живописи, народного декоративно-прикладного искусства, архитектуры и музыкальными произведениями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000" b="1" dirty="0"/>
              <a:t>Развитие       личности дошкольника, его творческих способностей, формирование желания и умения к познанию.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Оформление по умолчанию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868</TotalTime>
  <Words>1002</Words>
  <Application>Microsoft Office PowerPoint</Application>
  <PresentationFormat>Экран (4:3)</PresentationFormat>
  <Paragraphs>124</Paragraphs>
  <Slides>32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6" baseType="lpstr">
      <vt:lpstr>Calibri</vt:lpstr>
      <vt:lpstr>Times New Roman</vt:lpstr>
      <vt:lpstr>Wingdings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Актуальность</vt:lpstr>
      <vt:lpstr>Презентация PowerPoint</vt:lpstr>
      <vt:lpstr>Презентация PowerPoint</vt:lpstr>
      <vt:lpstr>Презентация PowerPoint</vt:lpstr>
      <vt:lpstr>Этапы реализации проекта</vt:lpstr>
      <vt:lpstr>Презентация PowerPoint</vt:lpstr>
      <vt:lpstr> Последовательность работы </vt:lpstr>
      <vt:lpstr>1.«Мой детский сад–это Родина моя»</vt:lpstr>
      <vt:lpstr>Рисование :  «Детский сад будущего»</vt:lpstr>
      <vt:lpstr>Коллаж "Безопасный маршрут от дома   до детского сада" </vt:lpstr>
      <vt:lpstr>Книжка- малышка  «Мой любимый детский сад»</vt:lpstr>
      <vt:lpstr>Презентация PowerPoint</vt:lpstr>
      <vt:lpstr>Рисование: «Нет на свете краше пап и  мамочек  наших» (портреты) выставка детского рисунка</vt:lpstr>
      <vt:lpstr> Сотворчество детей с родителями: «Родословное древо и герб  нашей семьи»</vt:lpstr>
      <vt:lpstr>Презентация PowerPoint</vt:lpstr>
      <vt:lpstr>3.«Мой город Орск–Это Родина моя» </vt:lpstr>
      <vt:lpstr>Презентация PowerPoint</vt:lpstr>
      <vt:lpstr>Узнали об истории Оренбургского пухового платка.</vt:lpstr>
      <vt:lpstr>Экскурсия</vt:lpstr>
      <vt:lpstr>Презентация PowerPoint</vt:lpstr>
      <vt:lpstr>4.«Моя страна Россия–это Родина моя»</vt:lpstr>
      <vt:lpstr>«День герба РФ» 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Шинбергенова Гульдерайм Айткуловна</cp:lastModifiedBy>
  <cp:revision>118</cp:revision>
  <dcterms:created xsi:type="dcterms:W3CDTF">2012-08-12T16:04:58Z</dcterms:created>
  <dcterms:modified xsi:type="dcterms:W3CDTF">2024-01-15T16:17:15Z</dcterms:modified>
</cp:coreProperties>
</file>