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3"/>
  </p:notesMasterIdLst>
  <p:handoutMasterIdLst>
    <p:handoutMasterId r:id="rId24"/>
  </p:handoutMasterIdLst>
  <p:sldIdLst>
    <p:sldId id="286" r:id="rId2"/>
    <p:sldId id="258" r:id="rId3"/>
    <p:sldId id="264" r:id="rId4"/>
    <p:sldId id="268" r:id="rId5"/>
    <p:sldId id="269" r:id="rId6"/>
    <p:sldId id="270" r:id="rId7"/>
    <p:sldId id="271" r:id="rId8"/>
    <p:sldId id="272" r:id="rId9"/>
    <p:sldId id="273" r:id="rId10"/>
    <p:sldId id="274" r:id="rId11"/>
    <p:sldId id="275" r:id="rId12"/>
    <p:sldId id="276" r:id="rId13"/>
    <p:sldId id="277" r:id="rId14"/>
    <p:sldId id="278" r:id="rId15"/>
    <p:sldId id="279" r:id="rId16"/>
    <p:sldId id="281" r:id="rId17"/>
    <p:sldId id="282" r:id="rId18"/>
    <p:sldId id="283" r:id="rId19"/>
    <p:sldId id="284" r:id="rId20"/>
    <p:sldId id="285" r:id="rId21"/>
    <p:sldId id="267" r:id="rId22"/>
  </p:sldIdLst>
  <p:sldSz cx="9144000" cy="6858000" type="screen4x3"/>
  <p:notesSz cx="6858000" cy="9144000"/>
  <p:embeddedFontLst>
    <p:embeddedFont>
      <p:font typeface="Calibri" panose="020F0502020204030204" pitchFamily="34" charset="0"/>
      <p:regular r:id="rId25"/>
      <p:bold r:id="rId26"/>
      <p:italic r:id="rId27"/>
      <p:boldItalic r:id="rId28"/>
    </p:embeddedFont>
    <p:embeddedFont>
      <p:font typeface="Roboto" panose="02000000000000000000" pitchFamily="2" charset="0"/>
      <p:regular r:id="rId29"/>
      <p:bold r:id="rId30"/>
      <p:italic r:id="rId31"/>
      <p:boldItalic r:id="rId32"/>
    </p:embeddedFont>
    <p:embeddedFont>
      <p:font typeface="Twinkl" panose="02000000000000000000" pitchFamily="2" charset="0"/>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1A4E"/>
    <a:srgbClr val="9B428D"/>
    <a:srgbClr val="E9E9E9"/>
    <a:srgbClr val="F5F5F5"/>
    <a:srgbClr val="DABF6C"/>
    <a:srgbClr val="5A194D"/>
    <a:srgbClr val="FFFFFF"/>
    <a:srgbClr val="DE1E5A"/>
    <a:srgbClr val="223481"/>
    <a:srgbClr val="8E3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33" autoAdjust="0"/>
    <p:restoredTop sz="94660"/>
  </p:normalViewPr>
  <p:slideViewPr>
    <p:cSldViewPr snapToGrid="0" showGuides="1">
      <p:cViewPr varScale="1">
        <p:scale>
          <a:sx n="164" d="100"/>
          <a:sy n="164" d="100"/>
        </p:scale>
        <p:origin x="2412" y="10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15/09/2022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15/09/2022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5.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6" Type="http://schemas.openxmlformats.org/officeDocument/2006/relationships/hyperlink" Target="https://www.flickr.com/photos/jimmyharris/" TargetMode="External"/><Relationship Id="rId5" Type="http://schemas.openxmlformats.org/officeDocument/2006/relationships/hyperlink" Target="https://www.flickr.com/photos/jimmyharris/125506717/in/photolist-c6fLV-c6fjA-c6fJ9-c6fb6-c6fDb-c6fcT-c6fVL-ogsurG-oxKaVs-oxK5QC-ogtXha-ozHNEa-ozHBVe-ogsRtS-oxVYY3-oxFii8-oxKJtJ-oxG6QX-ogtnfo-ogtDnT-ogsqjT-oxWcKA-ovVWPj-ozH3Wi-ozHzS6-ovVnyb-oxFrgc-oxFWrX-oxWbts-ozGQRB-ovVEfN-oxKXHu-oxXRje-ogteUm-oxXZ5V-ovVviu-oxVNM1-oxXyqV-ogsNrh-oxXtec-oxXesz-oxKbJG-oxXEbc-ozHc2B-oxKoNS-oxFLNZ-oxKpKb-oxXib6-ogsCRs-oxKdGQ" TargetMode="Externa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hyperlink" Target="https://www.flickr.com/photos/ianpatterson/7329591976/" TargetMode="External"/><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22.jpeg"/><Relationship Id="rId4" Type="http://schemas.openxmlformats.org/officeDocument/2006/relationships/hyperlink" Target="https://www.flickr.com/photos/ianpatterso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https://www.twinkl.co.uk/resources/ks2-history/ks2-history-significant-individuals/queen-elizabeth-ii-significant-individuals-history-subjects-key-stage-2-year-3-4-5-6"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hyperlink" Target="https://www.twinkl.co.uk/resources/ks2-history/ks2-history-significant-individuals/queen-elizabeth-ii-significant-individuals-history-subjects-key-stage-2-year-3-4-5-6"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s://creativecommons.org/licenses/by/2.0/uk/" TargetMode="External"/><Relationship Id="rId2" Type="http://schemas.openxmlformats.org/officeDocument/2006/relationships/image" Target="../media/image11.jpe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creativecommons.org/licenses/by/2.0/uk/" TargetMode="External"/><Relationship Id="rId1" Type="http://schemas.openxmlformats.org/officeDocument/2006/relationships/slideLayout" Target="../slideLayouts/slideLayout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4E8FEE6-6E6C-575F-09FF-1294CAAA65F6}"/>
              </a:ext>
            </a:extLst>
          </p:cNvPr>
          <p:cNvSpPr>
            <a:spLocks/>
          </p:cNvSpPr>
          <p:nvPr/>
        </p:nvSpPr>
        <p:spPr bwMode="auto">
          <a:xfrm>
            <a:off x="456053" y="628990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8" name="Rectangle 17">
            <a:extLst>
              <a:ext uri="{FF2B5EF4-FFF2-40B4-BE49-F238E27FC236}">
                <a16:creationId xmlns:a16="http://schemas.microsoft.com/office/drawing/2014/main" id="{8C5A21F3-41D2-775F-DD39-F7856B764327}"/>
              </a:ext>
            </a:extLst>
          </p:cNvPr>
          <p:cNvSpPr/>
          <p:nvPr/>
        </p:nvSpPr>
        <p:spPr>
          <a:xfrm>
            <a:off x="763206" y="994887"/>
            <a:ext cx="7632700"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9" name="Group 18">
            <a:extLst>
              <a:ext uri="{FF2B5EF4-FFF2-40B4-BE49-F238E27FC236}">
                <a16:creationId xmlns:a16="http://schemas.microsoft.com/office/drawing/2014/main" id="{024E68F9-A80B-20DC-4239-10C0EB847C72}"/>
              </a:ext>
            </a:extLst>
          </p:cNvPr>
          <p:cNvGrpSpPr/>
          <p:nvPr/>
        </p:nvGrpSpPr>
        <p:grpSpPr>
          <a:xfrm>
            <a:off x="726798" y="4708950"/>
            <a:ext cx="7646622" cy="1525734"/>
            <a:chOff x="738344" y="4034201"/>
            <a:chExt cx="7646622" cy="1671395"/>
          </a:xfrm>
        </p:grpSpPr>
        <p:sp>
          <p:nvSpPr>
            <p:cNvPr id="20" name="Rectangle 19">
              <a:extLst>
                <a:ext uri="{FF2B5EF4-FFF2-40B4-BE49-F238E27FC236}">
                  <a16:creationId xmlns:a16="http://schemas.microsoft.com/office/drawing/2014/main" id="{F471228A-60E7-8434-D602-329116CEC319}"/>
                </a:ext>
              </a:extLst>
            </p:cNvPr>
            <p:cNvSpPr/>
            <p:nvPr/>
          </p:nvSpPr>
          <p:spPr>
            <a:xfrm>
              <a:off x="738344" y="4034201"/>
              <a:ext cx="2142856" cy="343942"/>
            </a:xfrm>
            <a:prstGeom prst="rect">
              <a:avLst/>
            </a:prstGeom>
            <a:solidFill>
              <a:srgbClr val="9B428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Controversial people</a:t>
              </a:r>
            </a:p>
          </p:txBody>
        </p:sp>
        <p:sp>
          <p:nvSpPr>
            <p:cNvPr id="21" name="Rectangle 20">
              <a:extLst>
                <a:ext uri="{FF2B5EF4-FFF2-40B4-BE49-F238E27FC236}">
                  <a16:creationId xmlns:a16="http://schemas.microsoft.com/office/drawing/2014/main" id="{4EC30259-B548-8A33-9E28-64B2025585F8}"/>
                </a:ext>
              </a:extLst>
            </p:cNvPr>
            <p:cNvSpPr/>
            <p:nvPr/>
          </p:nvSpPr>
          <p:spPr>
            <a:xfrm>
              <a:off x="752266" y="4383474"/>
              <a:ext cx="7632700" cy="1322122"/>
            </a:xfrm>
            <a:prstGeom prst="rect">
              <a:avLst/>
            </a:prstGeom>
            <a:solidFill>
              <a:schemeClr val="bg1"/>
            </a:solidFill>
            <a:ln w="19050">
              <a:solidFill>
                <a:srgbClr val="5B1A4E"/>
              </a:solidFill>
            </a:ln>
          </p:spPr>
          <p:txBody>
            <a:bodyPr wrap="square" lIns="216000" tIns="216000" rIns="216000" bIns="216000">
              <a:spAutoFit/>
            </a:bodyPr>
            <a:lstStyle/>
            <a:p>
              <a:r>
                <a:rPr lang="en-GB" sz="1300" dirty="0">
                  <a:latin typeface="Roboto" panose="02000000000000000000" pitchFamily="2" charset="0"/>
                  <a:ea typeface="Roboto" panose="02000000000000000000" pitchFamily="2" charset="0"/>
                </a:rPr>
                <a:t>Please note: although Andrew is a notable member of the Royal Family as one of Queen Elizabeth II's children, we would advise against allowing your class to freely research more about his life, as he is a controversial figure who has been accused of behaviour that you may not find appropriate to discuss with children.</a:t>
              </a:r>
            </a:p>
          </p:txBody>
        </p:sp>
      </p:grpSp>
      <p:sp>
        <p:nvSpPr>
          <p:cNvPr id="22" name="TextBox 21">
            <a:extLst>
              <a:ext uri="{FF2B5EF4-FFF2-40B4-BE49-F238E27FC236}">
                <a16:creationId xmlns:a16="http://schemas.microsoft.com/office/drawing/2014/main" id="{7D39C0A1-C427-B1DD-046D-4BCF6119C8B5}"/>
              </a:ext>
            </a:extLst>
          </p:cNvPr>
          <p:cNvSpPr txBox="1"/>
          <p:nvPr/>
        </p:nvSpPr>
        <p:spPr>
          <a:xfrm>
            <a:off x="748094" y="538109"/>
            <a:ext cx="7632700" cy="523220"/>
          </a:xfrm>
          <a:prstGeom prst="rect">
            <a:avLst/>
          </a:prstGeom>
          <a:noFill/>
        </p:spPr>
        <p:txBody>
          <a:bodyPr wrap="square">
            <a:spAutoFit/>
          </a:bodyPr>
          <a:lstStyle/>
          <a:p>
            <a:pPr lvl="0" algn="ctr"/>
            <a:r>
              <a:rPr lang="en-US" sz="2800" b="1" dirty="0">
                <a:solidFill>
                  <a:srgbClr val="5B1A4E"/>
                </a:solidFill>
                <a:latin typeface="Roboto" panose="02000000000000000000" pitchFamily="2" charset="0"/>
                <a:ea typeface="Roboto" panose="02000000000000000000" pitchFamily="2" charset="0"/>
              </a:rPr>
              <a:t>Disclaimers</a:t>
            </a:r>
            <a:endParaRPr lang="en-GB" sz="2800" b="1" dirty="0">
              <a:solidFill>
                <a:srgbClr val="5B1A4E"/>
              </a:solidFill>
            </a:endParaRPr>
          </a:p>
        </p:txBody>
      </p:sp>
      <p:grpSp>
        <p:nvGrpSpPr>
          <p:cNvPr id="23" name="Group 22">
            <a:extLst>
              <a:ext uri="{FF2B5EF4-FFF2-40B4-BE49-F238E27FC236}">
                <a16:creationId xmlns:a16="http://schemas.microsoft.com/office/drawing/2014/main" id="{EC667DC2-B3B3-D10F-B4F7-73F832B8D3BA}"/>
              </a:ext>
            </a:extLst>
          </p:cNvPr>
          <p:cNvGrpSpPr/>
          <p:nvPr/>
        </p:nvGrpSpPr>
        <p:grpSpPr>
          <a:xfrm>
            <a:off x="726798" y="1342595"/>
            <a:ext cx="7646622" cy="1882895"/>
            <a:chOff x="744892" y="3684992"/>
            <a:chExt cx="7646622" cy="2113221"/>
          </a:xfrm>
        </p:grpSpPr>
        <p:sp>
          <p:nvSpPr>
            <p:cNvPr id="24" name="Rectangle 23">
              <a:extLst>
                <a:ext uri="{FF2B5EF4-FFF2-40B4-BE49-F238E27FC236}">
                  <a16:creationId xmlns:a16="http://schemas.microsoft.com/office/drawing/2014/main" id="{0A2D6980-EAEF-C0AC-57BE-B8586CBED558}"/>
                </a:ext>
              </a:extLst>
            </p:cNvPr>
            <p:cNvSpPr/>
            <p:nvPr/>
          </p:nvSpPr>
          <p:spPr>
            <a:xfrm>
              <a:off x="744892" y="3684992"/>
              <a:ext cx="1358453" cy="296332"/>
            </a:xfrm>
            <a:prstGeom prst="rect">
              <a:avLst/>
            </a:prstGeom>
            <a:solidFill>
              <a:srgbClr val="9B428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r>
                <a:rPr lang="en-GB" sz="1600" b="1" dirty="0">
                  <a:latin typeface="Roboto" panose="02000000000000000000" pitchFamily="2" charset="0"/>
                  <a:ea typeface="Roboto" panose="02000000000000000000" pitchFamily="2" charset="0"/>
                </a:rPr>
                <a:t>Animations</a:t>
              </a:r>
              <a:endParaRPr lang="en-GB" sz="1400" b="1" dirty="0">
                <a:latin typeface="Roboto" panose="02000000000000000000" pitchFamily="2" charset="0"/>
                <a:ea typeface="Roboto" panose="02000000000000000000" pitchFamily="2" charset="0"/>
              </a:endParaRPr>
            </a:p>
          </p:txBody>
        </p:sp>
        <p:sp>
          <p:nvSpPr>
            <p:cNvPr id="25" name="Rectangle 24">
              <a:extLst>
                <a:ext uri="{FF2B5EF4-FFF2-40B4-BE49-F238E27FC236}">
                  <a16:creationId xmlns:a16="http://schemas.microsoft.com/office/drawing/2014/main" id="{A4589B0A-63BC-AA91-877C-D002DD250162}"/>
                </a:ext>
              </a:extLst>
            </p:cNvPr>
            <p:cNvSpPr/>
            <p:nvPr/>
          </p:nvSpPr>
          <p:spPr>
            <a:xfrm>
              <a:off x="758814" y="3976648"/>
              <a:ext cx="7632700" cy="1821565"/>
            </a:xfrm>
            <a:prstGeom prst="rect">
              <a:avLst/>
            </a:prstGeom>
            <a:solidFill>
              <a:schemeClr val="bg1"/>
            </a:solidFill>
            <a:ln w="19050">
              <a:solidFill>
                <a:srgbClr val="5B1A4E"/>
              </a:solidFill>
            </a:ln>
          </p:spPr>
          <p:txBody>
            <a:bodyPr wrap="square" lIns="216000" tIns="216000" rIns="216000" bIns="216000">
              <a:spAutoFit/>
            </a:bodyPr>
            <a:lstStyle/>
            <a:p>
              <a:pPr>
                <a:spcAft>
                  <a:spcPts val="600"/>
                </a:spcAft>
              </a:pPr>
              <a:r>
                <a:rPr lang="en-GB" sz="13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300" dirty="0">
                  <a:latin typeface="Roboto" panose="02000000000000000000" pitchFamily="2" charset="0"/>
                  <a:ea typeface="Roboto" panose="02000000000000000000" pitchFamily="2" charset="0"/>
                </a:rPr>
                <a:t>To enter slide show mode, go to the </a:t>
              </a:r>
              <a:r>
                <a:rPr lang="en-GB" sz="1300" b="1" dirty="0">
                  <a:latin typeface="Roboto" panose="02000000000000000000" pitchFamily="2" charset="0"/>
                  <a:ea typeface="Roboto" panose="02000000000000000000" pitchFamily="2" charset="0"/>
                </a:rPr>
                <a:t>slide show menu tab </a:t>
              </a:r>
              <a:r>
                <a:rPr lang="en-GB" sz="1300" dirty="0">
                  <a:latin typeface="Roboto" panose="02000000000000000000" pitchFamily="2" charset="0"/>
                  <a:ea typeface="Roboto" panose="02000000000000000000" pitchFamily="2" charset="0"/>
                </a:rPr>
                <a:t>and select either </a:t>
              </a:r>
              <a:r>
                <a:rPr lang="en-GB" sz="1300" b="1" dirty="0">
                  <a:latin typeface="Roboto" panose="02000000000000000000" pitchFamily="2" charset="0"/>
                  <a:ea typeface="Roboto" panose="02000000000000000000" pitchFamily="2" charset="0"/>
                </a:rPr>
                <a:t>from beginning</a:t>
              </a:r>
              <a:r>
                <a:rPr lang="en-GB" sz="1300" dirty="0">
                  <a:latin typeface="Roboto" panose="02000000000000000000" pitchFamily="2" charset="0"/>
                  <a:ea typeface="Roboto" panose="02000000000000000000" pitchFamily="2" charset="0"/>
                </a:rPr>
                <a:t> </a:t>
              </a:r>
              <a:r>
                <a:rPr lang="en-GB" sz="1300" b="1" dirty="0">
                  <a:latin typeface="Roboto" panose="02000000000000000000" pitchFamily="2" charset="0"/>
                  <a:ea typeface="Roboto" panose="02000000000000000000" pitchFamily="2" charset="0"/>
                </a:rPr>
                <a:t>or from current slide</a:t>
              </a:r>
              <a:r>
                <a:rPr lang="en-GB" sz="1300" dirty="0">
                  <a:latin typeface="Roboto" panose="02000000000000000000" pitchFamily="2" charset="0"/>
                  <a:ea typeface="Roboto" panose="02000000000000000000" pitchFamily="2" charset="0"/>
                </a:rPr>
                <a:t>.</a:t>
              </a:r>
            </a:p>
          </p:txBody>
        </p:sp>
      </p:grpSp>
      <p:grpSp>
        <p:nvGrpSpPr>
          <p:cNvPr id="26" name="Group 25">
            <a:extLst>
              <a:ext uri="{FF2B5EF4-FFF2-40B4-BE49-F238E27FC236}">
                <a16:creationId xmlns:a16="http://schemas.microsoft.com/office/drawing/2014/main" id="{B97047B2-1486-8C6A-395B-F86F1C8B425A}"/>
              </a:ext>
            </a:extLst>
          </p:cNvPr>
          <p:cNvGrpSpPr/>
          <p:nvPr/>
        </p:nvGrpSpPr>
        <p:grpSpPr>
          <a:xfrm>
            <a:off x="726798" y="3356473"/>
            <a:ext cx="7646622" cy="1236439"/>
            <a:chOff x="723232" y="1573061"/>
            <a:chExt cx="7646622" cy="1851717"/>
          </a:xfrm>
        </p:grpSpPr>
        <p:sp>
          <p:nvSpPr>
            <p:cNvPr id="27" name="Rectangle 26">
              <a:extLst>
                <a:ext uri="{FF2B5EF4-FFF2-40B4-BE49-F238E27FC236}">
                  <a16:creationId xmlns:a16="http://schemas.microsoft.com/office/drawing/2014/main" id="{33C6830E-D9D7-A0EB-671D-B1327C9C109E}"/>
                </a:ext>
              </a:extLst>
            </p:cNvPr>
            <p:cNvSpPr/>
            <p:nvPr/>
          </p:nvSpPr>
          <p:spPr>
            <a:xfrm>
              <a:off x="723232" y="1573061"/>
              <a:ext cx="1839422" cy="438214"/>
            </a:xfrm>
            <a:prstGeom prst="rect">
              <a:avLst/>
            </a:prstGeom>
            <a:solidFill>
              <a:srgbClr val="9B428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Sensitive content</a:t>
              </a:r>
            </a:p>
          </p:txBody>
        </p:sp>
        <p:sp>
          <p:nvSpPr>
            <p:cNvPr id="28" name="Rectangle 27">
              <a:extLst>
                <a:ext uri="{FF2B5EF4-FFF2-40B4-BE49-F238E27FC236}">
                  <a16:creationId xmlns:a16="http://schemas.microsoft.com/office/drawing/2014/main" id="{579FB335-D5AC-AB05-7515-BFE9A8DB944F}"/>
                </a:ext>
              </a:extLst>
            </p:cNvPr>
            <p:cNvSpPr/>
            <p:nvPr/>
          </p:nvSpPr>
          <p:spPr>
            <a:xfrm>
              <a:off x="737154" y="2011277"/>
              <a:ext cx="7632700" cy="1413501"/>
            </a:xfrm>
            <a:prstGeom prst="rect">
              <a:avLst/>
            </a:prstGeom>
            <a:solidFill>
              <a:schemeClr val="bg1"/>
            </a:solidFill>
            <a:ln w="19050">
              <a:solidFill>
                <a:srgbClr val="5B1A4E"/>
              </a:solidFill>
            </a:ln>
          </p:spPr>
          <p:txBody>
            <a:bodyPr wrap="square" lIns="216000" tIns="216000" rIns="216000" bIns="216000">
              <a:noAutofit/>
            </a:bodyPr>
            <a:lstStyle/>
            <a:p>
              <a:r>
                <a:rPr lang="en-GB" sz="1300" dirty="0">
                  <a:latin typeface="Roboto" panose="02000000000000000000" pitchFamily="2" charset="0"/>
                  <a:ea typeface="Roboto" panose="02000000000000000000" pitchFamily="2" charset="0"/>
                </a:rPr>
                <a:t>Sensitive and/or upsetting topics may emotionally impact your students due to past experiences. </a:t>
              </a:r>
              <a:br>
                <a:rPr lang="en-GB" sz="1300" dirty="0">
                  <a:latin typeface="Roboto" panose="02000000000000000000" pitchFamily="2" charset="0"/>
                  <a:ea typeface="Roboto" panose="02000000000000000000" pitchFamily="2" charset="0"/>
                </a:rPr>
              </a:br>
              <a:r>
                <a:rPr lang="en-GB" sz="1300" dirty="0">
                  <a:latin typeface="Roboto" panose="02000000000000000000" pitchFamily="2" charset="0"/>
                  <a:ea typeface="Roboto" panose="02000000000000000000" pitchFamily="2" charset="0"/>
                </a:rPr>
                <a:t>You should consider whether this content is appropriate and ensure adequate support is available for anyone affected.</a:t>
              </a:r>
            </a:p>
          </p:txBody>
        </p:sp>
      </p:grpSp>
    </p:spTree>
    <p:extLst>
      <p:ext uri="{BB962C8B-B14F-4D97-AF65-F5344CB8AC3E}">
        <p14:creationId xmlns:p14="http://schemas.microsoft.com/office/powerpoint/2010/main" val="1602577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8411" y="425666"/>
            <a:ext cx="8267178" cy="790867"/>
          </a:xfrm>
          <a:prstGeom prst="roundRect">
            <a:avLst>
              <a:gd name="adj" fmla="val 0"/>
            </a:avLst>
          </a:prstGeom>
          <a:noFill/>
        </p:spPr>
        <p:txBody>
          <a:bodyPr/>
          <a:lstStyle/>
          <a:p>
            <a:r>
              <a:rPr lang="en-GB" sz="3600" dirty="0">
                <a:solidFill>
                  <a:srgbClr val="5B1A4E"/>
                </a:solidFill>
                <a:latin typeface="+mn-lt"/>
              </a:rPr>
              <a:t>Representing the Country</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5A1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A8799FA-C8C9-4185-93F6-32457DB229B8}"/>
              </a:ext>
            </a:extLst>
          </p:cNvPr>
          <p:cNvSpPr txBox="1"/>
          <p:nvPr/>
        </p:nvSpPr>
        <p:spPr>
          <a:xfrm>
            <a:off x="695324" y="1475105"/>
            <a:ext cx="5278755" cy="1200329"/>
          </a:xfrm>
          <a:prstGeom prst="rect">
            <a:avLst/>
          </a:prstGeom>
          <a:solidFill>
            <a:schemeClr val="accent6">
              <a:lumMod val="20000"/>
              <a:lumOff val="80000"/>
            </a:schemeClr>
          </a:solidFill>
        </p:spPr>
        <p:txBody>
          <a:bodyPr wrap="square">
            <a:spAutoFit/>
          </a:bodyPr>
          <a:lstStyle/>
          <a:p>
            <a:r>
              <a:rPr lang="en-GB" dirty="0"/>
              <a:t>As Head of State, Queen Elizabeth II travelled abroad on official state visits. She also invited other Heads of State from around the world to visit the UK.</a:t>
            </a:r>
          </a:p>
        </p:txBody>
      </p:sp>
      <p:sp>
        <p:nvSpPr>
          <p:cNvPr id="10" name="TextBox 9">
            <a:extLst>
              <a:ext uri="{FF2B5EF4-FFF2-40B4-BE49-F238E27FC236}">
                <a16:creationId xmlns:a16="http://schemas.microsoft.com/office/drawing/2014/main" id="{813F15B2-9AB8-40AF-82BB-926567A9A435}"/>
              </a:ext>
            </a:extLst>
          </p:cNvPr>
          <p:cNvSpPr txBox="1"/>
          <p:nvPr/>
        </p:nvSpPr>
        <p:spPr>
          <a:xfrm>
            <a:off x="695324" y="2850175"/>
            <a:ext cx="4544907" cy="2031325"/>
          </a:xfrm>
          <a:prstGeom prst="rect">
            <a:avLst/>
          </a:prstGeom>
          <a:solidFill>
            <a:schemeClr val="accent6">
              <a:lumMod val="20000"/>
              <a:lumOff val="80000"/>
            </a:schemeClr>
          </a:solidFill>
        </p:spPr>
        <p:txBody>
          <a:bodyPr wrap="square">
            <a:spAutoFit/>
          </a:bodyPr>
          <a:lstStyle/>
          <a:p>
            <a:r>
              <a:rPr lang="en-GB" dirty="0"/>
              <a:t>Queen Elizabeth II represented the country at times of celebration or sorrow. One of her most important duties was on Remembrance Sunday, when she laid a wreath at the Cenotaph in London to remember members of the armed forces who had died fighting for their country.</a:t>
            </a:r>
          </a:p>
        </p:txBody>
      </p:sp>
      <p:grpSp>
        <p:nvGrpSpPr>
          <p:cNvPr id="12" name="Group 11">
            <a:extLst>
              <a:ext uri="{FF2B5EF4-FFF2-40B4-BE49-F238E27FC236}">
                <a16:creationId xmlns:a16="http://schemas.microsoft.com/office/drawing/2014/main" id="{B5CAAF3F-1699-473C-A3DC-80448D7AD871}"/>
              </a:ext>
            </a:extLst>
          </p:cNvPr>
          <p:cNvGrpSpPr/>
          <p:nvPr/>
        </p:nvGrpSpPr>
        <p:grpSpPr>
          <a:xfrm>
            <a:off x="713983" y="5199799"/>
            <a:ext cx="7786546" cy="753656"/>
            <a:chOff x="713983" y="3587137"/>
            <a:chExt cx="7786546" cy="753656"/>
          </a:xfrm>
        </p:grpSpPr>
        <p:sp>
          <p:nvSpPr>
            <p:cNvPr id="13" name="TextBox 12">
              <a:extLst>
                <a:ext uri="{FF2B5EF4-FFF2-40B4-BE49-F238E27FC236}">
                  <a16:creationId xmlns:a16="http://schemas.microsoft.com/office/drawing/2014/main" id="{4CC4DE8E-7752-4B25-A737-346FC96B5651}"/>
                </a:ext>
              </a:extLst>
            </p:cNvPr>
            <p:cNvSpPr txBox="1"/>
            <p:nvPr/>
          </p:nvSpPr>
          <p:spPr>
            <a:xfrm>
              <a:off x="713983" y="3971461"/>
              <a:ext cx="7786546" cy="369332"/>
            </a:xfrm>
            <a:prstGeom prst="rect">
              <a:avLst/>
            </a:prstGeom>
            <a:solidFill>
              <a:schemeClr val="bg1"/>
            </a:solidFill>
            <a:ln w="38100">
              <a:solidFill>
                <a:srgbClr val="DABF6C"/>
              </a:solidFill>
            </a:ln>
          </p:spPr>
          <p:txBody>
            <a:bodyPr wrap="square">
              <a:spAutoFit/>
            </a:bodyPr>
            <a:lstStyle/>
            <a:p>
              <a:r>
                <a:rPr lang="en-GB" dirty="0"/>
                <a:t>Has anyone in your family fought for their country? </a:t>
              </a:r>
            </a:p>
          </p:txBody>
        </p:sp>
        <p:sp>
          <p:nvSpPr>
            <p:cNvPr id="15" name="TextBox 14">
              <a:extLst>
                <a:ext uri="{FF2B5EF4-FFF2-40B4-BE49-F238E27FC236}">
                  <a16:creationId xmlns:a16="http://schemas.microsoft.com/office/drawing/2014/main" id="{B15EDDC1-9935-4378-B398-6A5E76AE6EC3}"/>
                </a:ext>
              </a:extLst>
            </p:cNvPr>
            <p:cNvSpPr txBox="1"/>
            <p:nvPr/>
          </p:nvSpPr>
          <p:spPr>
            <a:xfrm>
              <a:off x="713983" y="3587137"/>
              <a:ext cx="1433164" cy="369332"/>
            </a:xfrm>
            <a:prstGeom prst="rect">
              <a:avLst/>
            </a:prstGeom>
            <a:solidFill>
              <a:srgbClr val="DABF6C"/>
            </a:solidFill>
            <a:ln w="38100">
              <a:solidFill>
                <a:srgbClr val="DABF6C"/>
              </a:solidFill>
            </a:ln>
          </p:spPr>
          <p:txBody>
            <a:bodyPr wrap="square">
              <a:spAutoFit/>
            </a:bodyPr>
            <a:lstStyle/>
            <a:p>
              <a:r>
                <a:rPr lang="en-GB" b="1" dirty="0">
                  <a:solidFill>
                    <a:schemeClr val="bg1"/>
                  </a:solidFill>
                </a:rPr>
                <a:t>Discuss It </a:t>
              </a:r>
            </a:p>
          </p:txBody>
        </p:sp>
      </p:grpSp>
      <p:pic>
        <p:nvPicPr>
          <p:cNvPr id="6146" name="Picture 2">
            <a:extLst>
              <a:ext uri="{FF2B5EF4-FFF2-40B4-BE49-F238E27FC236}">
                <a16:creationId xmlns:a16="http://schemas.microsoft.com/office/drawing/2014/main" id="{33ED41CF-6E43-4EF5-913C-329F19703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5058" y="1398281"/>
            <a:ext cx="3612956" cy="48471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AC1F3F8-9A39-67A8-90A0-8E841DB89C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465" y="1068067"/>
            <a:ext cx="5718544" cy="274344"/>
          </a:xfrm>
          <a:prstGeom prst="rect">
            <a:avLst/>
          </a:prstGeom>
        </p:spPr>
      </p:pic>
    </p:spTree>
    <p:extLst>
      <p:ext uri="{BB962C8B-B14F-4D97-AF65-F5344CB8AC3E}">
        <p14:creationId xmlns:p14="http://schemas.microsoft.com/office/powerpoint/2010/main" val="128733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8411" y="348516"/>
            <a:ext cx="8267178" cy="994306"/>
          </a:xfrm>
          <a:prstGeom prst="roundRect">
            <a:avLst>
              <a:gd name="adj" fmla="val 0"/>
            </a:avLst>
          </a:prstGeom>
          <a:noFill/>
        </p:spPr>
        <p:txBody>
          <a:bodyPr/>
          <a:lstStyle/>
          <a:p>
            <a:r>
              <a:rPr lang="en-GB" sz="2800" dirty="0">
                <a:solidFill>
                  <a:srgbClr val="5B1A4E"/>
                </a:solidFill>
                <a:latin typeface="+mn-lt"/>
              </a:rPr>
              <a:t>Queen Elizabeth II and the Commonwealth</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1A8799FA-C8C9-4185-93F6-32457DB229B8}"/>
              </a:ext>
            </a:extLst>
          </p:cNvPr>
          <p:cNvSpPr txBox="1"/>
          <p:nvPr/>
        </p:nvSpPr>
        <p:spPr>
          <a:xfrm>
            <a:off x="695324" y="1712303"/>
            <a:ext cx="3971503" cy="1200329"/>
          </a:xfrm>
          <a:prstGeom prst="rect">
            <a:avLst/>
          </a:prstGeom>
          <a:solidFill>
            <a:schemeClr val="accent6">
              <a:lumMod val="20000"/>
              <a:lumOff val="80000"/>
            </a:schemeClr>
          </a:solidFill>
        </p:spPr>
        <p:txBody>
          <a:bodyPr wrap="square">
            <a:spAutoFit/>
          </a:bodyPr>
          <a:lstStyle/>
          <a:p>
            <a:r>
              <a:rPr lang="en-GB" dirty="0"/>
              <a:t>The Commonwealth is a group of 56 countries, almost all of which were formerly under British rule as part of the British Empire. </a:t>
            </a:r>
          </a:p>
        </p:txBody>
      </p:sp>
      <p:sp>
        <p:nvSpPr>
          <p:cNvPr id="10" name="TextBox 9">
            <a:extLst>
              <a:ext uri="{FF2B5EF4-FFF2-40B4-BE49-F238E27FC236}">
                <a16:creationId xmlns:a16="http://schemas.microsoft.com/office/drawing/2014/main" id="{813F15B2-9AB8-40AF-82BB-926567A9A435}"/>
              </a:ext>
            </a:extLst>
          </p:cNvPr>
          <p:cNvSpPr txBox="1"/>
          <p:nvPr/>
        </p:nvSpPr>
        <p:spPr>
          <a:xfrm>
            <a:off x="695326" y="3234177"/>
            <a:ext cx="3971502" cy="2031325"/>
          </a:xfrm>
          <a:prstGeom prst="rect">
            <a:avLst/>
          </a:prstGeom>
          <a:solidFill>
            <a:schemeClr val="accent6">
              <a:lumMod val="20000"/>
              <a:lumOff val="80000"/>
            </a:schemeClr>
          </a:solidFill>
        </p:spPr>
        <p:txBody>
          <a:bodyPr wrap="square">
            <a:spAutoFit/>
          </a:bodyPr>
          <a:lstStyle/>
          <a:p>
            <a:r>
              <a:rPr lang="en-GB" dirty="0"/>
              <a:t>After becoming independent, many countries decided that they still wanted to remain within the Commonwealth. Queen Elizabeth II was Head of the Commonwealth and made visits to Commonwealth countries during her reign.</a:t>
            </a: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5A1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0851DB7-99FF-75DE-F1BE-6ED93A3C7D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10273" y="1642178"/>
            <a:ext cx="3538401" cy="3867869"/>
          </a:xfrm>
          <a:prstGeom prst="rect">
            <a:avLst/>
          </a:prstGeom>
        </p:spPr>
      </p:pic>
      <p:pic>
        <p:nvPicPr>
          <p:cNvPr id="4" name="Picture 3">
            <a:extLst>
              <a:ext uri="{FF2B5EF4-FFF2-40B4-BE49-F238E27FC236}">
                <a16:creationId xmlns:a16="http://schemas.microsoft.com/office/drawing/2014/main" id="{0411F36A-9E71-5C7E-44A8-4844B7674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2728" y="1167214"/>
            <a:ext cx="5718544" cy="274344"/>
          </a:xfrm>
          <a:prstGeom prst="rect">
            <a:avLst/>
          </a:prstGeom>
        </p:spPr>
      </p:pic>
    </p:spTree>
    <p:extLst>
      <p:ext uri="{BB962C8B-B14F-4D97-AF65-F5344CB8AC3E}">
        <p14:creationId xmlns:p14="http://schemas.microsoft.com/office/powerpoint/2010/main" val="988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2145" y="409266"/>
            <a:ext cx="8267178" cy="843500"/>
          </a:xfrm>
          <a:prstGeom prst="roundRect">
            <a:avLst>
              <a:gd name="adj" fmla="val 0"/>
            </a:avLst>
          </a:prstGeom>
          <a:noFill/>
        </p:spPr>
        <p:txBody>
          <a:bodyPr/>
          <a:lstStyle/>
          <a:p>
            <a:r>
              <a:rPr lang="en-GB" sz="3600" dirty="0">
                <a:solidFill>
                  <a:srgbClr val="5B1A4E"/>
                </a:solidFill>
                <a:latin typeface="+mn-lt"/>
              </a:rPr>
              <a:t>Commonwealth Games</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0" name="TextBox 9">
            <a:extLst>
              <a:ext uri="{FF2B5EF4-FFF2-40B4-BE49-F238E27FC236}">
                <a16:creationId xmlns:a16="http://schemas.microsoft.com/office/drawing/2014/main" id="{813F15B2-9AB8-40AF-82BB-926567A9A435}"/>
              </a:ext>
            </a:extLst>
          </p:cNvPr>
          <p:cNvSpPr txBox="1"/>
          <p:nvPr/>
        </p:nvSpPr>
        <p:spPr>
          <a:xfrm>
            <a:off x="676169" y="4662768"/>
            <a:ext cx="7791661" cy="923330"/>
          </a:xfrm>
          <a:prstGeom prst="rect">
            <a:avLst/>
          </a:prstGeom>
          <a:solidFill>
            <a:schemeClr val="accent6">
              <a:lumMod val="20000"/>
              <a:lumOff val="80000"/>
            </a:schemeClr>
          </a:solidFill>
        </p:spPr>
        <p:txBody>
          <a:bodyPr wrap="square">
            <a:spAutoFit/>
          </a:bodyPr>
          <a:lstStyle/>
          <a:p>
            <a:r>
              <a:rPr lang="en-GB" dirty="0"/>
              <a:t>The Commonwealth Games is an international, multi-sport event which involves athletes from Commonwealth countries. Queen Elizabeth II often attended the games to open or close them.</a:t>
            </a: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5A1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0" name="Picture 2" descr="Bieg Przez Płotki, Biegacz, Sport, Osiągnięcia, Skok">
            <a:extLst>
              <a:ext uri="{FF2B5EF4-FFF2-40B4-BE49-F238E27FC236}">
                <a16:creationId xmlns:a16="http://schemas.microsoft.com/office/drawing/2014/main" id="{502CF18F-6E12-4CAB-B582-35C94B6DE9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6856" y="1648274"/>
            <a:ext cx="3544711" cy="2658533"/>
          </a:xfrm>
          <a:prstGeom prst="rect">
            <a:avLst/>
          </a:prstGeom>
          <a:noFill/>
          <a:ln w="38100">
            <a:solidFill>
              <a:srgbClr val="DABF6C"/>
            </a:solidFill>
          </a:ln>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96E28781-39A9-4DE8-AD0C-FB0962AD1F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402" y="1635021"/>
            <a:ext cx="4065914" cy="2671785"/>
          </a:xfrm>
          <a:prstGeom prst="rect">
            <a:avLst/>
          </a:prstGeom>
          <a:noFill/>
          <a:ln w="38100">
            <a:solidFill>
              <a:srgbClr val="DABF6C"/>
            </a:solidFill>
          </a:ln>
          <a:extLst>
            <a:ext uri="{909E8E84-426E-40DD-AFC4-6F175D3DCCD1}">
              <a14:hiddenFill xmlns:a14="http://schemas.microsoft.com/office/drawing/2010/main">
                <a:solidFill>
                  <a:srgbClr val="FFFFFF"/>
                </a:solidFill>
              </a14:hiddenFill>
            </a:ext>
          </a:extLst>
        </p:spPr>
      </p:pic>
      <p:sp>
        <p:nvSpPr>
          <p:cNvPr id="12" name="TextBox 21">
            <a:extLst>
              <a:ext uri="{FF2B5EF4-FFF2-40B4-BE49-F238E27FC236}">
                <a16:creationId xmlns:a16="http://schemas.microsoft.com/office/drawing/2014/main" id="{15FE5D0A-1C7B-4A66-A9FC-3CB149DE9053}"/>
              </a:ext>
            </a:extLst>
          </p:cNvPr>
          <p:cNvSpPr txBox="1">
            <a:spLocks noChangeArrowheads="1"/>
          </p:cNvSpPr>
          <p:nvPr/>
        </p:nvSpPr>
        <p:spPr bwMode="auto">
          <a:xfrm>
            <a:off x="952904" y="4387215"/>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600" dirty="0">
                <a:latin typeface="Roboto" panose="02000000000000000000" pitchFamily="2" charset="0"/>
                <a:ea typeface="Roboto" panose="02000000000000000000" pitchFamily="2" charset="0"/>
                <a:cs typeface="Arial" panose="020B0604020202020204" pitchFamily="34" charset="0"/>
              </a:rPr>
              <a:t>“</a:t>
            </a:r>
            <a:r>
              <a:rPr lang="en-GB" sz="600" b="1" i="0" dirty="0">
                <a:solidFill>
                  <a:srgbClr val="212124"/>
                </a:solidFill>
                <a:effectLst/>
                <a:latin typeface="Roboto" panose="02000000000000000000" pitchFamily="2" charset="0"/>
                <a:ea typeface="Roboto" panose="02000000000000000000" pitchFamily="2" charset="0"/>
                <a:hlinkClick r:id="rId5"/>
              </a:rPr>
              <a:t>Commonwealth Games marathon events</a:t>
            </a:r>
            <a:r>
              <a:rPr lang="en-GB" altLang="en-US" sz="600" dirty="0">
                <a:latin typeface="Roboto" panose="02000000000000000000" pitchFamily="2" charset="0"/>
                <a:ea typeface="Roboto" panose="02000000000000000000" pitchFamily="2" charset="0"/>
                <a:cs typeface="Arial" panose="020B0604020202020204" pitchFamily="34" charset="0"/>
              </a:rPr>
              <a:t>” by </a:t>
            </a:r>
            <a:r>
              <a:rPr lang="en-GB" altLang="en-US" sz="600" b="1" dirty="0">
                <a:latin typeface="Roboto" panose="02000000000000000000" pitchFamily="2" charset="0"/>
                <a:ea typeface="Roboto" panose="02000000000000000000" pitchFamily="2" charset="0"/>
                <a:cs typeface="Arial" panose="020B0604020202020204" pitchFamily="34" charset="0"/>
                <a:hlinkClick r:id="rId6"/>
              </a:rPr>
              <a:t>Jimmy Harris</a:t>
            </a:r>
            <a:r>
              <a:rPr lang="en-GB" altLang="en-US" sz="600" dirty="0">
                <a:latin typeface="Roboto" panose="02000000000000000000" pitchFamily="2" charset="0"/>
                <a:ea typeface="Roboto" panose="02000000000000000000" pitchFamily="2" charset="0"/>
                <a:cs typeface="Arial" panose="020B0604020202020204" pitchFamily="34" charset="0"/>
                <a:hlinkClick r:id="rId6"/>
              </a:rPr>
              <a:t> </a:t>
            </a:r>
            <a:r>
              <a:rPr lang="en-GB" altLang="en-US" sz="600" dirty="0">
                <a:latin typeface="Roboto" panose="02000000000000000000" pitchFamily="2" charset="0"/>
                <a:ea typeface="Roboto" panose="02000000000000000000" pitchFamily="2" charset="0"/>
                <a:cs typeface="Arial" panose="020B0604020202020204" pitchFamily="34" charset="0"/>
              </a:rPr>
              <a:t>is licensed under </a:t>
            </a:r>
            <a:r>
              <a:rPr lang="en-GB" altLang="en-US" sz="6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600" b="1" dirty="0">
              <a:latin typeface="Roboto" panose="02000000000000000000" pitchFamily="2" charset="0"/>
              <a:ea typeface="Roboto" panose="02000000000000000000" pitchFamily="2" charset="0"/>
              <a:cs typeface="Arial" panose="020B0604020202020204" pitchFamily="34" charset="0"/>
            </a:endParaRPr>
          </a:p>
        </p:txBody>
      </p:sp>
      <p:pic>
        <p:nvPicPr>
          <p:cNvPr id="3" name="Picture 2">
            <a:extLst>
              <a:ext uri="{FF2B5EF4-FFF2-40B4-BE49-F238E27FC236}">
                <a16:creationId xmlns:a16="http://schemas.microsoft.com/office/drawing/2014/main" id="{C85A93D0-FD52-C962-A3EF-DE92B0A308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6465" y="1068067"/>
            <a:ext cx="5718544" cy="274344"/>
          </a:xfrm>
          <a:prstGeom prst="rect">
            <a:avLst/>
          </a:prstGeom>
        </p:spPr>
      </p:pic>
    </p:spTree>
    <p:extLst>
      <p:ext uri="{BB962C8B-B14F-4D97-AF65-F5344CB8AC3E}">
        <p14:creationId xmlns:p14="http://schemas.microsoft.com/office/powerpoint/2010/main" val="102728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8410" y="353591"/>
            <a:ext cx="8267178" cy="994306"/>
          </a:xfrm>
          <a:prstGeom prst="roundRect">
            <a:avLst>
              <a:gd name="adj" fmla="val 0"/>
            </a:avLst>
          </a:prstGeom>
          <a:noFill/>
        </p:spPr>
        <p:txBody>
          <a:bodyPr/>
          <a:lstStyle/>
          <a:p>
            <a:r>
              <a:rPr lang="en-GB" sz="3600" dirty="0">
                <a:solidFill>
                  <a:srgbClr val="5B1A4E"/>
                </a:solidFill>
                <a:latin typeface="+mn-lt"/>
              </a:rPr>
              <a:t>Queen Elizabeth II’s Homes</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0" name="TextBox 9">
            <a:extLst>
              <a:ext uri="{FF2B5EF4-FFF2-40B4-BE49-F238E27FC236}">
                <a16:creationId xmlns:a16="http://schemas.microsoft.com/office/drawing/2014/main" id="{813F15B2-9AB8-40AF-82BB-926567A9A435}"/>
              </a:ext>
            </a:extLst>
          </p:cNvPr>
          <p:cNvSpPr txBox="1"/>
          <p:nvPr/>
        </p:nvSpPr>
        <p:spPr>
          <a:xfrm>
            <a:off x="676169" y="1402733"/>
            <a:ext cx="7791661" cy="646331"/>
          </a:xfrm>
          <a:prstGeom prst="rect">
            <a:avLst/>
          </a:prstGeom>
          <a:solidFill>
            <a:schemeClr val="accent6">
              <a:lumMod val="20000"/>
              <a:lumOff val="80000"/>
            </a:schemeClr>
          </a:solidFill>
        </p:spPr>
        <p:txBody>
          <a:bodyPr wrap="square">
            <a:spAutoFit/>
          </a:bodyPr>
          <a:lstStyle/>
          <a:p>
            <a:r>
              <a:rPr lang="en-GB" dirty="0"/>
              <a:t>Her Majesty's official London residence was Buckingham Palace but she also spent lots of time at Windsor Castle.</a:t>
            </a:r>
          </a:p>
        </p:txBody>
      </p:sp>
      <p:sp>
        <p:nvSpPr>
          <p:cNvPr id="17" name="Rectangle 16">
            <a:extLst>
              <a:ext uri="{FF2B5EF4-FFF2-40B4-BE49-F238E27FC236}">
                <a16:creationId xmlns:a16="http://schemas.microsoft.com/office/drawing/2014/main" id="{F6A9A389-B4FE-46EB-8BC8-6509C7986151}"/>
              </a:ext>
            </a:extLst>
          </p:cNvPr>
          <p:cNvSpPr/>
          <p:nvPr/>
        </p:nvSpPr>
        <p:spPr>
          <a:xfrm>
            <a:off x="0" y="6221545"/>
            <a:ext cx="9144000" cy="243005"/>
          </a:xfrm>
          <a:prstGeom prst="rect">
            <a:avLst/>
          </a:prstGeom>
          <a:solidFill>
            <a:srgbClr val="5A1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34B3141-F779-45C2-BAC4-578C33FD37DC}"/>
              </a:ext>
            </a:extLst>
          </p:cNvPr>
          <p:cNvSpPr txBox="1"/>
          <p:nvPr/>
        </p:nvSpPr>
        <p:spPr>
          <a:xfrm>
            <a:off x="676169" y="5360925"/>
            <a:ext cx="7791661" cy="646331"/>
          </a:xfrm>
          <a:prstGeom prst="rect">
            <a:avLst/>
          </a:prstGeom>
          <a:solidFill>
            <a:schemeClr val="accent6">
              <a:lumMod val="20000"/>
              <a:lumOff val="80000"/>
            </a:schemeClr>
          </a:solidFill>
        </p:spPr>
        <p:txBody>
          <a:bodyPr wrap="square">
            <a:spAutoFit/>
          </a:bodyPr>
          <a:lstStyle/>
          <a:p>
            <a:r>
              <a:rPr lang="en-GB" dirty="0"/>
              <a:t>The Royal Family chose to use the name ‘Windsor’ as their surname after Windsor Castle.</a:t>
            </a:r>
          </a:p>
        </p:txBody>
      </p:sp>
      <p:pic>
        <p:nvPicPr>
          <p:cNvPr id="3" name="Picture 2">
            <a:extLst>
              <a:ext uri="{FF2B5EF4-FFF2-40B4-BE49-F238E27FC236}">
                <a16:creationId xmlns:a16="http://schemas.microsoft.com/office/drawing/2014/main" id="{4F02BD91-360F-48E2-AF29-7B923FAA9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4655" y="2185360"/>
            <a:ext cx="3906820" cy="3076013"/>
          </a:xfrm>
          <a:prstGeom prst="rect">
            <a:avLst/>
          </a:prstGeom>
          <a:ln w="38100">
            <a:solidFill>
              <a:srgbClr val="DABF6C"/>
            </a:solidFill>
          </a:ln>
        </p:spPr>
      </p:pic>
      <p:pic>
        <p:nvPicPr>
          <p:cNvPr id="5" name="Picture 4">
            <a:extLst>
              <a:ext uri="{FF2B5EF4-FFF2-40B4-BE49-F238E27FC236}">
                <a16:creationId xmlns:a16="http://schemas.microsoft.com/office/drawing/2014/main" id="{44A3AF22-9C02-489F-AB1A-7DA0D4066E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340" r="10441"/>
          <a:stretch/>
        </p:blipFill>
        <p:spPr>
          <a:xfrm>
            <a:off x="739779" y="2185360"/>
            <a:ext cx="3482672" cy="3069879"/>
          </a:xfrm>
          <a:prstGeom prst="rect">
            <a:avLst/>
          </a:prstGeom>
          <a:ln w="38100">
            <a:solidFill>
              <a:srgbClr val="DABF6C"/>
            </a:solidFill>
          </a:ln>
        </p:spPr>
      </p:pic>
      <p:pic>
        <p:nvPicPr>
          <p:cNvPr id="4" name="Picture 3">
            <a:extLst>
              <a:ext uri="{FF2B5EF4-FFF2-40B4-BE49-F238E27FC236}">
                <a16:creationId xmlns:a16="http://schemas.microsoft.com/office/drawing/2014/main" id="{FC1EF1E7-AD44-54A9-D8E9-D67CC15109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6465" y="1068067"/>
            <a:ext cx="5718544" cy="274344"/>
          </a:xfrm>
          <a:prstGeom prst="rect">
            <a:avLst/>
          </a:prstGeom>
        </p:spPr>
      </p:pic>
    </p:spTree>
    <p:extLst>
      <p:ext uri="{BB962C8B-B14F-4D97-AF65-F5344CB8AC3E}">
        <p14:creationId xmlns:p14="http://schemas.microsoft.com/office/powerpoint/2010/main" val="182499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8410" y="309191"/>
            <a:ext cx="8267178" cy="994306"/>
          </a:xfrm>
          <a:prstGeom prst="roundRect">
            <a:avLst>
              <a:gd name="adj" fmla="val 0"/>
            </a:avLst>
          </a:prstGeom>
          <a:noFill/>
        </p:spPr>
        <p:txBody>
          <a:bodyPr/>
          <a:lstStyle/>
          <a:p>
            <a:r>
              <a:rPr lang="en-GB" sz="3600" dirty="0">
                <a:solidFill>
                  <a:srgbClr val="5B1A4E"/>
                </a:solidFill>
                <a:latin typeface="+mn-lt"/>
              </a:rPr>
              <a:t>Favourite Places </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0" name="TextBox 9">
            <a:extLst>
              <a:ext uri="{FF2B5EF4-FFF2-40B4-BE49-F238E27FC236}">
                <a16:creationId xmlns:a16="http://schemas.microsoft.com/office/drawing/2014/main" id="{813F15B2-9AB8-40AF-82BB-926567A9A435}"/>
              </a:ext>
            </a:extLst>
          </p:cNvPr>
          <p:cNvSpPr txBox="1"/>
          <p:nvPr/>
        </p:nvSpPr>
        <p:spPr>
          <a:xfrm>
            <a:off x="676169" y="1402733"/>
            <a:ext cx="7791661" cy="923330"/>
          </a:xfrm>
          <a:prstGeom prst="rect">
            <a:avLst/>
          </a:prstGeom>
          <a:solidFill>
            <a:schemeClr val="accent6">
              <a:lumMod val="20000"/>
              <a:lumOff val="80000"/>
            </a:schemeClr>
          </a:solidFill>
        </p:spPr>
        <p:txBody>
          <a:bodyPr wrap="square">
            <a:spAutoFit/>
          </a:bodyPr>
          <a:lstStyle/>
          <a:p>
            <a:r>
              <a:rPr lang="en-GB" dirty="0"/>
              <a:t>Queen Elizabeth II loved Scotland. She spent her summers at Balmoral Castle. Her official residence in Scotland was The Palace of Holyrood House in Edinburgh.</a:t>
            </a: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5A1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34B3141-F779-45C2-BAC4-578C33FD37DC}"/>
              </a:ext>
            </a:extLst>
          </p:cNvPr>
          <p:cNvSpPr txBox="1"/>
          <p:nvPr/>
        </p:nvSpPr>
        <p:spPr>
          <a:xfrm>
            <a:off x="676169" y="5360925"/>
            <a:ext cx="7791661" cy="646331"/>
          </a:xfrm>
          <a:prstGeom prst="rect">
            <a:avLst/>
          </a:prstGeom>
          <a:solidFill>
            <a:schemeClr val="accent6">
              <a:lumMod val="20000"/>
              <a:lumOff val="80000"/>
            </a:schemeClr>
          </a:solidFill>
        </p:spPr>
        <p:txBody>
          <a:bodyPr wrap="square">
            <a:spAutoFit/>
          </a:bodyPr>
          <a:lstStyle/>
          <a:p>
            <a:r>
              <a:rPr lang="en-GB" dirty="0"/>
              <a:t>Queen Elizabeth II also enjoyed spending time at Sandringham House in Norfolk, which she inherited from her father. </a:t>
            </a:r>
          </a:p>
        </p:txBody>
      </p:sp>
      <p:sp>
        <p:nvSpPr>
          <p:cNvPr id="11" name="TextBox 10">
            <a:extLst>
              <a:ext uri="{FF2B5EF4-FFF2-40B4-BE49-F238E27FC236}">
                <a16:creationId xmlns:a16="http://schemas.microsoft.com/office/drawing/2014/main" id="{1C0EA2CC-E633-4004-B4A1-84BAB42B2797}"/>
              </a:ext>
            </a:extLst>
          </p:cNvPr>
          <p:cNvSpPr txBox="1"/>
          <p:nvPr/>
        </p:nvSpPr>
        <p:spPr>
          <a:xfrm>
            <a:off x="723875" y="4779992"/>
            <a:ext cx="3807041" cy="369332"/>
          </a:xfrm>
          <a:prstGeom prst="rect">
            <a:avLst/>
          </a:prstGeom>
          <a:solidFill>
            <a:srgbClr val="5A194D"/>
          </a:solidFill>
          <a:ln w="38100">
            <a:solidFill>
              <a:srgbClr val="5A194D"/>
            </a:solidFill>
          </a:ln>
        </p:spPr>
        <p:txBody>
          <a:bodyPr wrap="square">
            <a:spAutoFit/>
          </a:bodyPr>
          <a:lstStyle/>
          <a:p>
            <a:pPr algn="ctr"/>
            <a:r>
              <a:rPr lang="en-GB" sz="1800" b="1" i="0" u="none" strike="noStrike" dirty="0">
                <a:solidFill>
                  <a:schemeClr val="bg1"/>
                </a:solidFill>
                <a:effectLst/>
              </a:rPr>
              <a:t>Balmoral</a:t>
            </a:r>
            <a:endParaRPr lang="en-GB" b="1" dirty="0">
              <a:solidFill>
                <a:schemeClr val="bg1"/>
              </a:solidFill>
            </a:endParaRPr>
          </a:p>
        </p:txBody>
      </p:sp>
      <p:sp>
        <p:nvSpPr>
          <p:cNvPr id="12" name="TextBox 11">
            <a:extLst>
              <a:ext uri="{FF2B5EF4-FFF2-40B4-BE49-F238E27FC236}">
                <a16:creationId xmlns:a16="http://schemas.microsoft.com/office/drawing/2014/main" id="{6A0D93D1-B91A-4068-A722-EB5C45256158}"/>
              </a:ext>
            </a:extLst>
          </p:cNvPr>
          <p:cNvSpPr txBox="1"/>
          <p:nvPr/>
        </p:nvSpPr>
        <p:spPr>
          <a:xfrm>
            <a:off x="4764520" y="4773089"/>
            <a:ext cx="3655605" cy="369332"/>
          </a:xfrm>
          <a:prstGeom prst="rect">
            <a:avLst/>
          </a:prstGeom>
          <a:solidFill>
            <a:srgbClr val="5A194D"/>
          </a:solidFill>
          <a:ln w="38100">
            <a:solidFill>
              <a:srgbClr val="5A194D"/>
            </a:solidFill>
          </a:ln>
        </p:spPr>
        <p:txBody>
          <a:bodyPr wrap="square">
            <a:spAutoFit/>
          </a:bodyPr>
          <a:lstStyle/>
          <a:p>
            <a:pPr algn="ctr"/>
            <a:r>
              <a:rPr lang="en-GB" sz="1800" b="1" i="0" u="none" strike="noStrike" dirty="0">
                <a:solidFill>
                  <a:schemeClr val="bg1"/>
                </a:solidFill>
                <a:effectLst/>
              </a:rPr>
              <a:t>Sandringham</a:t>
            </a:r>
            <a:endParaRPr lang="en-GB" b="1" dirty="0">
              <a:solidFill>
                <a:schemeClr val="bg1"/>
              </a:solidFill>
            </a:endParaRPr>
          </a:p>
        </p:txBody>
      </p:sp>
      <p:pic>
        <p:nvPicPr>
          <p:cNvPr id="7" name="Picture 6">
            <a:extLst>
              <a:ext uri="{FF2B5EF4-FFF2-40B4-BE49-F238E27FC236}">
                <a16:creationId xmlns:a16="http://schemas.microsoft.com/office/drawing/2014/main" id="{FCB549E7-B669-4200-A21A-483745B28C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993" y="2532845"/>
            <a:ext cx="3736805" cy="2141461"/>
          </a:xfrm>
          <a:prstGeom prst="rect">
            <a:avLst/>
          </a:prstGeom>
          <a:ln w="38100">
            <a:solidFill>
              <a:srgbClr val="DABF6C"/>
            </a:solidFill>
          </a:ln>
        </p:spPr>
      </p:pic>
      <p:pic>
        <p:nvPicPr>
          <p:cNvPr id="15" name="Picture 14">
            <a:extLst>
              <a:ext uri="{FF2B5EF4-FFF2-40B4-BE49-F238E27FC236}">
                <a16:creationId xmlns:a16="http://schemas.microsoft.com/office/drawing/2014/main" id="{2AF5001D-FFA3-496B-B0CB-8F5E54785F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09"/>
          <a:stretch/>
        </p:blipFill>
        <p:spPr>
          <a:xfrm>
            <a:off x="4772471" y="2541118"/>
            <a:ext cx="3616155" cy="2141461"/>
          </a:xfrm>
          <a:prstGeom prst="rect">
            <a:avLst/>
          </a:prstGeom>
          <a:ln w="38100">
            <a:solidFill>
              <a:srgbClr val="DABF6C"/>
            </a:solidFill>
          </a:ln>
        </p:spPr>
      </p:pic>
      <p:pic>
        <p:nvPicPr>
          <p:cNvPr id="3" name="Picture 2">
            <a:extLst>
              <a:ext uri="{FF2B5EF4-FFF2-40B4-BE49-F238E27FC236}">
                <a16:creationId xmlns:a16="http://schemas.microsoft.com/office/drawing/2014/main" id="{BEECA03B-17B5-0FB8-113C-4EE714393D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6465" y="1053319"/>
            <a:ext cx="5718544" cy="274344"/>
          </a:xfrm>
          <a:prstGeom prst="rect">
            <a:avLst/>
          </a:prstGeom>
        </p:spPr>
      </p:pic>
    </p:spTree>
    <p:extLst>
      <p:ext uri="{BB962C8B-B14F-4D97-AF65-F5344CB8AC3E}">
        <p14:creationId xmlns:p14="http://schemas.microsoft.com/office/powerpoint/2010/main" val="9849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2145" y="285229"/>
            <a:ext cx="8267178" cy="994306"/>
          </a:xfrm>
          <a:prstGeom prst="roundRect">
            <a:avLst>
              <a:gd name="adj" fmla="val 0"/>
            </a:avLst>
          </a:prstGeom>
          <a:noFill/>
        </p:spPr>
        <p:txBody>
          <a:bodyPr/>
          <a:lstStyle/>
          <a:p>
            <a:r>
              <a:rPr lang="en-GB" sz="3600" dirty="0">
                <a:solidFill>
                  <a:srgbClr val="5B1A4E"/>
                </a:solidFill>
                <a:latin typeface="+mn-lt"/>
              </a:rPr>
              <a:t>The Platinum Jubilee</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0" name="TextBox 9">
            <a:extLst>
              <a:ext uri="{FF2B5EF4-FFF2-40B4-BE49-F238E27FC236}">
                <a16:creationId xmlns:a16="http://schemas.microsoft.com/office/drawing/2014/main" id="{813F15B2-9AB8-40AF-82BB-926567A9A435}"/>
              </a:ext>
            </a:extLst>
          </p:cNvPr>
          <p:cNvSpPr txBox="1"/>
          <p:nvPr/>
        </p:nvSpPr>
        <p:spPr>
          <a:xfrm>
            <a:off x="676169" y="1374345"/>
            <a:ext cx="7791661" cy="1200329"/>
          </a:xfrm>
          <a:prstGeom prst="rect">
            <a:avLst/>
          </a:prstGeom>
          <a:solidFill>
            <a:schemeClr val="accent6">
              <a:lumMod val="20000"/>
              <a:lumOff val="80000"/>
            </a:schemeClr>
          </a:solidFill>
        </p:spPr>
        <p:txBody>
          <a:bodyPr wrap="square">
            <a:spAutoFit/>
          </a:bodyPr>
          <a:lstStyle/>
          <a:p>
            <a:r>
              <a:rPr lang="en-US" dirty="0"/>
              <a:t>In 2022, Queen Elizabeth II celebrated her Platinum Jubilee. The occasion marked 70 years since she became Queen of the United Kingdom and the Commonwealth of Nations. She was the first British monarch to reach this milestone.</a:t>
            </a:r>
            <a:endParaRPr lang="en-GB" dirty="0"/>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5A1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34B3141-F779-45C2-BAC4-578C33FD37DC}"/>
              </a:ext>
            </a:extLst>
          </p:cNvPr>
          <p:cNvSpPr txBox="1"/>
          <p:nvPr/>
        </p:nvSpPr>
        <p:spPr>
          <a:xfrm>
            <a:off x="676170" y="2665659"/>
            <a:ext cx="7791660" cy="1200329"/>
          </a:xfrm>
          <a:prstGeom prst="rect">
            <a:avLst/>
          </a:prstGeom>
          <a:solidFill>
            <a:schemeClr val="accent6">
              <a:lumMod val="20000"/>
              <a:lumOff val="80000"/>
            </a:schemeClr>
          </a:solidFill>
        </p:spPr>
        <p:txBody>
          <a:bodyPr wrap="square">
            <a:spAutoFit/>
          </a:bodyPr>
          <a:lstStyle/>
          <a:p>
            <a:r>
              <a:rPr lang="en-US" dirty="0"/>
              <a:t>Celebrations included:</a:t>
            </a:r>
          </a:p>
          <a:p>
            <a:pPr marL="285750" indent="-285750" fontAlgn="base">
              <a:buFont typeface="Arial" panose="020B0604020202020204" pitchFamily="34" charset="0"/>
              <a:buChar char="•"/>
            </a:pPr>
            <a:r>
              <a:rPr lang="en-US" dirty="0"/>
              <a:t>Trooping the </a:t>
            </a:r>
            <a:r>
              <a:rPr lang="en-US" dirty="0" err="1"/>
              <a:t>Colour</a:t>
            </a:r>
            <a:endParaRPr lang="en-US" dirty="0"/>
          </a:p>
          <a:p>
            <a:pPr marL="285750" indent="-285750" fontAlgn="base">
              <a:buFont typeface="Arial" panose="020B0604020202020204" pitchFamily="34" charset="0"/>
              <a:buChar char="•"/>
            </a:pPr>
            <a:r>
              <a:rPr lang="en-US" dirty="0"/>
              <a:t>the Platinum Party at the Palace</a:t>
            </a:r>
          </a:p>
          <a:p>
            <a:pPr marL="285750" indent="-285750" fontAlgn="base">
              <a:buFont typeface="Arial" panose="020B0604020202020204" pitchFamily="34" charset="0"/>
              <a:buChar char="•"/>
            </a:pPr>
            <a:r>
              <a:rPr lang="en-US" dirty="0"/>
              <a:t>the Platinum Pudding Competition</a:t>
            </a:r>
          </a:p>
        </p:txBody>
      </p:sp>
      <p:sp>
        <p:nvSpPr>
          <p:cNvPr id="13" name="TextBox 12">
            <a:extLst>
              <a:ext uri="{FF2B5EF4-FFF2-40B4-BE49-F238E27FC236}">
                <a16:creationId xmlns:a16="http://schemas.microsoft.com/office/drawing/2014/main" id="{A7706172-9386-48E3-B468-7DADFA04B8EA}"/>
              </a:ext>
            </a:extLst>
          </p:cNvPr>
          <p:cNvSpPr txBox="1"/>
          <p:nvPr/>
        </p:nvSpPr>
        <p:spPr>
          <a:xfrm>
            <a:off x="676169" y="4043200"/>
            <a:ext cx="3895831" cy="1200329"/>
          </a:xfrm>
          <a:prstGeom prst="rect">
            <a:avLst/>
          </a:prstGeom>
          <a:solidFill>
            <a:schemeClr val="accent6">
              <a:lumMod val="20000"/>
              <a:lumOff val="80000"/>
            </a:schemeClr>
          </a:solidFill>
        </p:spPr>
        <p:txBody>
          <a:bodyPr wrap="square">
            <a:spAutoFit/>
          </a:bodyPr>
          <a:lstStyle/>
          <a:p>
            <a:r>
              <a:rPr lang="en-US" dirty="0"/>
              <a:t>The majority of events took place during a special bank holiday weekend to allow people across the country to join the celebrations.</a:t>
            </a:r>
            <a:endParaRPr lang="en-GB" dirty="0"/>
          </a:p>
        </p:txBody>
      </p:sp>
      <p:sp>
        <p:nvSpPr>
          <p:cNvPr id="14" name="TextBox 21">
            <a:extLst>
              <a:ext uri="{FF2B5EF4-FFF2-40B4-BE49-F238E27FC236}">
                <a16:creationId xmlns:a16="http://schemas.microsoft.com/office/drawing/2014/main" id="{744CC030-F2D7-4975-9837-FA611DB5EE63}"/>
              </a:ext>
            </a:extLst>
          </p:cNvPr>
          <p:cNvSpPr txBox="1">
            <a:spLocks noChangeArrowheads="1"/>
          </p:cNvSpPr>
          <p:nvPr/>
        </p:nvSpPr>
        <p:spPr bwMode="auto">
          <a:xfrm>
            <a:off x="4770784" y="6017173"/>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600" dirty="0">
                <a:latin typeface="Roboto" panose="02000000000000000000" pitchFamily="2" charset="0"/>
                <a:ea typeface="Roboto" panose="02000000000000000000" pitchFamily="2" charset="0"/>
                <a:cs typeface="Arial" panose="020B0604020202020204" pitchFamily="34" charset="0"/>
              </a:rPr>
              <a:t>“</a:t>
            </a:r>
            <a:r>
              <a:rPr lang="en-GB" sz="600" b="1" i="0" dirty="0">
                <a:solidFill>
                  <a:srgbClr val="212124"/>
                </a:solidFill>
                <a:effectLst/>
                <a:latin typeface="Roboto" panose="02000000000000000000" pitchFamily="2" charset="0"/>
                <a:ea typeface="Roboto" panose="02000000000000000000" pitchFamily="2" charset="0"/>
                <a:hlinkClick r:id="rId3"/>
              </a:rPr>
              <a:t>IMG_2516</a:t>
            </a:r>
            <a:r>
              <a:rPr lang="en-GB" altLang="en-US" sz="600" dirty="0">
                <a:latin typeface="Roboto" panose="02000000000000000000" pitchFamily="2" charset="0"/>
                <a:ea typeface="Roboto" panose="02000000000000000000" pitchFamily="2" charset="0"/>
                <a:cs typeface="Arial" panose="020B0604020202020204" pitchFamily="34" charset="0"/>
              </a:rPr>
              <a:t>” by </a:t>
            </a:r>
            <a:r>
              <a:rPr lang="en-GB" altLang="en-US" sz="600" b="1" dirty="0">
                <a:latin typeface="Roboto" panose="02000000000000000000" pitchFamily="2" charset="0"/>
                <a:ea typeface="Roboto" panose="02000000000000000000" pitchFamily="2" charset="0"/>
                <a:cs typeface="Arial" panose="020B0604020202020204" pitchFamily="34" charset="0"/>
                <a:hlinkClick r:id="rId4"/>
              </a:rPr>
              <a:t>Ian Patterson </a:t>
            </a:r>
            <a:r>
              <a:rPr lang="en-GB" altLang="en-US" sz="600" dirty="0">
                <a:latin typeface="Roboto" panose="02000000000000000000" pitchFamily="2" charset="0"/>
                <a:ea typeface="Roboto" panose="02000000000000000000" pitchFamily="2" charset="0"/>
                <a:cs typeface="Arial" panose="020B0604020202020204" pitchFamily="34" charset="0"/>
              </a:rPr>
              <a:t>is licensed under </a:t>
            </a:r>
            <a:r>
              <a:rPr lang="en-GB" altLang="en-US" sz="6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600" b="1" dirty="0">
              <a:latin typeface="Roboto" panose="02000000000000000000" pitchFamily="2" charset="0"/>
              <a:ea typeface="Roboto" panose="02000000000000000000" pitchFamily="2" charset="0"/>
              <a:cs typeface="Arial" panose="020B0604020202020204" pitchFamily="34" charset="0"/>
            </a:endParaRPr>
          </a:p>
        </p:txBody>
      </p:sp>
      <p:pic>
        <p:nvPicPr>
          <p:cNvPr id="3" name="Picture 2">
            <a:extLst>
              <a:ext uri="{FF2B5EF4-FFF2-40B4-BE49-F238E27FC236}">
                <a16:creationId xmlns:a16="http://schemas.microsoft.com/office/drawing/2014/main" id="{F34E7186-7E3D-4235-AE1B-CA174E04D8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5439" y="4043200"/>
            <a:ext cx="2838031" cy="1892021"/>
          </a:xfrm>
          <a:prstGeom prst="rect">
            <a:avLst/>
          </a:prstGeom>
          <a:ln w="38100">
            <a:solidFill>
              <a:srgbClr val="5B1A4E"/>
            </a:solidFill>
          </a:ln>
        </p:spPr>
      </p:pic>
      <p:pic>
        <p:nvPicPr>
          <p:cNvPr id="4" name="Picture 3">
            <a:extLst>
              <a:ext uri="{FF2B5EF4-FFF2-40B4-BE49-F238E27FC236}">
                <a16:creationId xmlns:a16="http://schemas.microsoft.com/office/drawing/2014/main" id="{158CED1E-A536-9480-3B75-D4DE59D86E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6465" y="1053319"/>
            <a:ext cx="5718544" cy="274344"/>
          </a:xfrm>
          <a:prstGeom prst="rect">
            <a:avLst/>
          </a:prstGeom>
        </p:spPr>
      </p:pic>
    </p:spTree>
    <p:extLst>
      <p:ext uri="{BB962C8B-B14F-4D97-AF65-F5344CB8AC3E}">
        <p14:creationId xmlns:p14="http://schemas.microsoft.com/office/powerpoint/2010/main" val="111213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2145" y="272137"/>
            <a:ext cx="8267178" cy="994306"/>
          </a:xfrm>
          <a:prstGeom prst="roundRect">
            <a:avLst>
              <a:gd name="adj" fmla="val 0"/>
            </a:avLst>
          </a:prstGeom>
          <a:noFill/>
        </p:spPr>
        <p:txBody>
          <a:bodyPr/>
          <a:lstStyle/>
          <a:p>
            <a:r>
              <a:rPr lang="en-GB" sz="3600" dirty="0">
                <a:solidFill>
                  <a:srgbClr val="5B1A4E"/>
                </a:solidFill>
                <a:latin typeface="+mn-lt"/>
              </a:rPr>
              <a:t> Long-Reigning Monarch</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0" name="TextBox 9">
            <a:extLst>
              <a:ext uri="{FF2B5EF4-FFF2-40B4-BE49-F238E27FC236}">
                <a16:creationId xmlns:a16="http://schemas.microsoft.com/office/drawing/2014/main" id="{813F15B2-9AB8-40AF-82BB-926567A9A435}"/>
              </a:ext>
            </a:extLst>
          </p:cNvPr>
          <p:cNvSpPr txBox="1"/>
          <p:nvPr/>
        </p:nvSpPr>
        <p:spPr>
          <a:xfrm>
            <a:off x="676169" y="1355027"/>
            <a:ext cx="7791661" cy="923330"/>
          </a:xfrm>
          <a:prstGeom prst="rect">
            <a:avLst/>
          </a:prstGeom>
          <a:solidFill>
            <a:schemeClr val="accent6">
              <a:lumMod val="20000"/>
              <a:lumOff val="80000"/>
            </a:schemeClr>
          </a:solidFill>
        </p:spPr>
        <p:txBody>
          <a:bodyPr wrap="square">
            <a:spAutoFit/>
          </a:bodyPr>
          <a:lstStyle/>
          <a:p>
            <a:r>
              <a:rPr lang="en-GB" dirty="0"/>
              <a:t>Queen Elizabeth II was the UK's longest-reigning monarch. She surpassed her great-great-grandmother, Queen Victoria, who reigned for 63 years and seven months. </a:t>
            </a:r>
          </a:p>
        </p:txBody>
      </p:sp>
      <p:sp>
        <p:nvSpPr>
          <p:cNvPr id="9" name="TextBox 8">
            <a:extLst>
              <a:ext uri="{FF2B5EF4-FFF2-40B4-BE49-F238E27FC236}">
                <a16:creationId xmlns:a16="http://schemas.microsoft.com/office/drawing/2014/main" id="{D34B3141-F779-45C2-BAC4-578C33FD37DC}"/>
              </a:ext>
            </a:extLst>
          </p:cNvPr>
          <p:cNvSpPr txBox="1"/>
          <p:nvPr/>
        </p:nvSpPr>
        <p:spPr>
          <a:xfrm>
            <a:off x="676170" y="2505670"/>
            <a:ext cx="4546762" cy="646331"/>
          </a:xfrm>
          <a:prstGeom prst="rect">
            <a:avLst/>
          </a:prstGeom>
          <a:solidFill>
            <a:schemeClr val="accent6">
              <a:lumMod val="20000"/>
              <a:lumOff val="80000"/>
            </a:schemeClr>
          </a:solidFill>
        </p:spPr>
        <p:txBody>
          <a:bodyPr wrap="square">
            <a:spAutoFit/>
          </a:bodyPr>
          <a:lstStyle/>
          <a:p>
            <a:r>
              <a:rPr lang="en-GB" dirty="0"/>
              <a:t>During her lifetime, she had 8 grandchildren and 12 great-grandchildren.</a:t>
            </a:r>
          </a:p>
        </p:txBody>
      </p:sp>
      <p:sp>
        <p:nvSpPr>
          <p:cNvPr id="13" name="TextBox 12">
            <a:extLst>
              <a:ext uri="{FF2B5EF4-FFF2-40B4-BE49-F238E27FC236}">
                <a16:creationId xmlns:a16="http://schemas.microsoft.com/office/drawing/2014/main" id="{A7706172-9386-48E3-B468-7DADFA04B8EA}"/>
              </a:ext>
            </a:extLst>
          </p:cNvPr>
          <p:cNvSpPr txBox="1"/>
          <p:nvPr/>
        </p:nvSpPr>
        <p:spPr>
          <a:xfrm>
            <a:off x="676168" y="3361247"/>
            <a:ext cx="4546761" cy="646331"/>
          </a:xfrm>
          <a:prstGeom prst="rect">
            <a:avLst/>
          </a:prstGeom>
          <a:solidFill>
            <a:schemeClr val="accent6">
              <a:lumMod val="20000"/>
              <a:lumOff val="80000"/>
            </a:schemeClr>
          </a:solidFill>
        </p:spPr>
        <p:txBody>
          <a:bodyPr wrap="square">
            <a:spAutoFit/>
          </a:bodyPr>
          <a:lstStyle/>
          <a:p>
            <a:r>
              <a:rPr lang="en-GB" dirty="0"/>
              <a:t>At the time of her death, she had reigned for 70 years.</a:t>
            </a:r>
            <a:endParaRPr lang="en-GB" b="1" dirty="0">
              <a:solidFill>
                <a:srgbClr val="DE1E5A"/>
              </a:solidFill>
            </a:endParaRPr>
          </a:p>
        </p:txBody>
      </p:sp>
      <p:sp>
        <p:nvSpPr>
          <p:cNvPr id="12" name="TextBox 11">
            <a:extLst>
              <a:ext uri="{FF2B5EF4-FFF2-40B4-BE49-F238E27FC236}">
                <a16:creationId xmlns:a16="http://schemas.microsoft.com/office/drawing/2014/main" id="{009FD014-7E64-4B33-8D0C-AA4C209A272F}"/>
              </a:ext>
            </a:extLst>
          </p:cNvPr>
          <p:cNvSpPr txBox="1"/>
          <p:nvPr/>
        </p:nvSpPr>
        <p:spPr>
          <a:xfrm>
            <a:off x="676168" y="5649731"/>
            <a:ext cx="5040865" cy="369332"/>
          </a:xfrm>
          <a:prstGeom prst="rect">
            <a:avLst/>
          </a:prstGeom>
          <a:solidFill>
            <a:schemeClr val="bg1"/>
          </a:solidFill>
          <a:ln w="38100">
            <a:solidFill>
              <a:srgbClr val="5A194D"/>
            </a:solidFill>
          </a:ln>
        </p:spPr>
        <p:txBody>
          <a:bodyPr wrap="square">
            <a:spAutoFit/>
          </a:bodyPr>
          <a:lstStyle/>
          <a:p>
            <a:r>
              <a:rPr lang="en-GB" dirty="0"/>
              <a:t>Did you ever see, or meet, Queen Elizabeth II? </a:t>
            </a:r>
          </a:p>
        </p:txBody>
      </p:sp>
      <p:sp>
        <p:nvSpPr>
          <p:cNvPr id="15" name="TextBox 14">
            <a:extLst>
              <a:ext uri="{FF2B5EF4-FFF2-40B4-BE49-F238E27FC236}">
                <a16:creationId xmlns:a16="http://schemas.microsoft.com/office/drawing/2014/main" id="{9C376F77-2532-4EA2-B69A-03BB4623EB02}"/>
              </a:ext>
            </a:extLst>
          </p:cNvPr>
          <p:cNvSpPr txBox="1"/>
          <p:nvPr/>
        </p:nvSpPr>
        <p:spPr>
          <a:xfrm>
            <a:off x="676168" y="5265407"/>
            <a:ext cx="1517275" cy="369332"/>
          </a:xfrm>
          <a:prstGeom prst="rect">
            <a:avLst/>
          </a:prstGeom>
          <a:solidFill>
            <a:srgbClr val="5A194D"/>
          </a:solidFill>
          <a:ln w="38100">
            <a:solidFill>
              <a:srgbClr val="5A194D"/>
            </a:solidFill>
          </a:ln>
        </p:spPr>
        <p:txBody>
          <a:bodyPr wrap="square">
            <a:spAutoFit/>
          </a:bodyPr>
          <a:lstStyle/>
          <a:p>
            <a:r>
              <a:rPr lang="en-GB" b="1" dirty="0">
                <a:solidFill>
                  <a:schemeClr val="bg1"/>
                </a:solidFill>
              </a:rPr>
              <a:t>Discuss It </a:t>
            </a: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5A1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calendar&#10;&#10;Description automatically generated">
            <a:extLst>
              <a:ext uri="{FF2B5EF4-FFF2-40B4-BE49-F238E27FC236}">
                <a16:creationId xmlns:a16="http://schemas.microsoft.com/office/drawing/2014/main" id="{683D13A3-2A27-2F9F-698A-934DF2985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2929" y="2426591"/>
            <a:ext cx="3345884" cy="3657427"/>
          </a:xfrm>
          <a:prstGeom prst="rect">
            <a:avLst/>
          </a:prstGeom>
        </p:spPr>
      </p:pic>
      <p:pic>
        <p:nvPicPr>
          <p:cNvPr id="7" name="Picture 6">
            <a:extLst>
              <a:ext uri="{FF2B5EF4-FFF2-40B4-BE49-F238E27FC236}">
                <a16:creationId xmlns:a16="http://schemas.microsoft.com/office/drawing/2014/main" id="{6857E61C-F352-2585-3639-940C72B43D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465" y="1053319"/>
            <a:ext cx="5718544" cy="274344"/>
          </a:xfrm>
          <a:prstGeom prst="rect">
            <a:avLst/>
          </a:prstGeom>
        </p:spPr>
      </p:pic>
    </p:spTree>
    <p:extLst>
      <p:ext uri="{BB962C8B-B14F-4D97-AF65-F5344CB8AC3E}">
        <p14:creationId xmlns:p14="http://schemas.microsoft.com/office/powerpoint/2010/main" val="375140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2144" y="342295"/>
            <a:ext cx="8267178" cy="994306"/>
          </a:xfrm>
          <a:prstGeom prst="roundRect">
            <a:avLst>
              <a:gd name="adj" fmla="val 0"/>
            </a:avLst>
          </a:prstGeom>
          <a:noFill/>
        </p:spPr>
        <p:txBody>
          <a:bodyPr/>
          <a:lstStyle/>
          <a:p>
            <a:r>
              <a:rPr lang="en-GB" sz="3200" dirty="0">
                <a:solidFill>
                  <a:srgbClr val="5B1A4E"/>
                </a:solidFill>
                <a:latin typeface="+mn-lt"/>
              </a:rPr>
              <a:t>Events in the Life of Queen Elizabeth II</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5A1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A4A752D4-8C78-43A6-AF96-E15277E9B0C2}"/>
              </a:ext>
            </a:extLst>
          </p:cNvPr>
          <p:cNvSpPr txBox="1"/>
          <p:nvPr/>
        </p:nvSpPr>
        <p:spPr>
          <a:xfrm>
            <a:off x="1148283" y="3202287"/>
            <a:ext cx="767442" cy="369332"/>
          </a:xfrm>
          <a:prstGeom prst="rect">
            <a:avLst/>
          </a:prstGeom>
          <a:noFill/>
        </p:spPr>
        <p:txBody>
          <a:bodyPr wrap="square" rtlCol="0">
            <a:spAutoFit/>
          </a:bodyPr>
          <a:lstStyle/>
          <a:p>
            <a:pPr algn="ctr"/>
            <a:r>
              <a:rPr lang="en-US" dirty="0"/>
              <a:t>1930</a:t>
            </a:r>
            <a:endParaRPr lang="en-GB" dirty="0"/>
          </a:p>
        </p:txBody>
      </p:sp>
      <p:sp>
        <p:nvSpPr>
          <p:cNvPr id="34" name="TextBox 33">
            <a:extLst>
              <a:ext uri="{FF2B5EF4-FFF2-40B4-BE49-F238E27FC236}">
                <a16:creationId xmlns:a16="http://schemas.microsoft.com/office/drawing/2014/main" id="{93528402-1DA1-4EB9-81E5-95CAB02CF11C}"/>
              </a:ext>
            </a:extLst>
          </p:cNvPr>
          <p:cNvSpPr txBox="1"/>
          <p:nvPr/>
        </p:nvSpPr>
        <p:spPr>
          <a:xfrm>
            <a:off x="480598" y="3010558"/>
            <a:ext cx="767442" cy="369332"/>
          </a:xfrm>
          <a:prstGeom prst="rect">
            <a:avLst/>
          </a:prstGeom>
          <a:noFill/>
        </p:spPr>
        <p:txBody>
          <a:bodyPr wrap="square" rtlCol="0">
            <a:spAutoFit/>
          </a:bodyPr>
          <a:lstStyle/>
          <a:p>
            <a:pPr algn="ctr"/>
            <a:r>
              <a:rPr lang="en-US" dirty="0"/>
              <a:t>1920</a:t>
            </a:r>
            <a:endParaRPr lang="en-GB" dirty="0"/>
          </a:p>
        </p:txBody>
      </p:sp>
      <p:sp>
        <p:nvSpPr>
          <p:cNvPr id="35" name="TextBox 34">
            <a:extLst>
              <a:ext uri="{FF2B5EF4-FFF2-40B4-BE49-F238E27FC236}">
                <a16:creationId xmlns:a16="http://schemas.microsoft.com/office/drawing/2014/main" id="{310D6C50-AC4A-4971-9140-A637B00CBC95}"/>
              </a:ext>
            </a:extLst>
          </p:cNvPr>
          <p:cNvSpPr txBox="1"/>
          <p:nvPr/>
        </p:nvSpPr>
        <p:spPr>
          <a:xfrm>
            <a:off x="2483653" y="3202287"/>
            <a:ext cx="767442" cy="369332"/>
          </a:xfrm>
          <a:prstGeom prst="rect">
            <a:avLst/>
          </a:prstGeom>
          <a:noFill/>
        </p:spPr>
        <p:txBody>
          <a:bodyPr wrap="square" rtlCol="0">
            <a:spAutoFit/>
          </a:bodyPr>
          <a:lstStyle/>
          <a:p>
            <a:pPr algn="ctr"/>
            <a:r>
              <a:rPr lang="en-US" dirty="0"/>
              <a:t>1950</a:t>
            </a:r>
            <a:endParaRPr lang="en-GB" dirty="0"/>
          </a:p>
        </p:txBody>
      </p:sp>
      <p:sp>
        <p:nvSpPr>
          <p:cNvPr id="36" name="TextBox 35">
            <a:extLst>
              <a:ext uri="{FF2B5EF4-FFF2-40B4-BE49-F238E27FC236}">
                <a16:creationId xmlns:a16="http://schemas.microsoft.com/office/drawing/2014/main" id="{47D109C9-8852-4190-901B-DB987D23BD81}"/>
              </a:ext>
            </a:extLst>
          </p:cNvPr>
          <p:cNvSpPr txBox="1"/>
          <p:nvPr/>
        </p:nvSpPr>
        <p:spPr>
          <a:xfrm>
            <a:off x="1815968" y="3202287"/>
            <a:ext cx="767442" cy="369332"/>
          </a:xfrm>
          <a:prstGeom prst="rect">
            <a:avLst/>
          </a:prstGeom>
          <a:noFill/>
        </p:spPr>
        <p:txBody>
          <a:bodyPr wrap="square" rtlCol="0">
            <a:spAutoFit/>
          </a:bodyPr>
          <a:lstStyle/>
          <a:p>
            <a:pPr algn="ctr"/>
            <a:r>
              <a:rPr lang="en-US" dirty="0"/>
              <a:t>1940</a:t>
            </a:r>
            <a:endParaRPr lang="en-GB" dirty="0"/>
          </a:p>
        </p:txBody>
      </p:sp>
      <p:sp>
        <p:nvSpPr>
          <p:cNvPr id="37" name="TextBox 36">
            <a:extLst>
              <a:ext uri="{FF2B5EF4-FFF2-40B4-BE49-F238E27FC236}">
                <a16:creationId xmlns:a16="http://schemas.microsoft.com/office/drawing/2014/main" id="{E2EA33AD-D491-4BCA-A765-20DB2345F67B}"/>
              </a:ext>
            </a:extLst>
          </p:cNvPr>
          <p:cNvSpPr txBox="1"/>
          <p:nvPr/>
        </p:nvSpPr>
        <p:spPr>
          <a:xfrm>
            <a:off x="3819023" y="3202287"/>
            <a:ext cx="767442" cy="369332"/>
          </a:xfrm>
          <a:prstGeom prst="rect">
            <a:avLst/>
          </a:prstGeom>
          <a:noFill/>
        </p:spPr>
        <p:txBody>
          <a:bodyPr wrap="square" rtlCol="0">
            <a:spAutoFit/>
          </a:bodyPr>
          <a:lstStyle/>
          <a:p>
            <a:pPr algn="ctr"/>
            <a:r>
              <a:rPr lang="en-US" dirty="0"/>
              <a:t>1970</a:t>
            </a:r>
            <a:endParaRPr lang="en-GB" dirty="0"/>
          </a:p>
        </p:txBody>
      </p:sp>
      <p:sp>
        <p:nvSpPr>
          <p:cNvPr id="38" name="TextBox 37">
            <a:extLst>
              <a:ext uri="{FF2B5EF4-FFF2-40B4-BE49-F238E27FC236}">
                <a16:creationId xmlns:a16="http://schemas.microsoft.com/office/drawing/2014/main" id="{C941BAC1-602B-43FD-8E9C-35B5A97B8777}"/>
              </a:ext>
            </a:extLst>
          </p:cNvPr>
          <p:cNvSpPr txBox="1"/>
          <p:nvPr/>
        </p:nvSpPr>
        <p:spPr>
          <a:xfrm>
            <a:off x="3151338" y="3202287"/>
            <a:ext cx="767442" cy="369332"/>
          </a:xfrm>
          <a:prstGeom prst="rect">
            <a:avLst/>
          </a:prstGeom>
          <a:noFill/>
        </p:spPr>
        <p:txBody>
          <a:bodyPr wrap="square" rtlCol="0">
            <a:spAutoFit/>
          </a:bodyPr>
          <a:lstStyle/>
          <a:p>
            <a:pPr algn="ctr"/>
            <a:r>
              <a:rPr lang="en-US" dirty="0"/>
              <a:t>1960</a:t>
            </a:r>
            <a:endParaRPr lang="en-GB" dirty="0"/>
          </a:p>
        </p:txBody>
      </p:sp>
      <p:sp>
        <p:nvSpPr>
          <p:cNvPr id="40" name="TextBox 39">
            <a:extLst>
              <a:ext uri="{FF2B5EF4-FFF2-40B4-BE49-F238E27FC236}">
                <a16:creationId xmlns:a16="http://schemas.microsoft.com/office/drawing/2014/main" id="{7832754C-C2D9-4DF7-9F62-941D4FE397D0}"/>
              </a:ext>
            </a:extLst>
          </p:cNvPr>
          <p:cNvSpPr txBox="1"/>
          <p:nvPr/>
        </p:nvSpPr>
        <p:spPr>
          <a:xfrm>
            <a:off x="4486708" y="3202287"/>
            <a:ext cx="767442" cy="369332"/>
          </a:xfrm>
          <a:prstGeom prst="rect">
            <a:avLst/>
          </a:prstGeom>
          <a:noFill/>
        </p:spPr>
        <p:txBody>
          <a:bodyPr wrap="square" rtlCol="0">
            <a:spAutoFit/>
          </a:bodyPr>
          <a:lstStyle/>
          <a:p>
            <a:pPr algn="ctr"/>
            <a:r>
              <a:rPr lang="en-US" dirty="0"/>
              <a:t>1980</a:t>
            </a:r>
            <a:endParaRPr lang="en-GB" dirty="0"/>
          </a:p>
        </p:txBody>
      </p:sp>
      <p:sp>
        <p:nvSpPr>
          <p:cNvPr id="41" name="TextBox 40">
            <a:extLst>
              <a:ext uri="{FF2B5EF4-FFF2-40B4-BE49-F238E27FC236}">
                <a16:creationId xmlns:a16="http://schemas.microsoft.com/office/drawing/2014/main" id="{0418DB12-98A4-4B8C-9D08-C16DB4055A54}"/>
              </a:ext>
            </a:extLst>
          </p:cNvPr>
          <p:cNvSpPr txBox="1"/>
          <p:nvPr/>
        </p:nvSpPr>
        <p:spPr>
          <a:xfrm>
            <a:off x="6489763" y="3202287"/>
            <a:ext cx="767442" cy="369332"/>
          </a:xfrm>
          <a:prstGeom prst="rect">
            <a:avLst/>
          </a:prstGeom>
          <a:noFill/>
        </p:spPr>
        <p:txBody>
          <a:bodyPr wrap="square" rtlCol="0">
            <a:spAutoFit/>
          </a:bodyPr>
          <a:lstStyle/>
          <a:p>
            <a:pPr algn="ctr"/>
            <a:r>
              <a:rPr lang="en-US" dirty="0"/>
              <a:t>2010</a:t>
            </a:r>
            <a:endParaRPr lang="en-GB" dirty="0"/>
          </a:p>
        </p:txBody>
      </p:sp>
      <p:sp>
        <p:nvSpPr>
          <p:cNvPr id="42" name="TextBox 41">
            <a:extLst>
              <a:ext uri="{FF2B5EF4-FFF2-40B4-BE49-F238E27FC236}">
                <a16:creationId xmlns:a16="http://schemas.microsoft.com/office/drawing/2014/main" id="{68BCA325-49DE-4D77-8D52-4509EDD9A5D6}"/>
              </a:ext>
            </a:extLst>
          </p:cNvPr>
          <p:cNvSpPr txBox="1"/>
          <p:nvPr/>
        </p:nvSpPr>
        <p:spPr>
          <a:xfrm>
            <a:off x="5822078" y="3202287"/>
            <a:ext cx="767442" cy="369332"/>
          </a:xfrm>
          <a:prstGeom prst="rect">
            <a:avLst/>
          </a:prstGeom>
          <a:noFill/>
        </p:spPr>
        <p:txBody>
          <a:bodyPr wrap="square" rtlCol="0">
            <a:spAutoFit/>
          </a:bodyPr>
          <a:lstStyle/>
          <a:p>
            <a:pPr algn="ctr"/>
            <a:r>
              <a:rPr lang="en-US" dirty="0"/>
              <a:t>2000</a:t>
            </a:r>
            <a:endParaRPr lang="en-GB" dirty="0"/>
          </a:p>
        </p:txBody>
      </p:sp>
      <p:sp>
        <p:nvSpPr>
          <p:cNvPr id="43" name="TextBox 42">
            <a:extLst>
              <a:ext uri="{FF2B5EF4-FFF2-40B4-BE49-F238E27FC236}">
                <a16:creationId xmlns:a16="http://schemas.microsoft.com/office/drawing/2014/main" id="{4B1BC4C8-593C-43E5-BDCE-5C35B75BD2C3}"/>
              </a:ext>
            </a:extLst>
          </p:cNvPr>
          <p:cNvSpPr txBox="1"/>
          <p:nvPr/>
        </p:nvSpPr>
        <p:spPr>
          <a:xfrm>
            <a:off x="7825128" y="3202287"/>
            <a:ext cx="767442" cy="369332"/>
          </a:xfrm>
          <a:prstGeom prst="rect">
            <a:avLst/>
          </a:prstGeom>
          <a:noFill/>
        </p:spPr>
        <p:txBody>
          <a:bodyPr wrap="square" rtlCol="0">
            <a:spAutoFit/>
          </a:bodyPr>
          <a:lstStyle/>
          <a:p>
            <a:pPr algn="ctr"/>
            <a:r>
              <a:rPr lang="en-US" dirty="0"/>
              <a:t>2030</a:t>
            </a:r>
            <a:endParaRPr lang="en-GB" dirty="0"/>
          </a:p>
        </p:txBody>
      </p:sp>
      <p:grpSp>
        <p:nvGrpSpPr>
          <p:cNvPr id="71" name="Group 70">
            <a:extLst>
              <a:ext uri="{FF2B5EF4-FFF2-40B4-BE49-F238E27FC236}">
                <a16:creationId xmlns:a16="http://schemas.microsoft.com/office/drawing/2014/main" id="{D30D0035-8AFD-42E2-BFBB-AF4712DF19CF}"/>
              </a:ext>
            </a:extLst>
          </p:cNvPr>
          <p:cNvGrpSpPr/>
          <p:nvPr/>
        </p:nvGrpSpPr>
        <p:grpSpPr>
          <a:xfrm>
            <a:off x="807406" y="3834724"/>
            <a:ext cx="1293197" cy="1885997"/>
            <a:chOff x="807406" y="3642995"/>
            <a:chExt cx="1293197" cy="1885997"/>
          </a:xfrm>
        </p:grpSpPr>
        <p:sp>
          <p:nvSpPr>
            <p:cNvPr id="46" name="TextBox 45">
              <a:extLst>
                <a:ext uri="{FF2B5EF4-FFF2-40B4-BE49-F238E27FC236}">
                  <a16:creationId xmlns:a16="http://schemas.microsoft.com/office/drawing/2014/main" id="{411BAB68-D515-4D16-BB58-331F8A62D356}"/>
                </a:ext>
              </a:extLst>
            </p:cNvPr>
            <p:cNvSpPr txBox="1"/>
            <p:nvPr/>
          </p:nvSpPr>
          <p:spPr>
            <a:xfrm>
              <a:off x="807406" y="4297886"/>
              <a:ext cx="1293197" cy="1231106"/>
            </a:xfrm>
            <a:prstGeom prst="rect">
              <a:avLst/>
            </a:prstGeom>
            <a:solidFill>
              <a:schemeClr val="bg1"/>
            </a:solidFill>
            <a:ln w="28575">
              <a:solidFill>
                <a:schemeClr val="accent3"/>
              </a:solidFill>
            </a:ln>
          </p:spPr>
          <p:txBody>
            <a:bodyPr wrap="square">
              <a:spAutoFit/>
            </a:bodyPr>
            <a:lstStyle/>
            <a:p>
              <a:pPr rtl="0">
                <a:spcBef>
                  <a:spcPts val="0"/>
                </a:spcBef>
                <a:spcAft>
                  <a:spcPts val="0"/>
                </a:spcAft>
              </a:pPr>
              <a:r>
                <a:rPr lang="en-GB" sz="1400" b="1" i="0" u="none" strike="noStrike" dirty="0">
                  <a:solidFill>
                    <a:srgbClr val="1C1C1C"/>
                  </a:solidFill>
                  <a:effectLst/>
                </a:rPr>
                <a:t>1926</a:t>
              </a:r>
              <a:endParaRPr lang="en-GB" sz="1400" b="0" dirty="0">
                <a:effectLst/>
              </a:endParaRPr>
            </a:p>
            <a:p>
              <a:r>
                <a:rPr lang="en-GB" sz="1400" dirty="0"/>
                <a:t>Princess</a:t>
              </a:r>
              <a:r>
                <a:rPr lang="en-GB" dirty="0"/>
                <a:t> </a:t>
              </a:r>
              <a:r>
                <a:rPr lang="en-GB" sz="1400" b="0" i="0" u="none" strike="noStrike" dirty="0">
                  <a:solidFill>
                    <a:srgbClr val="1C1C1C"/>
                  </a:solidFill>
                  <a:effectLst/>
                </a:rPr>
                <a:t>Elizabeth Alexandra Mary is born.</a:t>
              </a:r>
              <a:endParaRPr lang="en-GB" sz="1400" dirty="0"/>
            </a:p>
          </p:txBody>
        </p:sp>
        <p:cxnSp>
          <p:nvCxnSpPr>
            <p:cNvPr id="57" name="Straight Connector 56">
              <a:extLst>
                <a:ext uri="{FF2B5EF4-FFF2-40B4-BE49-F238E27FC236}">
                  <a16:creationId xmlns:a16="http://schemas.microsoft.com/office/drawing/2014/main" id="{26FAFE14-9421-46DE-AF22-1CD55A51D276}"/>
                </a:ext>
              </a:extLst>
            </p:cNvPr>
            <p:cNvCxnSpPr>
              <a:cxnSpLocks/>
            </p:cNvCxnSpPr>
            <p:nvPr/>
          </p:nvCxnSpPr>
          <p:spPr>
            <a:xfrm flipV="1">
              <a:off x="1333484" y="3642995"/>
              <a:ext cx="0" cy="6511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458EEA22-8762-4054-B879-8B24010253DE}"/>
              </a:ext>
            </a:extLst>
          </p:cNvPr>
          <p:cNvGrpSpPr/>
          <p:nvPr/>
        </p:nvGrpSpPr>
        <p:grpSpPr>
          <a:xfrm>
            <a:off x="2275098" y="3849329"/>
            <a:ext cx="1293197" cy="1806110"/>
            <a:chOff x="2275098" y="3657600"/>
            <a:chExt cx="1293197" cy="1806110"/>
          </a:xfrm>
        </p:grpSpPr>
        <p:sp>
          <p:nvSpPr>
            <p:cNvPr id="47" name="TextBox 46">
              <a:extLst>
                <a:ext uri="{FF2B5EF4-FFF2-40B4-BE49-F238E27FC236}">
                  <a16:creationId xmlns:a16="http://schemas.microsoft.com/office/drawing/2014/main" id="{4BABB04F-165A-4AD2-B1F8-8BD5FC6BFDD0}"/>
                </a:ext>
              </a:extLst>
            </p:cNvPr>
            <p:cNvSpPr txBox="1"/>
            <p:nvPr/>
          </p:nvSpPr>
          <p:spPr>
            <a:xfrm>
              <a:off x="2275098" y="4294159"/>
              <a:ext cx="1293197" cy="1169551"/>
            </a:xfrm>
            <a:prstGeom prst="rect">
              <a:avLst/>
            </a:prstGeom>
            <a:solidFill>
              <a:schemeClr val="bg1"/>
            </a:solidFill>
            <a:ln w="28575">
              <a:solidFill>
                <a:schemeClr val="accent3"/>
              </a:solidFill>
            </a:ln>
          </p:spPr>
          <p:txBody>
            <a:bodyPr wrap="square">
              <a:spAutoFit/>
            </a:bodyPr>
            <a:lstStyle/>
            <a:p>
              <a:pPr rtl="0">
                <a:spcBef>
                  <a:spcPts val="0"/>
                </a:spcBef>
                <a:spcAft>
                  <a:spcPts val="0"/>
                </a:spcAft>
              </a:pPr>
              <a:r>
                <a:rPr lang="en-GB" sz="1400" b="1" i="0" u="none" strike="noStrike" dirty="0">
                  <a:solidFill>
                    <a:srgbClr val="1C1C1C"/>
                  </a:solidFill>
                  <a:effectLst/>
                </a:rPr>
                <a:t>1952 </a:t>
              </a:r>
            </a:p>
            <a:p>
              <a:pPr rtl="0">
                <a:spcBef>
                  <a:spcPts val="0"/>
                </a:spcBef>
                <a:spcAft>
                  <a:spcPts val="0"/>
                </a:spcAft>
              </a:pPr>
              <a:r>
                <a:rPr lang="en-GB" sz="1400" i="0" u="none" strike="noStrike" dirty="0">
                  <a:solidFill>
                    <a:srgbClr val="1C1C1C"/>
                  </a:solidFill>
                  <a:effectLst/>
                </a:rPr>
                <a:t>King George VI dies and she becomes Queen.</a:t>
              </a:r>
            </a:p>
          </p:txBody>
        </p:sp>
        <p:cxnSp>
          <p:nvCxnSpPr>
            <p:cNvPr id="58" name="Straight Connector 57">
              <a:extLst>
                <a:ext uri="{FF2B5EF4-FFF2-40B4-BE49-F238E27FC236}">
                  <a16:creationId xmlns:a16="http://schemas.microsoft.com/office/drawing/2014/main" id="{A499066E-347A-4C84-96BB-766EC1FEFB2B}"/>
                </a:ext>
              </a:extLst>
            </p:cNvPr>
            <p:cNvCxnSpPr>
              <a:cxnSpLocks/>
            </p:cNvCxnSpPr>
            <p:nvPr/>
          </p:nvCxnSpPr>
          <p:spPr>
            <a:xfrm flipV="1">
              <a:off x="3075198" y="3657600"/>
              <a:ext cx="0" cy="6511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62ABE3A8-C3C7-4C77-B30F-48684B5C7A89}"/>
              </a:ext>
            </a:extLst>
          </p:cNvPr>
          <p:cNvGrpSpPr/>
          <p:nvPr/>
        </p:nvGrpSpPr>
        <p:grpSpPr>
          <a:xfrm>
            <a:off x="3668052" y="3821126"/>
            <a:ext cx="1094619" cy="1834313"/>
            <a:chOff x="3668052" y="3629397"/>
            <a:chExt cx="1094619" cy="1834313"/>
          </a:xfrm>
        </p:grpSpPr>
        <p:sp>
          <p:nvSpPr>
            <p:cNvPr id="48" name="TextBox 47">
              <a:extLst>
                <a:ext uri="{FF2B5EF4-FFF2-40B4-BE49-F238E27FC236}">
                  <a16:creationId xmlns:a16="http://schemas.microsoft.com/office/drawing/2014/main" id="{7CD69D2A-03C6-42A2-AED4-1E624BB6EB43}"/>
                </a:ext>
              </a:extLst>
            </p:cNvPr>
            <p:cNvSpPr txBox="1"/>
            <p:nvPr/>
          </p:nvSpPr>
          <p:spPr>
            <a:xfrm>
              <a:off x="3668052" y="4294159"/>
              <a:ext cx="1094619" cy="1169551"/>
            </a:xfrm>
            <a:prstGeom prst="rect">
              <a:avLst/>
            </a:prstGeom>
            <a:solidFill>
              <a:schemeClr val="bg1"/>
            </a:solidFill>
            <a:ln w="28575">
              <a:solidFill>
                <a:schemeClr val="accent3"/>
              </a:solidFill>
            </a:ln>
          </p:spPr>
          <p:txBody>
            <a:bodyPr wrap="square">
              <a:spAutoFit/>
            </a:bodyPr>
            <a:lstStyle/>
            <a:p>
              <a:pPr rtl="0">
                <a:spcBef>
                  <a:spcPts val="0"/>
                </a:spcBef>
                <a:spcAft>
                  <a:spcPts val="0"/>
                </a:spcAft>
              </a:pPr>
              <a:r>
                <a:rPr lang="en-GB" sz="1400" b="1" i="0" u="none" strike="noStrike" dirty="0">
                  <a:solidFill>
                    <a:srgbClr val="1C1C1C"/>
                  </a:solidFill>
                  <a:effectLst/>
                </a:rPr>
                <a:t>1977</a:t>
              </a:r>
            </a:p>
            <a:p>
              <a:pPr rtl="0">
                <a:spcBef>
                  <a:spcPts val="0"/>
                </a:spcBef>
                <a:spcAft>
                  <a:spcPts val="0"/>
                </a:spcAft>
              </a:pPr>
              <a:r>
                <a:rPr lang="en-GB" sz="1400" i="0" u="none" strike="noStrike" dirty="0">
                  <a:solidFill>
                    <a:srgbClr val="1C1C1C"/>
                  </a:solidFill>
                  <a:effectLst/>
                </a:rPr>
                <a:t>Queen Elizabeth II’s Silver Jubilee.</a:t>
              </a:r>
            </a:p>
          </p:txBody>
        </p:sp>
        <p:cxnSp>
          <p:nvCxnSpPr>
            <p:cNvPr id="59" name="Straight Connector 58">
              <a:extLst>
                <a:ext uri="{FF2B5EF4-FFF2-40B4-BE49-F238E27FC236}">
                  <a16:creationId xmlns:a16="http://schemas.microsoft.com/office/drawing/2014/main" id="{7F761946-BD01-4CE2-A52A-DA85D00A0AE0}"/>
                </a:ext>
              </a:extLst>
            </p:cNvPr>
            <p:cNvCxnSpPr>
              <a:cxnSpLocks/>
            </p:cNvCxnSpPr>
            <p:nvPr/>
          </p:nvCxnSpPr>
          <p:spPr>
            <a:xfrm flipV="1">
              <a:off x="4662665" y="3629397"/>
              <a:ext cx="0" cy="6511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D33B615D-0269-42DB-B86F-0DD389AFE761}"/>
              </a:ext>
            </a:extLst>
          </p:cNvPr>
          <p:cNvGrpSpPr/>
          <p:nvPr/>
        </p:nvGrpSpPr>
        <p:grpSpPr>
          <a:xfrm>
            <a:off x="4985187" y="3821126"/>
            <a:ext cx="1457321" cy="1826612"/>
            <a:chOff x="5010696" y="3629397"/>
            <a:chExt cx="1457321" cy="1826612"/>
          </a:xfrm>
        </p:grpSpPr>
        <p:sp>
          <p:nvSpPr>
            <p:cNvPr id="49" name="TextBox 48">
              <a:extLst>
                <a:ext uri="{FF2B5EF4-FFF2-40B4-BE49-F238E27FC236}">
                  <a16:creationId xmlns:a16="http://schemas.microsoft.com/office/drawing/2014/main" id="{E434F679-E33E-4194-9A9F-FDD5962F702C}"/>
                </a:ext>
              </a:extLst>
            </p:cNvPr>
            <p:cNvSpPr txBox="1"/>
            <p:nvPr/>
          </p:nvSpPr>
          <p:spPr>
            <a:xfrm>
              <a:off x="5010696" y="4286458"/>
              <a:ext cx="1457321" cy="1169551"/>
            </a:xfrm>
            <a:prstGeom prst="rect">
              <a:avLst/>
            </a:prstGeom>
            <a:solidFill>
              <a:schemeClr val="bg1"/>
            </a:solidFill>
            <a:ln w="28575">
              <a:solidFill>
                <a:schemeClr val="accent3"/>
              </a:solidFill>
            </a:ln>
          </p:spPr>
          <p:txBody>
            <a:bodyPr wrap="square">
              <a:spAutoFit/>
            </a:bodyPr>
            <a:lstStyle/>
            <a:p>
              <a:pPr rtl="0">
                <a:spcBef>
                  <a:spcPts val="0"/>
                </a:spcBef>
                <a:spcAft>
                  <a:spcPts val="0"/>
                </a:spcAft>
              </a:pPr>
              <a:r>
                <a:rPr lang="en-GB" sz="1400" b="1" i="0" u="none" strike="noStrike" dirty="0">
                  <a:solidFill>
                    <a:srgbClr val="1C1C1C"/>
                  </a:solidFill>
                  <a:effectLst/>
                </a:rPr>
                <a:t>2002 </a:t>
              </a:r>
            </a:p>
            <a:p>
              <a:pPr rtl="0">
                <a:spcBef>
                  <a:spcPts val="0"/>
                </a:spcBef>
                <a:spcAft>
                  <a:spcPts val="0"/>
                </a:spcAft>
              </a:pPr>
              <a:r>
                <a:rPr lang="en-GB" sz="1400" i="0" u="none" strike="noStrike" dirty="0">
                  <a:solidFill>
                    <a:srgbClr val="1C1C1C"/>
                  </a:solidFill>
                  <a:effectLst/>
                </a:rPr>
                <a:t>Princess Margaret and The Queen Mother die.</a:t>
              </a:r>
            </a:p>
          </p:txBody>
        </p:sp>
        <p:cxnSp>
          <p:nvCxnSpPr>
            <p:cNvPr id="60" name="Straight Connector 59">
              <a:extLst>
                <a:ext uri="{FF2B5EF4-FFF2-40B4-BE49-F238E27FC236}">
                  <a16:creationId xmlns:a16="http://schemas.microsoft.com/office/drawing/2014/main" id="{2C3BD7E5-A9A2-4116-B9B7-751DC1B42E1D}"/>
                </a:ext>
              </a:extLst>
            </p:cNvPr>
            <p:cNvCxnSpPr>
              <a:cxnSpLocks/>
            </p:cNvCxnSpPr>
            <p:nvPr/>
          </p:nvCxnSpPr>
          <p:spPr>
            <a:xfrm flipV="1">
              <a:off x="6426150" y="3629397"/>
              <a:ext cx="0" cy="6511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7317983A-18E7-4041-A191-3B60B24D6E02}"/>
              </a:ext>
            </a:extLst>
          </p:cNvPr>
          <p:cNvGrpSpPr/>
          <p:nvPr/>
        </p:nvGrpSpPr>
        <p:grpSpPr>
          <a:xfrm>
            <a:off x="6556874" y="3849329"/>
            <a:ext cx="956635" cy="1806110"/>
            <a:chOff x="6556874" y="3657600"/>
            <a:chExt cx="956635" cy="1806110"/>
          </a:xfrm>
        </p:grpSpPr>
        <p:sp>
          <p:nvSpPr>
            <p:cNvPr id="50" name="TextBox 49">
              <a:extLst>
                <a:ext uri="{FF2B5EF4-FFF2-40B4-BE49-F238E27FC236}">
                  <a16:creationId xmlns:a16="http://schemas.microsoft.com/office/drawing/2014/main" id="{94AE167F-7C02-4ECB-B4BA-F38DB82111EF}"/>
                </a:ext>
              </a:extLst>
            </p:cNvPr>
            <p:cNvSpPr txBox="1"/>
            <p:nvPr/>
          </p:nvSpPr>
          <p:spPr>
            <a:xfrm>
              <a:off x="6556874" y="4294159"/>
              <a:ext cx="956635" cy="1169551"/>
            </a:xfrm>
            <a:prstGeom prst="rect">
              <a:avLst/>
            </a:prstGeom>
            <a:solidFill>
              <a:schemeClr val="bg1"/>
            </a:solidFill>
            <a:ln w="28575">
              <a:solidFill>
                <a:schemeClr val="accent3"/>
              </a:solidFill>
            </a:ln>
          </p:spPr>
          <p:txBody>
            <a:bodyPr wrap="square">
              <a:spAutoFit/>
            </a:bodyPr>
            <a:lstStyle/>
            <a:p>
              <a:pPr rtl="0">
                <a:spcBef>
                  <a:spcPts val="0"/>
                </a:spcBef>
                <a:spcAft>
                  <a:spcPts val="0"/>
                </a:spcAft>
              </a:pPr>
              <a:r>
                <a:rPr lang="en-GB" sz="1400" b="1" i="0" u="none" strike="noStrike" dirty="0">
                  <a:solidFill>
                    <a:srgbClr val="1C1C1C"/>
                  </a:solidFill>
                  <a:effectLst/>
                </a:rPr>
                <a:t>2016</a:t>
              </a:r>
            </a:p>
            <a:p>
              <a:r>
                <a:rPr lang="en-GB" sz="1400" dirty="0"/>
                <a:t>Queen Elizabeth II </a:t>
              </a:r>
              <a:r>
                <a:rPr lang="en-GB" sz="1400" i="0" u="none" strike="noStrike" dirty="0">
                  <a:solidFill>
                    <a:srgbClr val="1C1C1C"/>
                  </a:solidFill>
                  <a:effectLst/>
                </a:rPr>
                <a:t>turns 90.</a:t>
              </a:r>
            </a:p>
          </p:txBody>
        </p:sp>
        <p:cxnSp>
          <p:nvCxnSpPr>
            <p:cNvPr id="61" name="Straight Connector 60">
              <a:extLst>
                <a:ext uri="{FF2B5EF4-FFF2-40B4-BE49-F238E27FC236}">
                  <a16:creationId xmlns:a16="http://schemas.microsoft.com/office/drawing/2014/main" id="{40CD65F4-D247-4BC4-8F1C-B5231C47B626}"/>
                </a:ext>
              </a:extLst>
            </p:cNvPr>
            <p:cNvCxnSpPr>
              <a:cxnSpLocks/>
            </p:cNvCxnSpPr>
            <p:nvPr/>
          </p:nvCxnSpPr>
          <p:spPr>
            <a:xfrm flipV="1">
              <a:off x="7367764" y="3657600"/>
              <a:ext cx="0" cy="6511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EE6E7385-CDF3-4DE8-9116-7B217224A35A}"/>
              </a:ext>
            </a:extLst>
          </p:cNvPr>
          <p:cNvGrpSpPr/>
          <p:nvPr/>
        </p:nvGrpSpPr>
        <p:grpSpPr>
          <a:xfrm>
            <a:off x="6065951" y="1740287"/>
            <a:ext cx="1449258" cy="2094437"/>
            <a:chOff x="6055965" y="1524075"/>
            <a:chExt cx="1449258" cy="2094437"/>
          </a:xfrm>
        </p:grpSpPr>
        <p:cxnSp>
          <p:nvCxnSpPr>
            <p:cNvPr id="64" name="Straight Connector 63">
              <a:extLst>
                <a:ext uri="{FF2B5EF4-FFF2-40B4-BE49-F238E27FC236}">
                  <a16:creationId xmlns:a16="http://schemas.microsoft.com/office/drawing/2014/main" id="{82045BC7-F4F1-46A2-B536-E43DE91A865B}"/>
                </a:ext>
              </a:extLst>
            </p:cNvPr>
            <p:cNvCxnSpPr>
              <a:cxnSpLocks/>
            </p:cNvCxnSpPr>
            <p:nvPr/>
          </p:nvCxnSpPr>
          <p:spPr>
            <a:xfrm flipV="1">
              <a:off x="7291564" y="2595118"/>
              <a:ext cx="0" cy="102339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A3C2C984-D4E1-4B91-B749-12DB88ED9416}"/>
                </a:ext>
              </a:extLst>
            </p:cNvPr>
            <p:cNvSpPr txBox="1"/>
            <p:nvPr/>
          </p:nvSpPr>
          <p:spPr>
            <a:xfrm>
              <a:off x="6055965" y="1524075"/>
              <a:ext cx="1449258" cy="1384995"/>
            </a:xfrm>
            <a:prstGeom prst="rect">
              <a:avLst/>
            </a:prstGeom>
            <a:solidFill>
              <a:schemeClr val="bg1"/>
            </a:solidFill>
            <a:ln w="28575">
              <a:solidFill>
                <a:schemeClr val="accent3"/>
              </a:solidFill>
            </a:ln>
          </p:spPr>
          <p:txBody>
            <a:bodyPr wrap="square">
              <a:spAutoFit/>
            </a:bodyPr>
            <a:lstStyle/>
            <a:p>
              <a:pPr rtl="0">
                <a:spcBef>
                  <a:spcPts val="0"/>
                </a:spcBef>
                <a:spcAft>
                  <a:spcPts val="0"/>
                </a:spcAft>
              </a:pPr>
              <a:r>
                <a:rPr lang="en-GB" sz="1400" b="1" i="0" u="none" strike="noStrike" dirty="0">
                  <a:solidFill>
                    <a:srgbClr val="1C1C1C"/>
                  </a:solidFill>
                  <a:effectLst/>
                </a:rPr>
                <a:t>2015 </a:t>
              </a:r>
            </a:p>
            <a:p>
              <a:pPr rtl="0">
                <a:spcBef>
                  <a:spcPts val="0"/>
                </a:spcBef>
                <a:spcAft>
                  <a:spcPts val="0"/>
                </a:spcAft>
              </a:pPr>
              <a:r>
                <a:rPr lang="en-GB" sz="1400" i="0" u="none" strike="noStrike" dirty="0">
                  <a:solidFill>
                    <a:srgbClr val="1C1C1C"/>
                  </a:solidFill>
                  <a:effectLst/>
                </a:rPr>
                <a:t>Queen Elizabeth II becomes the UK’s longest-reigning monarch.</a:t>
              </a:r>
            </a:p>
          </p:txBody>
        </p:sp>
      </p:grpSp>
      <p:grpSp>
        <p:nvGrpSpPr>
          <p:cNvPr id="79" name="Group 78">
            <a:extLst>
              <a:ext uri="{FF2B5EF4-FFF2-40B4-BE49-F238E27FC236}">
                <a16:creationId xmlns:a16="http://schemas.microsoft.com/office/drawing/2014/main" id="{1F5ED1DD-4E64-402A-86B2-E1B2CA9AAB4B}"/>
              </a:ext>
            </a:extLst>
          </p:cNvPr>
          <p:cNvGrpSpPr/>
          <p:nvPr/>
        </p:nvGrpSpPr>
        <p:grpSpPr>
          <a:xfrm>
            <a:off x="4722484" y="1537215"/>
            <a:ext cx="1056411" cy="2291285"/>
            <a:chOff x="4728834" y="1338112"/>
            <a:chExt cx="1056411" cy="2291285"/>
          </a:xfrm>
        </p:grpSpPr>
        <p:cxnSp>
          <p:nvCxnSpPr>
            <p:cNvPr id="68" name="Straight Connector 67">
              <a:extLst>
                <a:ext uri="{FF2B5EF4-FFF2-40B4-BE49-F238E27FC236}">
                  <a16:creationId xmlns:a16="http://schemas.microsoft.com/office/drawing/2014/main" id="{40A30835-0ACB-4B4B-B9EA-3FCBD8D5264D}"/>
                </a:ext>
              </a:extLst>
            </p:cNvPr>
            <p:cNvCxnSpPr>
              <a:cxnSpLocks/>
            </p:cNvCxnSpPr>
            <p:nvPr/>
          </p:nvCxnSpPr>
          <p:spPr>
            <a:xfrm flipV="1">
              <a:off x="5729464" y="2606003"/>
              <a:ext cx="0" cy="102339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842253B-7828-46F2-B7F5-8D06CC954003}"/>
                </a:ext>
              </a:extLst>
            </p:cNvPr>
            <p:cNvSpPr txBox="1"/>
            <p:nvPr/>
          </p:nvSpPr>
          <p:spPr>
            <a:xfrm>
              <a:off x="4728834" y="1338112"/>
              <a:ext cx="1056411" cy="1384995"/>
            </a:xfrm>
            <a:prstGeom prst="rect">
              <a:avLst/>
            </a:prstGeom>
            <a:solidFill>
              <a:schemeClr val="bg1"/>
            </a:solidFill>
            <a:ln w="28575">
              <a:solidFill>
                <a:schemeClr val="accent3"/>
              </a:solidFill>
            </a:ln>
          </p:spPr>
          <p:txBody>
            <a:bodyPr wrap="square">
              <a:spAutoFit/>
            </a:bodyPr>
            <a:lstStyle/>
            <a:p>
              <a:pPr rtl="0">
                <a:spcBef>
                  <a:spcPts val="0"/>
                </a:spcBef>
                <a:spcAft>
                  <a:spcPts val="0"/>
                </a:spcAft>
              </a:pPr>
              <a:r>
                <a:rPr lang="en-GB" sz="1400" b="1" i="0" u="none" strike="noStrike" dirty="0">
                  <a:solidFill>
                    <a:srgbClr val="1C1C1C"/>
                  </a:solidFill>
                  <a:effectLst/>
                </a:rPr>
                <a:t>1992</a:t>
              </a:r>
            </a:p>
            <a:p>
              <a:pPr rtl="0">
                <a:spcBef>
                  <a:spcPts val="0"/>
                </a:spcBef>
                <a:spcAft>
                  <a:spcPts val="0"/>
                </a:spcAft>
              </a:pPr>
              <a:r>
                <a:rPr lang="en-GB" sz="1400" i="0" u="none" strike="noStrike" dirty="0">
                  <a:solidFill>
                    <a:srgbClr val="1C1C1C"/>
                  </a:solidFill>
                  <a:effectLst/>
                </a:rPr>
                <a:t>A fire destroys part of Windsor Castle.</a:t>
              </a:r>
            </a:p>
          </p:txBody>
        </p:sp>
      </p:grpSp>
      <p:grpSp>
        <p:nvGrpSpPr>
          <p:cNvPr id="75" name="Group 74">
            <a:extLst>
              <a:ext uri="{FF2B5EF4-FFF2-40B4-BE49-F238E27FC236}">
                <a16:creationId xmlns:a16="http://schemas.microsoft.com/office/drawing/2014/main" id="{062C5DD6-9675-4646-89AF-72D3AB163DEE}"/>
              </a:ext>
            </a:extLst>
          </p:cNvPr>
          <p:cNvGrpSpPr/>
          <p:nvPr/>
        </p:nvGrpSpPr>
        <p:grpSpPr>
          <a:xfrm>
            <a:off x="3449873" y="1535843"/>
            <a:ext cx="1023749" cy="2281772"/>
            <a:chOff x="3449873" y="1336740"/>
            <a:chExt cx="1023749" cy="2281772"/>
          </a:xfrm>
        </p:grpSpPr>
        <p:cxnSp>
          <p:nvCxnSpPr>
            <p:cNvPr id="69" name="Straight Connector 68">
              <a:extLst>
                <a:ext uri="{FF2B5EF4-FFF2-40B4-BE49-F238E27FC236}">
                  <a16:creationId xmlns:a16="http://schemas.microsoft.com/office/drawing/2014/main" id="{A44AD402-B7A0-4060-AF54-075B659C9B39}"/>
                </a:ext>
              </a:extLst>
            </p:cNvPr>
            <p:cNvCxnSpPr>
              <a:cxnSpLocks/>
            </p:cNvCxnSpPr>
            <p:nvPr/>
          </p:nvCxnSpPr>
          <p:spPr>
            <a:xfrm flipV="1">
              <a:off x="3817158" y="2595118"/>
              <a:ext cx="0" cy="102339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3E4670D3-2317-42F8-AE47-EF74277FF56E}"/>
                </a:ext>
              </a:extLst>
            </p:cNvPr>
            <p:cNvSpPr txBox="1"/>
            <p:nvPr/>
          </p:nvSpPr>
          <p:spPr>
            <a:xfrm>
              <a:off x="3449873" y="1336740"/>
              <a:ext cx="1023749" cy="1600438"/>
            </a:xfrm>
            <a:prstGeom prst="rect">
              <a:avLst/>
            </a:prstGeom>
            <a:solidFill>
              <a:schemeClr val="bg1"/>
            </a:solidFill>
            <a:ln w="28575">
              <a:solidFill>
                <a:schemeClr val="accent3"/>
              </a:solidFill>
            </a:ln>
          </p:spPr>
          <p:txBody>
            <a:bodyPr wrap="square">
              <a:spAutoFit/>
            </a:bodyPr>
            <a:lstStyle/>
            <a:p>
              <a:pPr rtl="0">
                <a:spcBef>
                  <a:spcPts val="0"/>
                </a:spcBef>
                <a:spcAft>
                  <a:spcPts val="0"/>
                </a:spcAft>
              </a:pPr>
              <a:r>
                <a:rPr lang="en-GB" sz="1400" b="1" i="0" u="none" strike="noStrike" dirty="0">
                  <a:solidFill>
                    <a:srgbClr val="1C1C1C"/>
                  </a:solidFill>
                  <a:effectLst/>
                </a:rPr>
                <a:t>1964 </a:t>
              </a:r>
            </a:p>
            <a:p>
              <a:pPr rtl="0">
                <a:spcBef>
                  <a:spcPts val="0"/>
                </a:spcBef>
                <a:spcAft>
                  <a:spcPts val="0"/>
                </a:spcAft>
              </a:pPr>
              <a:r>
                <a:rPr lang="en-GB" sz="1400" i="0" u="none" strike="noStrike" dirty="0">
                  <a:solidFill>
                    <a:srgbClr val="1C1C1C"/>
                  </a:solidFill>
                  <a:effectLst/>
                </a:rPr>
                <a:t>Queen Elizabeth II’s youngest child is born.</a:t>
              </a:r>
            </a:p>
          </p:txBody>
        </p:sp>
      </p:grpSp>
      <p:grpSp>
        <p:nvGrpSpPr>
          <p:cNvPr id="72" name="Group 71">
            <a:extLst>
              <a:ext uri="{FF2B5EF4-FFF2-40B4-BE49-F238E27FC236}">
                <a16:creationId xmlns:a16="http://schemas.microsoft.com/office/drawing/2014/main" id="{75F5BAE2-FDFD-499D-A59D-BF162D6C2ED1}"/>
              </a:ext>
            </a:extLst>
          </p:cNvPr>
          <p:cNvGrpSpPr/>
          <p:nvPr/>
        </p:nvGrpSpPr>
        <p:grpSpPr>
          <a:xfrm>
            <a:off x="1447605" y="1799857"/>
            <a:ext cx="1184572" cy="2008336"/>
            <a:chOff x="1447605" y="1608128"/>
            <a:chExt cx="1184572" cy="2008336"/>
          </a:xfrm>
        </p:grpSpPr>
        <p:cxnSp>
          <p:nvCxnSpPr>
            <p:cNvPr id="70" name="Straight Connector 69">
              <a:extLst>
                <a:ext uri="{FF2B5EF4-FFF2-40B4-BE49-F238E27FC236}">
                  <a16:creationId xmlns:a16="http://schemas.microsoft.com/office/drawing/2014/main" id="{677941B2-70F0-488A-8C70-0FAC37315E59}"/>
                </a:ext>
              </a:extLst>
            </p:cNvPr>
            <p:cNvCxnSpPr>
              <a:cxnSpLocks/>
            </p:cNvCxnSpPr>
            <p:nvPr/>
          </p:nvCxnSpPr>
          <p:spPr>
            <a:xfrm flipV="1">
              <a:off x="1915725" y="2593070"/>
              <a:ext cx="0" cy="102339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E5CAB32-D9D6-439D-81F9-CC2D5D6E95D1}"/>
                </a:ext>
              </a:extLst>
            </p:cNvPr>
            <p:cNvSpPr txBox="1"/>
            <p:nvPr/>
          </p:nvSpPr>
          <p:spPr>
            <a:xfrm>
              <a:off x="1447605" y="1608128"/>
              <a:ext cx="1184572" cy="984885"/>
            </a:xfrm>
            <a:prstGeom prst="rect">
              <a:avLst/>
            </a:prstGeom>
            <a:solidFill>
              <a:schemeClr val="bg1"/>
            </a:solidFill>
            <a:ln w="28575">
              <a:solidFill>
                <a:schemeClr val="accent3"/>
              </a:solidFill>
            </a:ln>
          </p:spPr>
          <p:txBody>
            <a:bodyPr wrap="square">
              <a:spAutoFit/>
            </a:bodyPr>
            <a:lstStyle/>
            <a:p>
              <a:pPr rtl="0">
                <a:spcBef>
                  <a:spcPts val="0"/>
                </a:spcBef>
                <a:spcAft>
                  <a:spcPts val="0"/>
                </a:spcAft>
              </a:pPr>
              <a:r>
                <a:rPr lang="en-GB" sz="1400" b="1" i="0" u="none" strike="noStrike" dirty="0">
                  <a:solidFill>
                    <a:srgbClr val="1C1C1C"/>
                  </a:solidFill>
                  <a:effectLst/>
                </a:rPr>
                <a:t>1936 </a:t>
              </a:r>
            </a:p>
            <a:p>
              <a:pPr rtl="0">
                <a:spcBef>
                  <a:spcPts val="0"/>
                </a:spcBef>
                <a:spcAft>
                  <a:spcPts val="0"/>
                </a:spcAft>
              </a:pPr>
              <a:r>
                <a:rPr lang="en-GB" sz="1400" i="0" u="none" strike="noStrike" dirty="0">
                  <a:solidFill>
                    <a:srgbClr val="1C1C1C"/>
                  </a:solidFill>
                  <a:effectLst/>
                </a:rPr>
                <a:t>Her father becomes King.</a:t>
              </a:r>
            </a:p>
          </p:txBody>
        </p:sp>
      </p:grpSp>
      <p:sp>
        <p:nvSpPr>
          <p:cNvPr id="39" name="TextBox 38">
            <a:extLst>
              <a:ext uri="{FF2B5EF4-FFF2-40B4-BE49-F238E27FC236}">
                <a16:creationId xmlns:a16="http://schemas.microsoft.com/office/drawing/2014/main" id="{ADFB699F-28D7-464B-ABAC-D3696ADBDD7C}"/>
              </a:ext>
            </a:extLst>
          </p:cNvPr>
          <p:cNvSpPr txBox="1"/>
          <p:nvPr/>
        </p:nvSpPr>
        <p:spPr>
          <a:xfrm>
            <a:off x="5154393" y="3202287"/>
            <a:ext cx="767442" cy="369332"/>
          </a:xfrm>
          <a:prstGeom prst="rect">
            <a:avLst/>
          </a:prstGeom>
          <a:noFill/>
        </p:spPr>
        <p:txBody>
          <a:bodyPr wrap="square" rtlCol="0">
            <a:spAutoFit/>
          </a:bodyPr>
          <a:lstStyle/>
          <a:p>
            <a:pPr algn="ctr"/>
            <a:r>
              <a:rPr lang="en-US" dirty="0"/>
              <a:t>1990</a:t>
            </a:r>
            <a:endParaRPr lang="en-GB" dirty="0"/>
          </a:p>
        </p:txBody>
      </p:sp>
      <p:grpSp>
        <p:nvGrpSpPr>
          <p:cNvPr id="32" name="Group 31">
            <a:extLst>
              <a:ext uri="{FF2B5EF4-FFF2-40B4-BE49-F238E27FC236}">
                <a16:creationId xmlns:a16="http://schemas.microsoft.com/office/drawing/2014/main" id="{1BCBD49B-AA06-44FA-9970-2F4838B2C437}"/>
              </a:ext>
            </a:extLst>
          </p:cNvPr>
          <p:cNvGrpSpPr/>
          <p:nvPr/>
        </p:nvGrpSpPr>
        <p:grpSpPr>
          <a:xfrm>
            <a:off x="843742" y="3523747"/>
            <a:ext cx="7456516" cy="667493"/>
            <a:chOff x="843742" y="3332018"/>
            <a:chExt cx="7456516" cy="667493"/>
          </a:xfrm>
        </p:grpSpPr>
        <p:cxnSp>
          <p:nvCxnSpPr>
            <p:cNvPr id="7" name="Straight Connector 6">
              <a:extLst>
                <a:ext uri="{FF2B5EF4-FFF2-40B4-BE49-F238E27FC236}">
                  <a16:creationId xmlns:a16="http://schemas.microsoft.com/office/drawing/2014/main" id="{B3998122-F0A4-4D5F-B5F6-C67E5F62759E}"/>
                </a:ext>
              </a:extLst>
            </p:cNvPr>
            <p:cNvCxnSpPr/>
            <p:nvPr/>
          </p:nvCxnSpPr>
          <p:spPr>
            <a:xfrm>
              <a:off x="843742" y="3657600"/>
              <a:ext cx="7456516" cy="0"/>
            </a:xfrm>
            <a:prstGeom prst="line">
              <a:avLst/>
            </a:prstGeom>
            <a:ln w="76200">
              <a:solidFill>
                <a:srgbClr val="5A194D"/>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63F2733-3C63-4400-A1E9-33C32E446DED}"/>
                </a:ext>
              </a:extLst>
            </p:cNvPr>
            <p:cNvCxnSpPr>
              <a:cxnSpLocks/>
            </p:cNvCxnSpPr>
            <p:nvPr/>
          </p:nvCxnSpPr>
          <p:spPr>
            <a:xfrm flipV="1">
              <a:off x="864319" y="3332018"/>
              <a:ext cx="0" cy="651164"/>
            </a:xfrm>
            <a:prstGeom prst="line">
              <a:avLst/>
            </a:prstGeom>
            <a:ln w="76200">
              <a:solidFill>
                <a:srgbClr val="5A194D"/>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5FE9F3E-6A53-4EE5-8940-7457F0151B3D}"/>
                </a:ext>
              </a:extLst>
            </p:cNvPr>
            <p:cNvCxnSpPr>
              <a:cxnSpLocks/>
            </p:cNvCxnSpPr>
            <p:nvPr/>
          </p:nvCxnSpPr>
          <p:spPr>
            <a:xfrm flipV="1">
              <a:off x="8300258" y="3332018"/>
              <a:ext cx="0" cy="651164"/>
            </a:xfrm>
            <a:prstGeom prst="line">
              <a:avLst/>
            </a:prstGeom>
            <a:ln w="76200">
              <a:solidFill>
                <a:srgbClr val="5A194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728F5C2-B8A2-4CDD-83E3-B44DF629DF89}"/>
                </a:ext>
              </a:extLst>
            </p:cNvPr>
            <p:cNvCxnSpPr>
              <a:cxnSpLocks/>
            </p:cNvCxnSpPr>
            <p:nvPr/>
          </p:nvCxnSpPr>
          <p:spPr>
            <a:xfrm flipV="1">
              <a:off x="1540313" y="3342904"/>
              <a:ext cx="0" cy="651164"/>
            </a:xfrm>
            <a:prstGeom prst="line">
              <a:avLst/>
            </a:prstGeom>
            <a:ln w="38100">
              <a:solidFill>
                <a:srgbClr val="5A194D"/>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CDFEC3-94EB-4010-9026-5B777EF57157}"/>
                </a:ext>
              </a:extLst>
            </p:cNvPr>
            <p:cNvCxnSpPr>
              <a:cxnSpLocks/>
            </p:cNvCxnSpPr>
            <p:nvPr/>
          </p:nvCxnSpPr>
          <p:spPr>
            <a:xfrm flipV="1">
              <a:off x="2216307" y="3337461"/>
              <a:ext cx="0" cy="651164"/>
            </a:xfrm>
            <a:prstGeom prst="line">
              <a:avLst/>
            </a:prstGeom>
            <a:ln w="38100">
              <a:solidFill>
                <a:srgbClr val="5A194D"/>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14D5DCF-92A0-4B1D-91E2-981907593EAC}"/>
                </a:ext>
              </a:extLst>
            </p:cNvPr>
            <p:cNvCxnSpPr>
              <a:cxnSpLocks/>
            </p:cNvCxnSpPr>
            <p:nvPr/>
          </p:nvCxnSpPr>
          <p:spPr>
            <a:xfrm flipV="1">
              <a:off x="2892301" y="3337461"/>
              <a:ext cx="0" cy="651164"/>
            </a:xfrm>
            <a:prstGeom prst="line">
              <a:avLst/>
            </a:prstGeom>
            <a:ln w="38100">
              <a:solidFill>
                <a:srgbClr val="5A194D"/>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738F229-87EF-40C8-8667-4E0C47778AA1}"/>
                </a:ext>
              </a:extLst>
            </p:cNvPr>
            <p:cNvCxnSpPr>
              <a:cxnSpLocks/>
            </p:cNvCxnSpPr>
            <p:nvPr/>
          </p:nvCxnSpPr>
          <p:spPr>
            <a:xfrm flipV="1">
              <a:off x="3568295" y="3332018"/>
              <a:ext cx="0" cy="651164"/>
            </a:xfrm>
            <a:prstGeom prst="line">
              <a:avLst/>
            </a:prstGeom>
            <a:ln w="38100">
              <a:solidFill>
                <a:srgbClr val="5A194D"/>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098EF6C-CB1C-4065-B506-B32C51286E24}"/>
                </a:ext>
              </a:extLst>
            </p:cNvPr>
            <p:cNvCxnSpPr>
              <a:cxnSpLocks/>
            </p:cNvCxnSpPr>
            <p:nvPr/>
          </p:nvCxnSpPr>
          <p:spPr>
            <a:xfrm flipV="1">
              <a:off x="4244289" y="3348347"/>
              <a:ext cx="0" cy="651164"/>
            </a:xfrm>
            <a:prstGeom prst="line">
              <a:avLst/>
            </a:prstGeom>
            <a:ln w="38100">
              <a:solidFill>
                <a:srgbClr val="5A194D"/>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75F6E6B-ABD7-4986-AF10-71C11358AC5E}"/>
                </a:ext>
              </a:extLst>
            </p:cNvPr>
            <p:cNvCxnSpPr>
              <a:cxnSpLocks/>
            </p:cNvCxnSpPr>
            <p:nvPr/>
          </p:nvCxnSpPr>
          <p:spPr>
            <a:xfrm flipV="1">
              <a:off x="4920283" y="3342904"/>
              <a:ext cx="0" cy="651164"/>
            </a:xfrm>
            <a:prstGeom prst="line">
              <a:avLst/>
            </a:prstGeom>
            <a:ln w="38100">
              <a:solidFill>
                <a:srgbClr val="5A194D"/>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629B5C2-AAAF-447A-8617-41F976987308}"/>
                </a:ext>
              </a:extLst>
            </p:cNvPr>
            <p:cNvCxnSpPr>
              <a:cxnSpLocks/>
            </p:cNvCxnSpPr>
            <p:nvPr/>
          </p:nvCxnSpPr>
          <p:spPr>
            <a:xfrm flipV="1">
              <a:off x="5596277" y="3348347"/>
              <a:ext cx="0" cy="651164"/>
            </a:xfrm>
            <a:prstGeom prst="line">
              <a:avLst/>
            </a:prstGeom>
            <a:ln w="38100">
              <a:solidFill>
                <a:srgbClr val="5A194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86F1716-BFDB-4AEF-BA8D-1B3C264EDEDE}"/>
                </a:ext>
              </a:extLst>
            </p:cNvPr>
            <p:cNvCxnSpPr>
              <a:cxnSpLocks/>
            </p:cNvCxnSpPr>
            <p:nvPr/>
          </p:nvCxnSpPr>
          <p:spPr>
            <a:xfrm flipV="1">
              <a:off x="6272271" y="3342904"/>
              <a:ext cx="0" cy="651164"/>
            </a:xfrm>
            <a:prstGeom prst="line">
              <a:avLst/>
            </a:prstGeom>
            <a:ln w="38100">
              <a:solidFill>
                <a:srgbClr val="5A194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A111F0C-77AD-4149-87A6-C18C8D4D74B0}"/>
                </a:ext>
              </a:extLst>
            </p:cNvPr>
            <p:cNvCxnSpPr>
              <a:cxnSpLocks/>
            </p:cNvCxnSpPr>
            <p:nvPr/>
          </p:nvCxnSpPr>
          <p:spPr>
            <a:xfrm flipV="1">
              <a:off x="6948265" y="3348347"/>
              <a:ext cx="0" cy="651164"/>
            </a:xfrm>
            <a:prstGeom prst="line">
              <a:avLst/>
            </a:prstGeom>
            <a:ln w="38100">
              <a:solidFill>
                <a:srgbClr val="5A194D"/>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557A94B-5AB2-4541-9D8A-872A2DC86201}"/>
                </a:ext>
              </a:extLst>
            </p:cNvPr>
            <p:cNvCxnSpPr>
              <a:cxnSpLocks/>
            </p:cNvCxnSpPr>
            <p:nvPr/>
          </p:nvCxnSpPr>
          <p:spPr>
            <a:xfrm flipV="1">
              <a:off x="7624259" y="3342904"/>
              <a:ext cx="0" cy="651164"/>
            </a:xfrm>
            <a:prstGeom prst="line">
              <a:avLst/>
            </a:prstGeom>
            <a:ln w="38100">
              <a:solidFill>
                <a:srgbClr val="5A194D"/>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61CDB3B3-E7F9-4325-B3FB-E52C438C44A4}"/>
              </a:ext>
            </a:extLst>
          </p:cNvPr>
          <p:cNvGrpSpPr/>
          <p:nvPr/>
        </p:nvGrpSpPr>
        <p:grpSpPr>
          <a:xfrm>
            <a:off x="7622163" y="1945725"/>
            <a:ext cx="767441" cy="1864516"/>
            <a:chOff x="7622163" y="1753996"/>
            <a:chExt cx="767441" cy="1864516"/>
          </a:xfrm>
        </p:grpSpPr>
        <p:cxnSp>
          <p:nvCxnSpPr>
            <p:cNvPr id="62" name="Straight Connector 61">
              <a:extLst>
                <a:ext uri="{FF2B5EF4-FFF2-40B4-BE49-F238E27FC236}">
                  <a16:creationId xmlns:a16="http://schemas.microsoft.com/office/drawing/2014/main" id="{69C6B661-2332-4811-A083-9A2CA7760F33}"/>
                </a:ext>
              </a:extLst>
            </p:cNvPr>
            <p:cNvCxnSpPr>
              <a:cxnSpLocks/>
            </p:cNvCxnSpPr>
            <p:nvPr/>
          </p:nvCxnSpPr>
          <p:spPr>
            <a:xfrm flipV="1">
              <a:off x="7726993" y="2692942"/>
              <a:ext cx="0" cy="92557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1EBC86D5-7ACC-4CBA-A69E-060136037D91}"/>
                </a:ext>
              </a:extLst>
            </p:cNvPr>
            <p:cNvSpPr txBox="1"/>
            <p:nvPr/>
          </p:nvSpPr>
          <p:spPr>
            <a:xfrm>
              <a:off x="7622163" y="1753996"/>
              <a:ext cx="767441" cy="954107"/>
            </a:xfrm>
            <a:prstGeom prst="rect">
              <a:avLst/>
            </a:prstGeom>
            <a:solidFill>
              <a:schemeClr val="bg1"/>
            </a:solidFill>
            <a:ln w="28575">
              <a:solidFill>
                <a:schemeClr val="accent3"/>
              </a:solidFill>
            </a:ln>
          </p:spPr>
          <p:txBody>
            <a:bodyPr wrap="square">
              <a:spAutoFit/>
            </a:bodyPr>
            <a:lstStyle/>
            <a:p>
              <a:pPr rtl="0">
                <a:spcBef>
                  <a:spcPts val="0"/>
                </a:spcBef>
                <a:spcAft>
                  <a:spcPts val="0"/>
                </a:spcAft>
              </a:pPr>
              <a:r>
                <a:rPr lang="en-GB" sz="1400" b="1" i="0" u="none" strike="noStrike" dirty="0">
                  <a:solidFill>
                    <a:srgbClr val="1C1C1C"/>
                  </a:solidFill>
                  <a:effectLst/>
                </a:rPr>
                <a:t>2021</a:t>
              </a:r>
            </a:p>
            <a:p>
              <a:pPr rtl="0">
                <a:spcBef>
                  <a:spcPts val="0"/>
                </a:spcBef>
                <a:spcAft>
                  <a:spcPts val="0"/>
                </a:spcAft>
              </a:pPr>
              <a:r>
                <a:rPr lang="en-GB" sz="1400" i="0" u="none" strike="noStrike" dirty="0">
                  <a:solidFill>
                    <a:srgbClr val="1C1C1C"/>
                  </a:solidFill>
                  <a:effectLst/>
                </a:rPr>
                <a:t>Prince Philip dies.</a:t>
              </a:r>
            </a:p>
          </p:txBody>
        </p:sp>
      </p:grpSp>
      <p:sp>
        <p:nvSpPr>
          <p:cNvPr id="44" name="TextBox 43">
            <a:extLst>
              <a:ext uri="{FF2B5EF4-FFF2-40B4-BE49-F238E27FC236}">
                <a16:creationId xmlns:a16="http://schemas.microsoft.com/office/drawing/2014/main" id="{A771F17B-034C-45C4-AC3D-8CA4D51733D2}"/>
              </a:ext>
            </a:extLst>
          </p:cNvPr>
          <p:cNvSpPr txBox="1"/>
          <p:nvPr/>
        </p:nvSpPr>
        <p:spPr>
          <a:xfrm>
            <a:off x="7157448" y="3202287"/>
            <a:ext cx="767442" cy="369332"/>
          </a:xfrm>
          <a:prstGeom prst="rect">
            <a:avLst/>
          </a:prstGeom>
          <a:noFill/>
        </p:spPr>
        <p:txBody>
          <a:bodyPr wrap="square" rtlCol="0">
            <a:spAutoFit/>
          </a:bodyPr>
          <a:lstStyle/>
          <a:p>
            <a:pPr algn="ctr"/>
            <a:r>
              <a:rPr lang="en-US" dirty="0"/>
              <a:t>2020</a:t>
            </a:r>
            <a:endParaRPr lang="en-GB" dirty="0"/>
          </a:p>
        </p:txBody>
      </p:sp>
      <p:pic>
        <p:nvPicPr>
          <p:cNvPr id="3" name="Picture 2">
            <a:extLst>
              <a:ext uri="{FF2B5EF4-FFF2-40B4-BE49-F238E27FC236}">
                <a16:creationId xmlns:a16="http://schemas.microsoft.com/office/drawing/2014/main" id="{FCACC892-53F1-A934-5E45-C1EC50397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465" y="1134433"/>
            <a:ext cx="5718544" cy="274344"/>
          </a:xfrm>
          <a:prstGeom prst="rect">
            <a:avLst/>
          </a:prstGeom>
        </p:spPr>
      </p:pic>
      <p:grpSp>
        <p:nvGrpSpPr>
          <p:cNvPr id="2" name="Group 1">
            <a:extLst>
              <a:ext uri="{FF2B5EF4-FFF2-40B4-BE49-F238E27FC236}">
                <a16:creationId xmlns:a16="http://schemas.microsoft.com/office/drawing/2014/main" id="{0DDD577E-9E05-28E2-FB39-312C1E25B1BC}"/>
              </a:ext>
            </a:extLst>
          </p:cNvPr>
          <p:cNvGrpSpPr/>
          <p:nvPr/>
        </p:nvGrpSpPr>
        <p:grpSpPr>
          <a:xfrm>
            <a:off x="7622157" y="3885382"/>
            <a:ext cx="956635" cy="1563689"/>
            <a:chOff x="7469756" y="3502862"/>
            <a:chExt cx="956635" cy="1563689"/>
          </a:xfrm>
        </p:grpSpPr>
        <p:cxnSp>
          <p:nvCxnSpPr>
            <p:cNvPr id="4" name="Straight Connector 3">
              <a:extLst>
                <a:ext uri="{FF2B5EF4-FFF2-40B4-BE49-F238E27FC236}">
                  <a16:creationId xmlns:a16="http://schemas.microsoft.com/office/drawing/2014/main" id="{BC8E4303-F8E5-1BD7-74EA-E36097BA3F1A}"/>
                </a:ext>
              </a:extLst>
            </p:cNvPr>
            <p:cNvCxnSpPr>
              <a:cxnSpLocks/>
            </p:cNvCxnSpPr>
            <p:nvPr/>
          </p:nvCxnSpPr>
          <p:spPr>
            <a:xfrm flipH="1" flipV="1">
              <a:off x="7664338" y="3502862"/>
              <a:ext cx="8388" cy="1282236"/>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E8F4661-33BC-D5B2-AE0A-A4500EE64426}"/>
                </a:ext>
              </a:extLst>
            </p:cNvPr>
            <p:cNvSpPr txBox="1"/>
            <p:nvPr/>
          </p:nvSpPr>
          <p:spPr>
            <a:xfrm>
              <a:off x="7469756" y="4112444"/>
              <a:ext cx="956635" cy="954107"/>
            </a:xfrm>
            <a:prstGeom prst="rect">
              <a:avLst/>
            </a:prstGeom>
            <a:solidFill>
              <a:schemeClr val="bg1"/>
            </a:solidFill>
            <a:ln w="28575">
              <a:solidFill>
                <a:schemeClr val="accent3"/>
              </a:solidFill>
            </a:ln>
          </p:spPr>
          <p:txBody>
            <a:bodyPr wrap="square">
              <a:spAutoFit/>
            </a:bodyPr>
            <a:lstStyle/>
            <a:p>
              <a:pPr rtl="0">
                <a:spcBef>
                  <a:spcPts val="0"/>
                </a:spcBef>
                <a:spcAft>
                  <a:spcPts val="0"/>
                </a:spcAft>
              </a:pPr>
              <a:r>
                <a:rPr lang="en-GB" sz="1400" b="1" i="0" u="none" strike="noStrike" dirty="0">
                  <a:solidFill>
                    <a:srgbClr val="1C1C1C"/>
                  </a:solidFill>
                  <a:effectLst/>
                </a:rPr>
                <a:t>2022</a:t>
              </a:r>
            </a:p>
            <a:p>
              <a:pPr rtl="0">
                <a:spcBef>
                  <a:spcPts val="0"/>
                </a:spcBef>
                <a:spcAft>
                  <a:spcPts val="0"/>
                </a:spcAft>
              </a:pPr>
              <a:r>
                <a:rPr lang="en-GB" sz="1400" dirty="0">
                  <a:solidFill>
                    <a:srgbClr val="1C1C1C"/>
                  </a:solidFill>
                </a:rPr>
                <a:t>Queen Elizabeth II</a:t>
              </a:r>
              <a:r>
                <a:rPr lang="en-GB" sz="1400" i="0" u="none" strike="noStrike" dirty="0">
                  <a:solidFill>
                    <a:srgbClr val="1C1C1C"/>
                  </a:solidFill>
                  <a:effectLst/>
                </a:rPr>
                <a:t> dies.</a:t>
              </a:r>
            </a:p>
          </p:txBody>
        </p:sp>
      </p:grpSp>
    </p:spTree>
    <p:extLst>
      <p:ext uri="{BB962C8B-B14F-4D97-AF65-F5344CB8AC3E}">
        <p14:creationId xmlns:p14="http://schemas.microsoft.com/office/powerpoint/2010/main" val="419617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500"/>
                                        <p:tgtEl>
                                          <p:spTgt spid="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fade">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fade">
                                      <p:cBhvr>
                                        <p:cTn id="42" dur="500"/>
                                        <p:tgtEl>
                                          <p:spTgt spid="7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fade">
                                      <p:cBhvr>
                                        <p:cTn id="47" dur="500"/>
                                        <p:tgtEl>
                                          <p:spTgt spid="7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0"/>
                                        </p:tgtEl>
                                        <p:attrNameLst>
                                          <p:attrName>style.visibility</p:attrName>
                                        </p:attrNameLst>
                                      </p:cBhvr>
                                      <p:to>
                                        <p:strVal val="visible"/>
                                      </p:to>
                                    </p:set>
                                    <p:animEffect transition="in" filter="fade">
                                      <p:cBhvr>
                                        <p:cTn id="52" dur="500"/>
                                        <p:tgtEl>
                                          <p:spTgt spid="8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A2349362-45B9-4732-A454-393E478E85AF}"/>
              </a:ext>
            </a:extLst>
          </p:cNvPr>
          <p:cNvSpPr/>
          <p:nvPr/>
        </p:nvSpPr>
        <p:spPr>
          <a:xfrm>
            <a:off x="0" y="6221545"/>
            <a:ext cx="9144000" cy="243005"/>
          </a:xfrm>
          <a:prstGeom prst="rect">
            <a:avLst/>
          </a:prstGeom>
          <a:solidFill>
            <a:srgbClr val="5A1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942E55C-131E-4973-9A63-31444F0AF057}"/>
              </a:ext>
            </a:extLst>
          </p:cNvPr>
          <p:cNvSpPr txBox="1"/>
          <p:nvPr/>
        </p:nvSpPr>
        <p:spPr>
          <a:xfrm>
            <a:off x="672194" y="585564"/>
            <a:ext cx="7799614" cy="369332"/>
          </a:xfrm>
          <a:prstGeom prst="rect">
            <a:avLst/>
          </a:prstGeom>
          <a:solidFill>
            <a:schemeClr val="bg1"/>
          </a:solidFill>
          <a:ln w="38100">
            <a:noFill/>
          </a:ln>
        </p:spPr>
        <p:txBody>
          <a:bodyPr wrap="square">
            <a:spAutoFit/>
          </a:bodyPr>
          <a:lstStyle/>
          <a:p>
            <a:r>
              <a:rPr lang="en-GB" dirty="0"/>
              <a:t>Where on this timeline would you put the following events?</a:t>
            </a:r>
          </a:p>
        </p:txBody>
      </p:sp>
      <p:sp>
        <p:nvSpPr>
          <p:cNvPr id="6" name="TextBox 5">
            <a:extLst>
              <a:ext uri="{FF2B5EF4-FFF2-40B4-BE49-F238E27FC236}">
                <a16:creationId xmlns:a16="http://schemas.microsoft.com/office/drawing/2014/main" id="{A9FC4748-BDE2-4082-8919-9F9979BB7020}"/>
              </a:ext>
            </a:extLst>
          </p:cNvPr>
          <p:cNvSpPr txBox="1"/>
          <p:nvPr/>
        </p:nvSpPr>
        <p:spPr>
          <a:xfrm>
            <a:off x="672193" y="1054707"/>
            <a:ext cx="7799614" cy="1754326"/>
          </a:xfrm>
          <a:prstGeom prst="rect">
            <a:avLst/>
          </a:prstGeom>
          <a:solidFill>
            <a:schemeClr val="accent6">
              <a:lumMod val="20000"/>
              <a:lumOff val="80000"/>
            </a:schemeClr>
          </a:solidFill>
          <a:ln w="38100">
            <a:noFill/>
          </a:ln>
        </p:spPr>
        <p:txBody>
          <a:bodyPr wrap="square">
            <a:spAutoFit/>
          </a:bodyPr>
          <a:lstStyle/>
          <a:p>
            <a:pPr fontAlgn="base"/>
            <a:r>
              <a:rPr lang="en-GB" sz="1800" b="0" i="0" u="none" strike="noStrike" dirty="0">
                <a:solidFill>
                  <a:srgbClr val="1C1C1C"/>
                </a:solidFill>
                <a:effectLst/>
              </a:rPr>
              <a:t>1997 </a:t>
            </a:r>
            <a:r>
              <a:rPr lang="en-GB" dirty="0">
                <a:solidFill>
                  <a:srgbClr val="1C1C1C"/>
                </a:solidFill>
              </a:rPr>
              <a:t>–</a:t>
            </a:r>
            <a:r>
              <a:rPr lang="en-GB" sz="1800" b="0" i="0" u="none" strike="noStrike" dirty="0">
                <a:solidFill>
                  <a:srgbClr val="1C1C1C"/>
                </a:solidFill>
                <a:effectLst/>
              </a:rPr>
              <a:t> Princess Diana is killed in a road accident.</a:t>
            </a:r>
          </a:p>
          <a:p>
            <a:pPr fontAlgn="base"/>
            <a:r>
              <a:rPr lang="en-GB" sz="1800" b="0" i="0" u="none" strike="noStrike">
                <a:solidFill>
                  <a:srgbClr val="1C1C1C"/>
                </a:solidFill>
                <a:effectLst/>
              </a:rPr>
              <a:t>1990 </a:t>
            </a:r>
            <a:r>
              <a:rPr lang="en-GB">
                <a:solidFill>
                  <a:srgbClr val="1C1C1C"/>
                </a:solidFill>
              </a:rPr>
              <a:t>–</a:t>
            </a:r>
            <a:r>
              <a:rPr lang="en-GB"/>
              <a:t>The </a:t>
            </a:r>
            <a:r>
              <a:rPr lang="en-GB" dirty="0"/>
              <a:t>Princess Royal is nominated for the Nobel Peace </a:t>
            </a:r>
            <a:r>
              <a:rPr lang="en-GB"/>
              <a:t>Prize.</a:t>
            </a:r>
            <a:endParaRPr lang="en-GB" sz="1800" b="0" i="0" u="none" strike="noStrike" dirty="0">
              <a:solidFill>
                <a:srgbClr val="1C1C1C"/>
              </a:solidFill>
              <a:effectLst/>
            </a:endParaRPr>
          </a:p>
          <a:p>
            <a:pPr fontAlgn="base"/>
            <a:r>
              <a:rPr lang="en-GB" sz="1800" b="0" i="0" u="none" strike="noStrike" dirty="0">
                <a:solidFill>
                  <a:srgbClr val="1C1C1C"/>
                </a:solidFill>
                <a:effectLst/>
              </a:rPr>
              <a:t>1973 </a:t>
            </a:r>
            <a:r>
              <a:rPr lang="en-GB" dirty="0">
                <a:solidFill>
                  <a:srgbClr val="1C1C1C"/>
                </a:solidFill>
              </a:rPr>
              <a:t>–</a:t>
            </a:r>
            <a:r>
              <a:rPr lang="en-GB" sz="1800" b="0" i="0" u="none" strike="noStrike" dirty="0">
                <a:solidFill>
                  <a:srgbClr val="1C1C1C"/>
                </a:solidFill>
                <a:effectLst/>
              </a:rPr>
              <a:t> Queen Elizabeth II opens the Sydney Opera House.</a:t>
            </a:r>
          </a:p>
          <a:p>
            <a:pPr fontAlgn="base"/>
            <a:r>
              <a:rPr lang="en-GB" sz="1800" b="0" i="0" u="none" strike="noStrike" dirty="0">
                <a:solidFill>
                  <a:srgbClr val="1C1C1C"/>
                </a:solidFill>
                <a:effectLst/>
              </a:rPr>
              <a:t>1953 </a:t>
            </a:r>
            <a:r>
              <a:rPr lang="en-GB" dirty="0">
                <a:solidFill>
                  <a:srgbClr val="1C1C1C"/>
                </a:solidFill>
              </a:rPr>
              <a:t>–</a:t>
            </a:r>
            <a:r>
              <a:rPr lang="en-GB" sz="1800" b="0" i="0" u="none" strike="noStrike" dirty="0">
                <a:solidFill>
                  <a:srgbClr val="1C1C1C"/>
                </a:solidFill>
                <a:effectLst/>
              </a:rPr>
              <a:t> Princess Elizabeth is crowned Queen Elizabeth II at Westminster Abbey.</a:t>
            </a:r>
          </a:p>
          <a:p>
            <a:pPr fontAlgn="base"/>
            <a:r>
              <a:rPr lang="en-GB" sz="1800" b="0" i="0" u="none" strike="noStrike" dirty="0">
                <a:solidFill>
                  <a:srgbClr val="1C1C1C"/>
                </a:solidFill>
                <a:effectLst/>
              </a:rPr>
              <a:t>2012 </a:t>
            </a:r>
            <a:r>
              <a:rPr lang="en-GB" dirty="0">
                <a:solidFill>
                  <a:srgbClr val="1C1C1C"/>
                </a:solidFill>
              </a:rPr>
              <a:t>–</a:t>
            </a:r>
            <a:r>
              <a:rPr lang="en-GB" sz="1800" b="0" i="0" u="none" strike="noStrike" dirty="0">
                <a:solidFill>
                  <a:srgbClr val="1C1C1C"/>
                </a:solidFill>
                <a:effectLst/>
              </a:rPr>
              <a:t> Queen Elizabeth II celebrates her Diamond Jubilee.</a:t>
            </a:r>
          </a:p>
        </p:txBody>
      </p:sp>
      <p:grpSp>
        <p:nvGrpSpPr>
          <p:cNvPr id="2" name="Group 1">
            <a:extLst>
              <a:ext uri="{FF2B5EF4-FFF2-40B4-BE49-F238E27FC236}">
                <a16:creationId xmlns:a16="http://schemas.microsoft.com/office/drawing/2014/main" id="{60C05AD4-FD5D-EF14-F434-3680E1F9132D}"/>
              </a:ext>
            </a:extLst>
          </p:cNvPr>
          <p:cNvGrpSpPr/>
          <p:nvPr/>
        </p:nvGrpSpPr>
        <p:grpSpPr>
          <a:xfrm>
            <a:off x="628208" y="2755381"/>
            <a:ext cx="7726577" cy="3268355"/>
            <a:chOff x="628208" y="2755381"/>
            <a:chExt cx="7726577" cy="3268355"/>
          </a:xfrm>
        </p:grpSpPr>
        <p:grpSp>
          <p:nvGrpSpPr>
            <p:cNvPr id="52" name="Group 51">
              <a:extLst>
                <a:ext uri="{FF2B5EF4-FFF2-40B4-BE49-F238E27FC236}">
                  <a16:creationId xmlns:a16="http://schemas.microsoft.com/office/drawing/2014/main" id="{40F265E0-1730-4628-BCC9-22BC93361D20}"/>
                </a:ext>
              </a:extLst>
            </p:cNvPr>
            <p:cNvGrpSpPr/>
            <p:nvPr/>
          </p:nvGrpSpPr>
          <p:grpSpPr>
            <a:xfrm>
              <a:off x="628208" y="4569317"/>
              <a:ext cx="1671395" cy="1454419"/>
              <a:chOff x="628208" y="4694678"/>
              <a:chExt cx="1671395" cy="1454419"/>
            </a:xfrm>
          </p:grpSpPr>
          <p:cxnSp>
            <p:nvCxnSpPr>
              <p:cNvPr id="27" name="Straight Connector 26">
                <a:extLst>
                  <a:ext uri="{FF2B5EF4-FFF2-40B4-BE49-F238E27FC236}">
                    <a16:creationId xmlns:a16="http://schemas.microsoft.com/office/drawing/2014/main" id="{236639AB-715B-4A07-BB13-E36B9E343643}"/>
                  </a:ext>
                </a:extLst>
              </p:cNvPr>
              <p:cNvCxnSpPr>
                <a:cxnSpLocks/>
              </p:cNvCxnSpPr>
              <p:nvPr/>
            </p:nvCxnSpPr>
            <p:spPr>
              <a:xfrm flipV="1">
                <a:off x="1730911" y="4694678"/>
                <a:ext cx="0" cy="6511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1A96121-6EE1-4A86-85CB-4E01E3E8273D}"/>
                  </a:ext>
                </a:extLst>
              </p:cNvPr>
              <p:cNvSpPr txBox="1"/>
              <p:nvPr/>
            </p:nvSpPr>
            <p:spPr>
              <a:xfrm>
                <a:off x="628208" y="5194990"/>
                <a:ext cx="1671395" cy="954107"/>
              </a:xfrm>
              <a:prstGeom prst="rect">
                <a:avLst/>
              </a:prstGeom>
              <a:solidFill>
                <a:schemeClr val="bg1"/>
              </a:solidFill>
              <a:ln w="28575">
                <a:solidFill>
                  <a:schemeClr val="accent3"/>
                </a:solidFill>
              </a:ln>
            </p:spPr>
            <p:txBody>
              <a:bodyPr wrap="square">
                <a:spAutoFit/>
              </a:bodyPr>
              <a:lstStyle/>
              <a:p>
                <a:pPr rtl="0">
                  <a:spcBef>
                    <a:spcPts val="0"/>
                  </a:spcBef>
                  <a:spcAft>
                    <a:spcPts val="0"/>
                  </a:spcAft>
                </a:pPr>
                <a:r>
                  <a:rPr lang="en-GB" sz="1400" b="1" i="0" u="none" strike="noStrike" dirty="0">
                    <a:solidFill>
                      <a:srgbClr val="1C1C1C"/>
                    </a:solidFill>
                    <a:effectLst/>
                  </a:rPr>
                  <a:t>1926</a:t>
                </a:r>
              </a:p>
              <a:p>
                <a:pPr rtl="0">
                  <a:spcBef>
                    <a:spcPts val="0"/>
                  </a:spcBef>
                  <a:spcAft>
                    <a:spcPts val="0"/>
                  </a:spcAft>
                </a:pPr>
                <a:r>
                  <a:rPr lang="en-GB" sz="1400" i="0" u="none" strike="noStrike" dirty="0">
                    <a:solidFill>
                      <a:srgbClr val="1C1C1C"/>
                    </a:solidFill>
                    <a:effectLst/>
                  </a:rPr>
                  <a:t>Princess Elizabeth Alexandra Mary is born.</a:t>
                </a:r>
              </a:p>
            </p:txBody>
          </p:sp>
        </p:grpSp>
        <p:grpSp>
          <p:nvGrpSpPr>
            <p:cNvPr id="53" name="Group 52">
              <a:extLst>
                <a:ext uri="{FF2B5EF4-FFF2-40B4-BE49-F238E27FC236}">
                  <a16:creationId xmlns:a16="http://schemas.microsoft.com/office/drawing/2014/main" id="{171B5409-9905-4DE3-ABF4-651F17A080BE}"/>
                </a:ext>
              </a:extLst>
            </p:cNvPr>
            <p:cNvGrpSpPr/>
            <p:nvPr/>
          </p:nvGrpSpPr>
          <p:grpSpPr>
            <a:xfrm>
              <a:off x="2429463" y="4569317"/>
              <a:ext cx="1994122" cy="1454419"/>
              <a:chOff x="2429463" y="4694678"/>
              <a:chExt cx="1994122" cy="1454419"/>
            </a:xfrm>
          </p:grpSpPr>
          <p:cxnSp>
            <p:nvCxnSpPr>
              <p:cNvPr id="28" name="Straight Connector 27">
                <a:extLst>
                  <a:ext uri="{FF2B5EF4-FFF2-40B4-BE49-F238E27FC236}">
                    <a16:creationId xmlns:a16="http://schemas.microsoft.com/office/drawing/2014/main" id="{C2E2B614-C7DC-42DF-9A01-5B1E6194234F}"/>
                  </a:ext>
                </a:extLst>
              </p:cNvPr>
              <p:cNvCxnSpPr>
                <a:cxnSpLocks/>
              </p:cNvCxnSpPr>
              <p:nvPr/>
            </p:nvCxnSpPr>
            <p:spPr>
              <a:xfrm flipV="1">
                <a:off x="3032834" y="4694678"/>
                <a:ext cx="0" cy="525803"/>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A1E78FF4-229D-40E0-8386-DE050CE0EB4D}"/>
                  </a:ext>
                </a:extLst>
              </p:cNvPr>
              <p:cNvSpPr txBox="1"/>
              <p:nvPr/>
            </p:nvSpPr>
            <p:spPr>
              <a:xfrm>
                <a:off x="2429463" y="5194990"/>
                <a:ext cx="1994122" cy="954107"/>
              </a:xfrm>
              <a:prstGeom prst="rect">
                <a:avLst/>
              </a:prstGeom>
              <a:solidFill>
                <a:schemeClr val="bg1"/>
              </a:solidFill>
              <a:ln w="28575">
                <a:solidFill>
                  <a:schemeClr val="accent3"/>
                </a:solidFill>
              </a:ln>
            </p:spPr>
            <p:txBody>
              <a:bodyPr wrap="square">
                <a:spAutoFit/>
              </a:bodyPr>
              <a:lstStyle/>
              <a:p>
                <a:pPr rtl="0">
                  <a:spcBef>
                    <a:spcPts val="0"/>
                  </a:spcBef>
                  <a:spcAft>
                    <a:spcPts val="0"/>
                  </a:spcAft>
                </a:pPr>
                <a:r>
                  <a:rPr lang="en-GB" sz="1400" b="1" i="0" u="none" strike="noStrike" dirty="0">
                    <a:solidFill>
                      <a:srgbClr val="1C1C1C"/>
                    </a:solidFill>
                    <a:effectLst/>
                  </a:rPr>
                  <a:t>1952 </a:t>
                </a:r>
              </a:p>
              <a:p>
                <a:pPr rtl="0">
                  <a:spcBef>
                    <a:spcPts val="0"/>
                  </a:spcBef>
                  <a:spcAft>
                    <a:spcPts val="0"/>
                  </a:spcAft>
                </a:pPr>
                <a:r>
                  <a:rPr lang="en-GB" sz="1400" i="0" u="none" strike="noStrike" dirty="0">
                    <a:solidFill>
                      <a:srgbClr val="1C1C1C"/>
                    </a:solidFill>
                    <a:effectLst/>
                  </a:rPr>
                  <a:t>King George VI dies and Princess Elizabeth becomes Queen.</a:t>
                </a:r>
              </a:p>
            </p:txBody>
          </p:sp>
        </p:grpSp>
        <p:grpSp>
          <p:nvGrpSpPr>
            <p:cNvPr id="56" name="Group 55">
              <a:extLst>
                <a:ext uri="{FF2B5EF4-FFF2-40B4-BE49-F238E27FC236}">
                  <a16:creationId xmlns:a16="http://schemas.microsoft.com/office/drawing/2014/main" id="{3F3F9B17-065B-44CF-93E3-D887B3F80436}"/>
                </a:ext>
              </a:extLst>
            </p:cNvPr>
            <p:cNvGrpSpPr/>
            <p:nvPr/>
          </p:nvGrpSpPr>
          <p:grpSpPr>
            <a:xfrm>
              <a:off x="4538590" y="4569317"/>
              <a:ext cx="1439803" cy="1454419"/>
              <a:chOff x="4538590" y="4694678"/>
              <a:chExt cx="1439803" cy="1454419"/>
            </a:xfrm>
          </p:grpSpPr>
          <p:cxnSp>
            <p:nvCxnSpPr>
              <p:cNvPr id="32" name="Straight Connector 31">
                <a:extLst>
                  <a:ext uri="{FF2B5EF4-FFF2-40B4-BE49-F238E27FC236}">
                    <a16:creationId xmlns:a16="http://schemas.microsoft.com/office/drawing/2014/main" id="{F4E4F041-5F6D-49F0-8691-13A9C2D06D48}"/>
                  </a:ext>
                </a:extLst>
              </p:cNvPr>
              <p:cNvCxnSpPr>
                <a:cxnSpLocks/>
              </p:cNvCxnSpPr>
              <p:nvPr/>
            </p:nvCxnSpPr>
            <p:spPr>
              <a:xfrm flipV="1">
                <a:off x="4697785" y="4694678"/>
                <a:ext cx="0" cy="525803"/>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B447DE6-D752-41B4-92A2-6B29F1CB2F0E}"/>
                  </a:ext>
                </a:extLst>
              </p:cNvPr>
              <p:cNvSpPr txBox="1"/>
              <p:nvPr/>
            </p:nvSpPr>
            <p:spPr>
              <a:xfrm>
                <a:off x="4538590" y="5194990"/>
                <a:ext cx="1439803" cy="954107"/>
              </a:xfrm>
              <a:prstGeom prst="rect">
                <a:avLst/>
              </a:prstGeom>
              <a:solidFill>
                <a:schemeClr val="bg1"/>
              </a:solidFill>
              <a:ln w="28575">
                <a:solidFill>
                  <a:schemeClr val="accent3"/>
                </a:solidFill>
              </a:ln>
            </p:spPr>
            <p:txBody>
              <a:bodyPr wrap="square">
                <a:spAutoFit/>
              </a:bodyPr>
              <a:lstStyle/>
              <a:p>
                <a:pPr rtl="0">
                  <a:spcBef>
                    <a:spcPts val="0"/>
                  </a:spcBef>
                  <a:spcAft>
                    <a:spcPts val="0"/>
                  </a:spcAft>
                </a:pPr>
                <a:r>
                  <a:rPr lang="en-GB" sz="1400" b="1" i="0" u="none" strike="noStrike" dirty="0">
                    <a:solidFill>
                      <a:srgbClr val="1C1C1C"/>
                    </a:solidFill>
                    <a:effectLst/>
                  </a:rPr>
                  <a:t>1977</a:t>
                </a:r>
              </a:p>
              <a:p>
                <a:pPr rtl="0">
                  <a:spcBef>
                    <a:spcPts val="0"/>
                  </a:spcBef>
                  <a:spcAft>
                    <a:spcPts val="0"/>
                  </a:spcAft>
                </a:pPr>
                <a:r>
                  <a:rPr lang="en-GB" sz="1400" i="0" u="none" strike="noStrike" dirty="0">
                    <a:solidFill>
                      <a:srgbClr val="1C1C1C"/>
                    </a:solidFill>
                    <a:effectLst/>
                  </a:rPr>
                  <a:t>Queen Elizabeth II’s Silver Jubilee.</a:t>
                </a:r>
              </a:p>
            </p:txBody>
          </p:sp>
        </p:grpSp>
        <p:grpSp>
          <p:nvGrpSpPr>
            <p:cNvPr id="57" name="Group 56">
              <a:extLst>
                <a:ext uri="{FF2B5EF4-FFF2-40B4-BE49-F238E27FC236}">
                  <a16:creationId xmlns:a16="http://schemas.microsoft.com/office/drawing/2014/main" id="{ABFCBD79-A6B4-47F7-B1C3-98C00DE0E725}"/>
                </a:ext>
              </a:extLst>
            </p:cNvPr>
            <p:cNvGrpSpPr/>
            <p:nvPr/>
          </p:nvGrpSpPr>
          <p:grpSpPr>
            <a:xfrm>
              <a:off x="6108246" y="4569317"/>
              <a:ext cx="2231689" cy="1238975"/>
              <a:chOff x="6108246" y="4694678"/>
              <a:chExt cx="2231689" cy="1238975"/>
            </a:xfrm>
          </p:grpSpPr>
          <p:cxnSp>
            <p:nvCxnSpPr>
              <p:cNvPr id="30" name="Straight Connector 29">
                <a:extLst>
                  <a:ext uri="{FF2B5EF4-FFF2-40B4-BE49-F238E27FC236}">
                    <a16:creationId xmlns:a16="http://schemas.microsoft.com/office/drawing/2014/main" id="{0E29D1E3-C596-4E06-B68B-15FBBBB214E0}"/>
                  </a:ext>
                </a:extLst>
              </p:cNvPr>
              <p:cNvCxnSpPr>
                <a:cxnSpLocks/>
              </p:cNvCxnSpPr>
              <p:nvPr/>
            </p:nvCxnSpPr>
            <p:spPr>
              <a:xfrm flipV="1">
                <a:off x="6806797" y="4694678"/>
                <a:ext cx="0" cy="500311"/>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71FFE26-D30E-479F-B83B-4797C295C50E}"/>
                  </a:ext>
                </a:extLst>
              </p:cNvPr>
              <p:cNvSpPr txBox="1"/>
              <p:nvPr/>
            </p:nvSpPr>
            <p:spPr>
              <a:xfrm>
                <a:off x="6108246" y="5194989"/>
                <a:ext cx="2231689" cy="738664"/>
              </a:xfrm>
              <a:prstGeom prst="rect">
                <a:avLst/>
              </a:prstGeom>
              <a:solidFill>
                <a:schemeClr val="bg1"/>
              </a:solidFill>
              <a:ln w="28575">
                <a:solidFill>
                  <a:schemeClr val="accent3"/>
                </a:solidFill>
              </a:ln>
            </p:spPr>
            <p:txBody>
              <a:bodyPr wrap="square">
                <a:spAutoFit/>
              </a:bodyPr>
              <a:lstStyle/>
              <a:p>
                <a:pPr rtl="0">
                  <a:spcBef>
                    <a:spcPts val="0"/>
                  </a:spcBef>
                  <a:spcAft>
                    <a:spcPts val="0"/>
                  </a:spcAft>
                </a:pPr>
                <a:r>
                  <a:rPr lang="en-GB" sz="1400" b="1" i="0" u="none" strike="noStrike" dirty="0">
                    <a:solidFill>
                      <a:srgbClr val="1C1C1C"/>
                    </a:solidFill>
                    <a:effectLst/>
                  </a:rPr>
                  <a:t>2002 </a:t>
                </a:r>
              </a:p>
              <a:p>
                <a:pPr rtl="0">
                  <a:spcBef>
                    <a:spcPts val="0"/>
                  </a:spcBef>
                  <a:spcAft>
                    <a:spcPts val="0"/>
                  </a:spcAft>
                </a:pPr>
                <a:r>
                  <a:rPr lang="en-GB" sz="1400" i="0" u="none" strike="noStrike" dirty="0">
                    <a:solidFill>
                      <a:srgbClr val="1C1C1C"/>
                    </a:solidFill>
                    <a:effectLst/>
                  </a:rPr>
                  <a:t>Princess Margaret and The Queen Mother die.</a:t>
                </a:r>
              </a:p>
            </p:txBody>
          </p:sp>
        </p:grpSp>
        <p:grpSp>
          <p:nvGrpSpPr>
            <p:cNvPr id="51" name="Group 50">
              <a:extLst>
                <a:ext uri="{FF2B5EF4-FFF2-40B4-BE49-F238E27FC236}">
                  <a16:creationId xmlns:a16="http://schemas.microsoft.com/office/drawing/2014/main" id="{50C21BE2-6AA0-4623-A207-84139F783BAA}"/>
                </a:ext>
              </a:extLst>
            </p:cNvPr>
            <p:cNvGrpSpPr/>
            <p:nvPr/>
          </p:nvGrpSpPr>
          <p:grpSpPr>
            <a:xfrm>
              <a:off x="728281" y="3168593"/>
              <a:ext cx="1773326" cy="1367362"/>
              <a:chOff x="728281" y="3168593"/>
              <a:chExt cx="1773326" cy="1367362"/>
            </a:xfrm>
          </p:grpSpPr>
          <p:cxnSp>
            <p:nvCxnSpPr>
              <p:cNvPr id="47" name="Straight Connector 46">
                <a:extLst>
                  <a:ext uri="{FF2B5EF4-FFF2-40B4-BE49-F238E27FC236}">
                    <a16:creationId xmlns:a16="http://schemas.microsoft.com/office/drawing/2014/main" id="{C230EB45-0E55-45D8-9264-905AD9206563}"/>
                  </a:ext>
                </a:extLst>
              </p:cNvPr>
              <p:cNvCxnSpPr>
                <a:cxnSpLocks/>
              </p:cNvCxnSpPr>
              <p:nvPr/>
            </p:nvCxnSpPr>
            <p:spPr>
              <a:xfrm flipV="1">
                <a:off x="2033843" y="3884791"/>
                <a:ext cx="0" cy="6511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C0DC318-4253-4AFD-BB1C-035369DB589A}"/>
                  </a:ext>
                </a:extLst>
              </p:cNvPr>
              <p:cNvSpPr txBox="1"/>
              <p:nvPr/>
            </p:nvSpPr>
            <p:spPr>
              <a:xfrm>
                <a:off x="728281" y="3168593"/>
                <a:ext cx="1773326" cy="738664"/>
              </a:xfrm>
              <a:prstGeom prst="rect">
                <a:avLst/>
              </a:prstGeom>
              <a:solidFill>
                <a:schemeClr val="bg1"/>
              </a:solidFill>
              <a:ln w="28575">
                <a:solidFill>
                  <a:schemeClr val="accent3"/>
                </a:solidFill>
              </a:ln>
            </p:spPr>
            <p:txBody>
              <a:bodyPr wrap="square">
                <a:spAutoFit/>
              </a:bodyPr>
              <a:lstStyle/>
              <a:p>
                <a:pPr rtl="0">
                  <a:spcBef>
                    <a:spcPts val="0"/>
                  </a:spcBef>
                  <a:spcAft>
                    <a:spcPts val="0"/>
                  </a:spcAft>
                </a:pPr>
                <a:r>
                  <a:rPr lang="en-GB" sz="1400" b="1" i="0" u="none" strike="noStrike" dirty="0">
                    <a:solidFill>
                      <a:srgbClr val="1C1C1C"/>
                    </a:solidFill>
                    <a:effectLst/>
                  </a:rPr>
                  <a:t>1936 </a:t>
                </a:r>
              </a:p>
              <a:p>
                <a:pPr rtl="0">
                  <a:spcBef>
                    <a:spcPts val="0"/>
                  </a:spcBef>
                  <a:spcAft>
                    <a:spcPts val="0"/>
                  </a:spcAft>
                </a:pPr>
                <a:r>
                  <a:rPr lang="en-GB" sz="1400" i="0" u="none" strike="noStrike" dirty="0">
                    <a:solidFill>
                      <a:srgbClr val="1C1C1C"/>
                    </a:solidFill>
                    <a:effectLst/>
                  </a:rPr>
                  <a:t>King George VI is crowned.</a:t>
                </a:r>
              </a:p>
            </p:txBody>
          </p:sp>
        </p:grpSp>
        <p:grpSp>
          <p:nvGrpSpPr>
            <p:cNvPr id="54" name="Group 53">
              <a:extLst>
                <a:ext uri="{FF2B5EF4-FFF2-40B4-BE49-F238E27FC236}">
                  <a16:creationId xmlns:a16="http://schemas.microsoft.com/office/drawing/2014/main" id="{1D4A5395-C9D4-45D5-ACCA-AF2749526B2B}"/>
                </a:ext>
              </a:extLst>
            </p:cNvPr>
            <p:cNvGrpSpPr/>
            <p:nvPr/>
          </p:nvGrpSpPr>
          <p:grpSpPr>
            <a:xfrm>
              <a:off x="2674552" y="3195115"/>
              <a:ext cx="1502268" cy="1348710"/>
              <a:chOff x="2674552" y="3195115"/>
              <a:chExt cx="1502268" cy="1348710"/>
            </a:xfrm>
          </p:grpSpPr>
          <p:cxnSp>
            <p:nvCxnSpPr>
              <p:cNvPr id="48" name="Straight Connector 47">
                <a:extLst>
                  <a:ext uri="{FF2B5EF4-FFF2-40B4-BE49-F238E27FC236}">
                    <a16:creationId xmlns:a16="http://schemas.microsoft.com/office/drawing/2014/main" id="{1B359C51-08AA-4A17-9150-FCA3EAFD22FA}"/>
                  </a:ext>
                </a:extLst>
              </p:cNvPr>
              <p:cNvCxnSpPr>
                <a:cxnSpLocks/>
              </p:cNvCxnSpPr>
              <p:nvPr/>
            </p:nvCxnSpPr>
            <p:spPr>
              <a:xfrm flipV="1">
                <a:off x="3840871" y="3892661"/>
                <a:ext cx="0" cy="6511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3F2E2E9-9DD9-43BD-B1E2-5FAA9D5649D6}"/>
                  </a:ext>
                </a:extLst>
              </p:cNvPr>
              <p:cNvSpPr txBox="1"/>
              <p:nvPr/>
            </p:nvSpPr>
            <p:spPr>
              <a:xfrm>
                <a:off x="2674552" y="3195115"/>
                <a:ext cx="1502268" cy="954107"/>
              </a:xfrm>
              <a:prstGeom prst="rect">
                <a:avLst/>
              </a:prstGeom>
              <a:solidFill>
                <a:schemeClr val="bg1"/>
              </a:solidFill>
              <a:ln w="28575">
                <a:solidFill>
                  <a:schemeClr val="accent3"/>
                </a:solidFill>
              </a:ln>
            </p:spPr>
            <p:txBody>
              <a:bodyPr wrap="square">
                <a:spAutoFit/>
              </a:bodyPr>
              <a:lstStyle/>
              <a:p>
                <a:pPr rtl="0">
                  <a:spcBef>
                    <a:spcPts val="0"/>
                  </a:spcBef>
                  <a:spcAft>
                    <a:spcPts val="0"/>
                  </a:spcAft>
                </a:pPr>
                <a:r>
                  <a:rPr lang="en-GB" sz="1400" b="1" i="0" u="none" strike="noStrike" dirty="0">
                    <a:solidFill>
                      <a:srgbClr val="1C1C1C"/>
                    </a:solidFill>
                    <a:effectLst/>
                  </a:rPr>
                  <a:t>1964 </a:t>
                </a:r>
              </a:p>
              <a:p>
                <a:pPr rtl="0">
                  <a:spcBef>
                    <a:spcPts val="0"/>
                  </a:spcBef>
                  <a:spcAft>
                    <a:spcPts val="0"/>
                  </a:spcAft>
                </a:pPr>
                <a:r>
                  <a:rPr lang="en-GB" sz="1400" i="0" u="none" strike="noStrike" dirty="0">
                    <a:solidFill>
                      <a:srgbClr val="1C1C1C"/>
                    </a:solidFill>
                    <a:effectLst/>
                  </a:rPr>
                  <a:t>Queen Elizabeth II’s youngest child is born.</a:t>
                </a:r>
              </a:p>
            </p:txBody>
          </p:sp>
        </p:grpSp>
        <p:grpSp>
          <p:nvGrpSpPr>
            <p:cNvPr id="55" name="Group 54">
              <a:extLst>
                <a:ext uri="{FF2B5EF4-FFF2-40B4-BE49-F238E27FC236}">
                  <a16:creationId xmlns:a16="http://schemas.microsoft.com/office/drawing/2014/main" id="{E226E391-CB4D-440C-902D-E77ED12A8BFE}"/>
                </a:ext>
              </a:extLst>
            </p:cNvPr>
            <p:cNvGrpSpPr/>
            <p:nvPr/>
          </p:nvGrpSpPr>
          <p:grpSpPr>
            <a:xfrm>
              <a:off x="4308634" y="3194483"/>
              <a:ext cx="2053536" cy="1374834"/>
              <a:chOff x="4308634" y="3194483"/>
              <a:chExt cx="2053536" cy="1374834"/>
            </a:xfrm>
          </p:grpSpPr>
          <p:cxnSp>
            <p:nvCxnSpPr>
              <p:cNvPr id="49" name="Straight Connector 48">
                <a:extLst>
                  <a:ext uri="{FF2B5EF4-FFF2-40B4-BE49-F238E27FC236}">
                    <a16:creationId xmlns:a16="http://schemas.microsoft.com/office/drawing/2014/main" id="{AC849A18-AD23-48CA-8D91-0202EA516041}"/>
                  </a:ext>
                </a:extLst>
              </p:cNvPr>
              <p:cNvCxnSpPr>
                <a:cxnSpLocks/>
              </p:cNvCxnSpPr>
              <p:nvPr/>
            </p:nvCxnSpPr>
            <p:spPr>
              <a:xfrm flipV="1">
                <a:off x="5430185" y="3918153"/>
                <a:ext cx="0" cy="6511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B6CAB9F-AA55-44A5-888C-A3602043FCF8}"/>
                  </a:ext>
                </a:extLst>
              </p:cNvPr>
              <p:cNvSpPr txBox="1"/>
              <p:nvPr/>
            </p:nvSpPr>
            <p:spPr>
              <a:xfrm>
                <a:off x="4308634" y="3194483"/>
                <a:ext cx="2053536" cy="738664"/>
              </a:xfrm>
              <a:prstGeom prst="rect">
                <a:avLst/>
              </a:prstGeom>
              <a:solidFill>
                <a:schemeClr val="bg1"/>
              </a:solidFill>
              <a:ln w="28575">
                <a:solidFill>
                  <a:schemeClr val="accent3"/>
                </a:solidFill>
              </a:ln>
            </p:spPr>
            <p:txBody>
              <a:bodyPr wrap="square">
                <a:spAutoFit/>
              </a:bodyPr>
              <a:lstStyle/>
              <a:p>
                <a:pPr rtl="0">
                  <a:spcBef>
                    <a:spcPts val="0"/>
                  </a:spcBef>
                  <a:spcAft>
                    <a:spcPts val="0"/>
                  </a:spcAft>
                </a:pPr>
                <a:r>
                  <a:rPr lang="en-GB" sz="1400" b="1" i="0" u="none" strike="noStrike" dirty="0">
                    <a:solidFill>
                      <a:srgbClr val="1C1C1C"/>
                    </a:solidFill>
                    <a:effectLst/>
                  </a:rPr>
                  <a:t>1992</a:t>
                </a:r>
              </a:p>
              <a:p>
                <a:pPr rtl="0">
                  <a:spcBef>
                    <a:spcPts val="0"/>
                  </a:spcBef>
                  <a:spcAft>
                    <a:spcPts val="0"/>
                  </a:spcAft>
                </a:pPr>
                <a:r>
                  <a:rPr lang="en-GB" sz="1400" i="0" u="none" strike="noStrike" dirty="0">
                    <a:solidFill>
                      <a:srgbClr val="1C1C1C"/>
                    </a:solidFill>
                    <a:effectLst/>
                  </a:rPr>
                  <a:t>A fire destroys part of Windsor Castle.</a:t>
                </a:r>
              </a:p>
            </p:txBody>
          </p:sp>
        </p:grpSp>
        <p:grpSp>
          <p:nvGrpSpPr>
            <p:cNvPr id="58" name="Group 57">
              <a:extLst>
                <a:ext uri="{FF2B5EF4-FFF2-40B4-BE49-F238E27FC236}">
                  <a16:creationId xmlns:a16="http://schemas.microsoft.com/office/drawing/2014/main" id="{B8B63ABA-BCC4-4856-BF7C-3A6F409333EE}"/>
                </a:ext>
              </a:extLst>
            </p:cNvPr>
            <p:cNvGrpSpPr/>
            <p:nvPr/>
          </p:nvGrpSpPr>
          <p:grpSpPr>
            <a:xfrm>
              <a:off x="6567918" y="2755381"/>
              <a:ext cx="1715022" cy="1803050"/>
              <a:chOff x="6567918" y="2755381"/>
              <a:chExt cx="1715022" cy="1803050"/>
            </a:xfrm>
          </p:grpSpPr>
          <p:cxnSp>
            <p:nvCxnSpPr>
              <p:cNvPr id="50" name="Straight Connector 49">
                <a:extLst>
                  <a:ext uri="{FF2B5EF4-FFF2-40B4-BE49-F238E27FC236}">
                    <a16:creationId xmlns:a16="http://schemas.microsoft.com/office/drawing/2014/main" id="{36A076C1-5D4E-4829-AAE8-2DB37BC141F4}"/>
                  </a:ext>
                </a:extLst>
              </p:cNvPr>
              <p:cNvCxnSpPr>
                <a:cxnSpLocks/>
              </p:cNvCxnSpPr>
              <p:nvPr/>
            </p:nvCxnSpPr>
            <p:spPr>
              <a:xfrm flipV="1">
                <a:off x="7373285" y="3907267"/>
                <a:ext cx="0" cy="651164"/>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263B5C1-41AF-42CE-AC92-A47854D20598}"/>
                  </a:ext>
                </a:extLst>
              </p:cNvPr>
              <p:cNvSpPr txBox="1"/>
              <p:nvPr/>
            </p:nvSpPr>
            <p:spPr>
              <a:xfrm>
                <a:off x="6567918" y="2755381"/>
                <a:ext cx="1715022" cy="1169551"/>
              </a:xfrm>
              <a:prstGeom prst="rect">
                <a:avLst/>
              </a:prstGeom>
              <a:solidFill>
                <a:schemeClr val="bg1"/>
              </a:solidFill>
              <a:ln w="28575">
                <a:solidFill>
                  <a:schemeClr val="accent3"/>
                </a:solidFill>
              </a:ln>
            </p:spPr>
            <p:txBody>
              <a:bodyPr wrap="square">
                <a:spAutoFit/>
              </a:bodyPr>
              <a:lstStyle/>
              <a:p>
                <a:pPr rtl="0">
                  <a:spcBef>
                    <a:spcPts val="0"/>
                  </a:spcBef>
                  <a:spcAft>
                    <a:spcPts val="0"/>
                  </a:spcAft>
                </a:pPr>
                <a:r>
                  <a:rPr lang="en-GB" sz="1400" b="1" i="0" u="none" strike="noStrike" dirty="0">
                    <a:solidFill>
                      <a:srgbClr val="1C1C1C"/>
                    </a:solidFill>
                    <a:effectLst/>
                  </a:rPr>
                  <a:t>2015 </a:t>
                </a:r>
              </a:p>
              <a:p>
                <a:r>
                  <a:rPr lang="en-GB" sz="1400" i="0" u="none" strike="noStrike" dirty="0">
                    <a:solidFill>
                      <a:srgbClr val="1C1C1C"/>
                    </a:solidFill>
                    <a:effectLst/>
                  </a:rPr>
                  <a:t>Queen </a:t>
                </a:r>
                <a:r>
                  <a:rPr lang="en-GB" sz="1400" dirty="0">
                    <a:solidFill>
                      <a:srgbClr val="1C1C1C"/>
                    </a:solidFill>
                  </a:rPr>
                  <a:t>Elizabeth II </a:t>
                </a:r>
                <a:r>
                  <a:rPr lang="en-GB" sz="1400" i="0" u="none" strike="noStrike" dirty="0">
                    <a:solidFill>
                      <a:srgbClr val="1C1C1C"/>
                    </a:solidFill>
                    <a:effectLst/>
                  </a:rPr>
                  <a:t>becomes </a:t>
                </a:r>
                <a:r>
                  <a:rPr lang="en-GB" sz="1400" dirty="0"/>
                  <a:t>the UK's longest-reigning monarch.</a:t>
                </a:r>
                <a:endParaRPr lang="en-GB" sz="1400" i="0" u="none" strike="noStrike" dirty="0">
                  <a:solidFill>
                    <a:srgbClr val="1C1C1C"/>
                  </a:solidFill>
                  <a:effectLst/>
                </a:endParaRPr>
              </a:p>
            </p:txBody>
          </p:sp>
        </p:grpSp>
        <p:grpSp>
          <p:nvGrpSpPr>
            <p:cNvPr id="59" name="Group 58">
              <a:extLst>
                <a:ext uri="{FF2B5EF4-FFF2-40B4-BE49-F238E27FC236}">
                  <a16:creationId xmlns:a16="http://schemas.microsoft.com/office/drawing/2014/main" id="{E17D3711-5A2B-45C0-87C9-E602180BB999}"/>
                </a:ext>
              </a:extLst>
            </p:cNvPr>
            <p:cNvGrpSpPr/>
            <p:nvPr/>
          </p:nvGrpSpPr>
          <p:grpSpPr>
            <a:xfrm>
              <a:off x="898269" y="4232849"/>
              <a:ext cx="7456516" cy="651164"/>
              <a:chOff x="898269" y="4232849"/>
              <a:chExt cx="7456516" cy="651164"/>
            </a:xfrm>
          </p:grpSpPr>
          <p:cxnSp>
            <p:nvCxnSpPr>
              <p:cNvPr id="25" name="Straight Connector 24">
                <a:extLst>
                  <a:ext uri="{FF2B5EF4-FFF2-40B4-BE49-F238E27FC236}">
                    <a16:creationId xmlns:a16="http://schemas.microsoft.com/office/drawing/2014/main" id="{98DED358-8AC9-4342-868B-672D3E40706A}"/>
                  </a:ext>
                </a:extLst>
              </p:cNvPr>
              <p:cNvCxnSpPr>
                <a:cxnSpLocks/>
              </p:cNvCxnSpPr>
              <p:nvPr/>
            </p:nvCxnSpPr>
            <p:spPr>
              <a:xfrm flipV="1">
                <a:off x="918846" y="4232849"/>
                <a:ext cx="0" cy="651164"/>
              </a:xfrm>
              <a:prstGeom prst="line">
                <a:avLst/>
              </a:prstGeom>
              <a:ln w="76200">
                <a:solidFill>
                  <a:srgbClr val="5A194D"/>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78CE0FB-6347-4AA4-ADC7-9DBBF90B813B}"/>
                  </a:ext>
                </a:extLst>
              </p:cNvPr>
              <p:cNvCxnSpPr>
                <a:cxnSpLocks/>
              </p:cNvCxnSpPr>
              <p:nvPr/>
            </p:nvCxnSpPr>
            <p:spPr>
              <a:xfrm flipV="1">
                <a:off x="8354785" y="4232849"/>
                <a:ext cx="0" cy="651164"/>
              </a:xfrm>
              <a:prstGeom prst="line">
                <a:avLst/>
              </a:prstGeom>
              <a:ln w="76200">
                <a:solidFill>
                  <a:srgbClr val="5A194D"/>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90D0603-0F76-42C5-A1C0-3E77FFF206FE}"/>
                  </a:ext>
                </a:extLst>
              </p:cNvPr>
              <p:cNvCxnSpPr/>
              <p:nvPr/>
            </p:nvCxnSpPr>
            <p:spPr>
              <a:xfrm>
                <a:off x="898269" y="4558431"/>
                <a:ext cx="7456516" cy="0"/>
              </a:xfrm>
              <a:prstGeom prst="line">
                <a:avLst/>
              </a:prstGeom>
              <a:ln w="76200">
                <a:solidFill>
                  <a:srgbClr val="5A194D"/>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8891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8411" y="325438"/>
            <a:ext cx="8267178" cy="994306"/>
          </a:xfrm>
          <a:prstGeom prst="roundRect">
            <a:avLst>
              <a:gd name="adj" fmla="val 0"/>
            </a:avLst>
          </a:prstGeom>
          <a:noFill/>
          <a:ln>
            <a:noFill/>
          </a:ln>
        </p:spPr>
        <p:txBody>
          <a:bodyPr/>
          <a:lstStyle/>
          <a:p>
            <a:r>
              <a:rPr lang="en-GB" sz="3600" dirty="0">
                <a:solidFill>
                  <a:srgbClr val="5B1A4E"/>
                </a:solidFill>
                <a:latin typeface="+mn-lt"/>
              </a:rPr>
              <a:t>Fun Facts About Queen Elizabeth II</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0" name="TextBox 9">
            <a:extLst>
              <a:ext uri="{FF2B5EF4-FFF2-40B4-BE49-F238E27FC236}">
                <a16:creationId xmlns:a16="http://schemas.microsoft.com/office/drawing/2014/main" id="{813F15B2-9AB8-40AF-82BB-926567A9A435}"/>
              </a:ext>
            </a:extLst>
          </p:cNvPr>
          <p:cNvSpPr txBox="1"/>
          <p:nvPr/>
        </p:nvSpPr>
        <p:spPr>
          <a:xfrm>
            <a:off x="927126" y="1412077"/>
            <a:ext cx="3516122" cy="646331"/>
          </a:xfrm>
          <a:prstGeom prst="rect">
            <a:avLst/>
          </a:prstGeom>
          <a:solidFill>
            <a:schemeClr val="accent6">
              <a:lumMod val="20000"/>
              <a:lumOff val="80000"/>
            </a:schemeClr>
          </a:solidFill>
          <a:ln w="19050">
            <a:noFill/>
          </a:ln>
        </p:spPr>
        <p:txBody>
          <a:bodyPr wrap="square">
            <a:spAutoFit/>
          </a:bodyPr>
          <a:lstStyle/>
          <a:p>
            <a:r>
              <a:rPr lang="en-GB" dirty="0"/>
              <a:t>She had nine thrones; six at Buckingham Palace!</a:t>
            </a: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5A1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1BEE20A-A534-47DC-AFA1-3819440EE678}"/>
              </a:ext>
            </a:extLst>
          </p:cNvPr>
          <p:cNvSpPr txBox="1"/>
          <p:nvPr/>
        </p:nvSpPr>
        <p:spPr>
          <a:xfrm>
            <a:off x="927126" y="2363994"/>
            <a:ext cx="3516122" cy="1477328"/>
          </a:xfrm>
          <a:prstGeom prst="rect">
            <a:avLst/>
          </a:prstGeom>
          <a:solidFill>
            <a:schemeClr val="accent6">
              <a:lumMod val="20000"/>
              <a:lumOff val="80000"/>
            </a:schemeClr>
          </a:solidFill>
          <a:ln w="19050">
            <a:noFill/>
          </a:ln>
        </p:spPr>
        <p:txBody>
          <a:bodyPr wrap="square">
            <a:spAutoFit/>
          </a:bodyPr>
          <a:lstStyle/>
          <a:p>
            <a:r>
              <a:rPr lang="en-GB" dirty="0"/>
              <a:t>In 1954, she became the first serving monarch to circumnavigate the globe on a six month round-the-world tour with her husband.</a:t>
            </a:r>
          </a:p>
        </p:txBody>
      </p:sp>
      <p:sp>
        <p:nvSpPr>
          <p:cNvPr id="16" name="TextBox 15">
            <a:extLst>
              <a:ext uri="{FF2B5EF4-FFF2-40B4-BE49-F238E27FC236}">
                <a16:creationId xmlns:a16="http://schemas.microsoft.com/office/drawing/2014/main" id="{7DD46AF8-97FB-4927-BA5D-5FC6AEA0C5DF}"/>
              </a:ext>
            </a:extLst>
          </p:cNvPr>
          <p:cNvSpPr txBox="1"/>
          <p:nvPr/>
        </p:nvSpPr>
        <p:spPr>
          <a:xfrm>
            <a:off x="922359" y="4146908"/>
            <a:ext cx="3516122" cy="923330"/>
          </a:xfrm>
          <a:prstGeom prst="rect">
            <a:avLst/>
          </a:prstGeom>
          <a:solidFill>
            <a:schemeClr val="accent6">
              <a:lumMod val="20000"/>
              <a:lumOff val="80000"/>
            </a:schemeClr>
          </a:solidFill>
          <a:ln w="19050">
            <a:noFill/>
          </a:ln>
        </p:spPr>
        <p:txBody>
          <a:bodyPr wrap="square">
            <a:spAutoFit/>
          </a:bodyPr>
          <a:lstStyle/>
          <a:p>
            <a:r>
              <a:rPr lang="en-GB" dirty="0"/>
              <a:t>For her 6</a:t>
            </a:r>
            <a:r>
              <a:rPr lang="en-GB" baseline="30000" dirty="0"/>
              <a:t>th</a:t>
            </a:r>
            <a:r>
              <a:rPr lang="en-GB" dirty="0"/>
              <a:t> birthday, she was given a miniature Welsh cottage.</a:t>
            </a:r>
          </a:p>
        </p:txBody>
      </p:sp>
      <p:sp>
        <p:nvSpPr>
          <p:cNvPr id="18" name="TextBox 17">
            <a:extLst>
              <a:ext uri="{FF2B5EF4-FFF2-40B4-BE49-F238E27FC236}">
                <a16:creationId xmlns:a16="http://schemas.microsoft.com/office/drawing/2014/main" id="{0195D324-BA4C-44AB-8D61-71B74DA39C82}"/>
              </a:ext>
            </a:extLst>
          </p:cNvPr>
          <p:cNvSpPr txBox="1"/>
          <p:nvPr/>
        </p:nvSpPr>
        <p:spPr>
          <a:xfrm>
            <a:off x="917592" y="5375825"/>
            <a:ext cx="3516122" cy="646331"/>
          </a:xfrm>
          <a:prstGeom prst="rect">
            <a:avLst/>
          </a:prstGeom>
          <a:solidFill>
            <a:schemeClr val="accent6">
              <a:lumMod val="20000"/>
              <a:lumOff val="80000"/>
            </a:schemeClr>
          </a:solidFill>
          <a:ln w="19050">
            <a:noFill/>
          </a:ln>
        </p:spPr>
        <p:txBody>
          <a:bodyPr wrap="square">
            <a:spAutoFit/>
          </a:bodyPr>
          <a:lstStyle/>
          <a:p>
            <a:r>
              <a:rPr lang="en-GB" dirty="0"/>
              <a:t>She ‘sat’ for her portrait to be painted over 130 times!</a:t>
            </a:r>
          </a:p>
        </p:txBody>
      </p:sp>
      <p:sp>
        <p:nvSpPr>
          <p:cNvPr id="19" name="TextBox 18">
            <a:extLst>
              <a:ext uri="{FF2B5EF4-FFF2-40B4-BE49-F238E27FC236}">
                <a16:creationId xmlns:a16="http://schemas.microsoft.com/office/drawing/2014/main" id="{72B61582-6D02-4003-A833-49AA5563C03B}"/>
              </a:ext>
            </a:extLst>
          </p:cNvPr>
          <p:cNvSpPr txBox="1"/>
          <p:nvPr/>
        </p:nvSpPr>
        <p:spPr>
          <a:xfrm>
            <a:off x="4602407" y="1376756"/>
            <a:ext cx="3727932" cy="1200329"/>
          </a:xfrm>
          <a:prstGeom prst="rect">
            <a:avLst/>
          </a:prstGeom>
          <a:solidFill>
            <a:schemeClr val="accent6">
              <a:lumMod val="20000"/>
              <a:lumOff val="80000"/>
            </a:schemeClr>
          </a:solidFill>
          <a:ln w="19050">
            <a:noFill/>
          </a:ln>
        </p:spPr>
        <p:txBody>
          <a:bodyPr wrap="square">
            <a:spAutoFit/>
          </a:bodyPr>
          <a:lstStyle/>
          <a:p>
            <a:r>
              <a:rPr lang="en-GB" dirty="0"/>
              <a:t>She was the first, and so far the only, female member of the Royal Family to serve in the armed forces.</a:t>
            </a:r>
          </a:p>
        </p:txBody>
      </p:sp>
      <p:sp>
        <p:nvSpPr>
          <p:cNvPr id="20" name="TextBox 19">
            <a:extLst>
              <a:ext uri="{FF2B5EF4-FFF2-40B4-BE49-F238E27FC236}">
                <a16:creationId xmlns:a16="http://schemas.microsoft.com/office/drawing/2014/main" id="{2332A843-FFF1-4621-84AB-ACE120B55ADD}"/>
              </a:ext>
            </a:extLst>
          </p:cNvPr>
          <p:cNvSpPr txBox="1"/>
          <p:nvPr/>
        </p:nvSpPr>
        <p:spPr>
          <a:xfrm>
            <a:off x="4602407" y="2813786"/>
            <a:ext cx="3727932" cy="1477328"/>
          </a:xfrm>
          <a:prstGeom prst="rect">
            <a:avLst/>
          </a:prstGeom>
          <a:solidFill>
            <a:schemeClr val="accent6">
              <a:lumMod val="20000"/>
              <a:lumOff val="80000"/>
            </a:schemeClr>
          </a:solidFill>
          <a:ln w="19050">
            <a:noFill/>
          </a:ln>
        </p:spPr>
        <p:txBody>
          <a:bodyPr wrap="square">
            <a:spAutoFit/>
          </a:bodyPr>
          <a:lstStyle/>
          <a:p>
            <a:r>
              <a:rPr lang="en-GB" dirty="0"/>
              <a:t>Corgis were her favourite dogs. She owned more than 30 of them during her reign. She also liked </a:t>
            </a:r>
            <a:r>
              <a:rPr lang="en-GB" dirty="0" err="1"/>
              <a:t>Dorgis</a:t>
            </a:r>
            <a:r>
              <a:rPr lang="en-GB" dirty="0"/>
              <a:t> </a:t>
            </a:r>
            <a:r>
              <a:rPr lang="en-GB" dirty="0">
                <a:solidFill>
                  <a:srgbClr val="1C1C1C"/>
                </a:solidFill>
              </a:rPr>
              <a:t>–</a:t>
            </a:r>
            <a:r>
              <a:rPr lang="en-GB" dirty="0"/>
              <a:t> a cross between a Corgi and a Dachshund.</a:t>
            </a:r>
          </a:p>
        </p:txBody>
      </p:sp>
      <p:sp>
        <p:nvSpPr>
          <p:cNvPr id="22" name="TextBox 21">
            <a:extLst>
              <a:ext uri="{FF2B5EF4-FFF2-40B4-BE49-F238E27FC236}">
                <a16:creationId xmlns:a16="http://schemas.microsoft.com/office/drawing/2014/main" id="{8B06B49B-5D73-4901-834A-5D16A3DCFD7E}"/>
              </a:ext>
            </a:extLst>
          </p:cNvPr>
          <p:cNvSpPr txBox="1"/>
          <p:nvPr/>
        </p:nvSpPr>
        <p:spPr>
          <a:xfrm>
            <a:off x="4602407" y="4527815"/>
            <a:ext cx="3727932" cy="369332"/>
          </a:xfrm>
          <a:prstGeom prst="rect">
            <a:avLst/>
          </a:prstGeom>
          <a:solidFill>
            <a:schemeClr val="accent6">
              <a:lumMod val="20000"/>
              <a:lumOff val="80000"/>
            </a:schemeClr>
          </a:solidFill>
          <a:ln w="19050">
            <a:noFill/>
          </a:ln>
        </p:spPr>
        <p:txBody>
          <a:bodyPr wrap="square">
            <a:spAutoFit/>
          </a:bodyPr>
          <a:lstStyle/>
          <a:p>
            <a:r>
              <a:rPr lang="en-GB" dirty="0"/>
              <a:t>She was 5'4" (160cm) tall. </a:t>
            </a:r>
          </a:p>
        </p:txBody>
      </p:sp>
      <p:sp>
        <p:nvSpPr>
          <p:cNvPr id="23" name="TextBox 22">
            <a:extLst>
              <a:ext uri="{FF2B5EF4-FFF2-40B4-BE49-F238E27FC236}">
                <a16:creationId xmlns:a16="http://schemas.microsoft.com/office/drawing/2014/main" id="{23AE9ACC-BC54-4893-87BE-5822C6680495}"/>
              </a:ext>
            </a:extLst>
          </p:cNvPr>
          <p:cNvSpPr txBox="1"/>
          <p:nvPr/>
        </p:nvSpPr>
        <p:spPr>
          <a:xfrm>
            <a:off x="4602407" y="5133847"/>
            <a:ext cx="3727932" cy="923330"/>
          </a:xfrm>
          <a:prstGeom prst="rect">
            <a:avLst/>
          </a:prstGeom>
          <a:solidFill>
            <a:schemeClr val="accent6">
              <a:lumMod val="20000"/>
              <a:lumOff val="80000"/>
            </a:schemeClr>
          </a:solidFill>
          <a:ln w="19050">
            <a:noFill/>
          </a:ln>
        </p:spPr>
        <p:txBody>
          <a:bodyPr wrap="square">
            <a:spAutoFit/>
          </a:bodyPr>
          <a:lstStyle/>
          <a:p>
            <a:r>
              <a:rPr lang="en-GB" dirty="0"/>
              <a:t>She sent cards to congratulate people when they reached the age of 100.</a:t>
            </a:r>
          </a:p>
        </p:txBody>
      </p:sp>
      <p:pic>
        <p:nvPicPr>
          <p:cNvPr id="3" name="Picture 2">
            <a:extLst>
              <a:ext uri="{FF2B5EF4-FFF2-40B4-BE49-F238E27FC236}">
                <a16:creationId xmlns:a16="http://schemas.microsoft.com/office/drawing/2014/main" id="{A055DD53-E0BC-D961-F852-2ECDDFC5B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465" y="1068067"/>
            <a:ext cx="5718544" cy="274344"/>
          </a:xfrm>
          <a:prstGeom prst="rect">
            <a:avLst/>
          </a:prstGeom>
        </p:spPr>
      </p:pic>
    </p:spTree>
    <p:extLst>
      <p:ext uri="{BB962C8B-B14F-4D97-AF65-F5344CB8AC3E}">
        <p14:creationId xmlns:p14="http://schemas.microsoft.com/office/powerpoint/2010/main" val="341064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6" grpId="0" animBg="1"/>
      <p:bldP spid="18" grpId="0" animBg="1"/>
      <p:bldP spid="19" grpId="0" animBg="1"/>
      <p:bldP spid="20"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1C8104-4091-435F-BB8F-0970B6C0461B}"/>
              </a:ext>
            </a:extLst>
          </p:cNvPr>
          <p:cNvSpPr txBox="1"/>
          <p:nvPr/>
        </p:nvSpPr>
        <p:spPr>
          <a:xfrm>
            <a:off x="338643" y="2482730"/>
            <a:ext cx="4000257" cy="369332"/>
          </a:xfrm>
          <a:prstGeom prst="rect">
            <a:avLst/>
          </a:prstGeom>
          <a:noFill/>
        </p:spPr>
        <p:txBody>
          <a:bodyPr wrap="square">
            <a:spAutoFit/>
          </a:bodyPr>
          <a:lstStyle/>
          <a:p>
            <a:r>
              <a:rPr lang="en-GB" b="1" dirty="0">
                <a:solidFill>
                  <a:schemeClr val="bg1"/>
                </a:solidFill>
              </a:rPr>
              <a:t>21</a:t>
            </a:r>
            <a:r>
              <a:rPr lang="en-GB" b="1" baseline="30000" dirty="0">
                <a:solidFill>
                  <a:schemeClr val="bg1"/>
                </a:solidFill>
              </a:rPr>
              <a:t>st</a:t>
            </a:r>
            <a:r>
              <a:rPr lang="en-GB" b="1" dirty="0">
                <a:solidFill>
                  <a:schemeClr val="bg1"/>
                </a:solidFill>
              </a:rPr>
              <a:t> April 1926 – 8</a:t>
            </a:r>
            <a:r>
              <a:rPr lang="en-GB" b="1" baseline="30000" dirty="0">
                <a:solidFill>
                  <a:schemeClr val="bg1"/>
                </a:solidFill>
              </a:rPr>
              <a:t>th </a:t>
            </a:r>
            <a:r>
              <a:rPr lang="en-GB" b="1" dirty="0">
                <a:solidFill>
                  <a:schemeClr val="bg1"/>
                </a:solidFill>
              </a:rPr>
              <a:t>September 2022</a:t>
            </a:r>
            <a:endParaRPr lang="en-GB" b="1" dirty="0">
              <a:solidFill>
                <a:srgbClr val="DE1E5A"/>
              </a:solidFill>
            </a:endParaRPr>
          </a:p>
        </p:txBody>
      </p:sp>
      <p:sp>
        <p:nvSpPr>
          <p:cNvPr id="4" name="Rectangle 3">
            <a:hlinkClick r:id="rId2"/>
            <a:extLst>
              <a:ext uri="{FF2B5EF4-FFF2-40B4-BE49-F238E27FC236}">
                <a16:creationId xmlns:a16="http://schemas.microsoft.com/office/drawing/2014/main" id="{02CFF50E-4EB2-3DA5-E94B-EA266AB6DFB7}"/>
              </a:ext>
            </a:extLst>
          </p:cNvPr>
          <p:cNvSpPr/>
          <p:nvPr/>
        </p:nvSpPr>
        <p:spPr>
          <a:xfrm>
            <a:off x="83890" y="5956183"/>
            <a:ext cx="1124125" cy="805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8409" y="304127"/>
            <a:ext cx="8267178" cy="994306"/>
          </a:xfrm>
          <a:prstGeom prst="roundRect">
            <a:avLst>
              <a:gd name="adj" fmla="val 0"/>
            </a:avLst>
          </a:prstGeom>
          <a:noFill/>
        </p:spPr>
        <p:txBody>
          <a:bodyPr/>
          <a:lstStyle/>
          <a:p>
            <a:r>
              <a:rPr lang="en-GB" sz="3600" dirty="0">
                <a:solidFill>
                  <a:srgbClr val="5B1A4E"/>
                </a:solidFill>
                <a:latin typeface="+mn-lt"/>
              </a:rPr>
              <a:t>Reflection</a:t>
            </a:r>
            <a:r>
              <a:rPr lang="en-GB" sz="3600" dirty="0">
                <a:solidFill>
                  <a:schemeClr val="bg1"/>
                </a:solidFill>
                <a:latin typeface="+mn-lt"/>
              </a:rPr>
              <a:t> </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0" name="TextBox 9">
            <a:extLst>
              <a:ext uri="{FF2B5EF4-FFF2-40B4-BE49-F238E27FC236}">
                <a16:creationId xmlns:a16="http://schemas.microsoft.com/office/drawing/2014/main" id="{813F15B2-9AB8-40AF-82BB-926567A9A435}"/>
              </a:ext>
            </a:extLst>
          </p:cNvPr>
          <p:cNvSpPr txBox="1"/>
          <p:nvPr/>
        </p:nvSpPr>
        <p:spPr>
          <a:xfrm>
            <a:off x="818638" y="1853777"/>
            <a:ext cx="3389152" cy="923330"/>
          </a:xfrm>
          <a:prstGeom prst="rect">
            <a:avLst/>
          </a:prstGeom>
          <a:solidFill>
            <a:schemeClr val="accent3">
              <a:lumMod val="20000"/>
              <a:lumOff val="80000"/>
            </a:schemeClr>
          </a:solidFill>
          <a:ln w="28575">
            <a:solidFill>
              <a:srgbClr val="DABF6C"/>
            </a:solidFill>
          </a:ln>
        </p:spPr>
        <p:txBody>
          <a:bodyPr wrap="square">
            <a:spAutoFit/>
          </a:bodyPr>
          <a:lstStyle/>
          <a:p>
            <a:r>
              <a:rPr lang="en-GB" dirty="0"/>
              <a:t>For most British people, Queen Elizabeth II has been the only monarch of their lifetime. </a:t>
            </a: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5A1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39E4C2FD-EDF3-4A82-AB22-BB0FC5B09D51}"/>
              </a:ext>
            </a:extLst>
          </p:cNvPr>
          <p:cNvSpPr txBox="1"/>
          <p:nvPr/>
        </p:nvSpPr>
        <p:spPr>
          <a:xfrm>
            <a:off x="818638" y="2905079"/>
            <a:ext cx="3389152" cy="1200329"/>
          </a:xfrm>
          <a:prstGeom prst="rect">
            <a:avLst/>
          </a:prstGeom>
          <a:solidFill>
            <a:schemeClr val="accent3">
              <a:lumMod val="20000"/>
              <a:lumOff val="80000"/>
            </a:schemeClr>
          </a:solidFill>
          <a:ln w="28575">
            <a:solidFill>
              <a:srgbClr val="DABF6C"/>
            </a:solidFill>
          </a:ln>
        </p:spPr>
        <p:txBody>
          <a:bodyPr wrap="square">
            <a:spAutoFit/>
          </a:bodyPr>
          <a:lstStyle/>
          <a:p>
            <a:r>
              <a:rPr lang="en-GB" dirty="0"/>
              <a:t>You may be feeling shocked and saddened by her death. You might like to speak with an adult after the lesson.</a:t>
            </a:r>
          </a:p>
        </p:txBody>
      </p:sp>
      <p:sp>
        <p:nvSpPr>
          <p:cNvPr id="15" name="TextBox 14">
            <a:extLst>
              <a:ext uri="{FF2B5EF4-FFF2-40B4-BE49-F238E27FC236}">
                <a16:creationId xmlns:a16="http://schemas.microsoft.com/office/drawing/2014/main" id="{37B8EBE1-870C-402A-98AF-9776416C3C9D}"/>
              </a:ext>
            </a:extLst>
          </p:cNvPr>
          <p:cNvSpPr txBox="1"/>
          <p:nvPr/>
        </p:nvSpPr>
        <p:spPr>
          <a:xfrm>
            <a:off x="818638" y="4262227"/>
            <a:ext cx="3389152" cy="1200329"/>
          </a:xfrm>
          <a:prstGeom prst="rect">
            <a:avLst/>
          </a:prstGeom>
          <a:solidFill>
            <a:schemeClr val="accent3">
              <a:lumMod val="20000"/>
              <a:lumOff val="80000"/>
            </a:schemeClr>
          </a:solidFill>
          <a:ln w="28575">
            <a:solidFill>
              <a:srgbClr val="DABF6C"/>
            </a:solidFill>
          </a:ln>
        </p:spPr>
        <p:txBody>
          <a:bodyPr wrap="square">
            <a:spAutoFit/>
          </a:bodyPr>
          <a:lstStyle/>
          <a:p>
            <a:r>
              <a:rPr lang="en-GB" dirty="0"/>
              <a:t>You may want to pay your respect by taking a moment of silence to remember Queen Elizabeth II.</a:t>
            </a:r>
          </a:p>
        </p:txBody>
      </p:sp>
      <p:grpSp>
        <p:nvGrpSpPr>
          <p:cNvPr id="2" name="Group 1">
            <a:extLst>
              <a:ext uri="{FF2B5EF4-FFF2-40B4-BE49-F238E27FC236}">
                <a16:creationId xmlns:a16="http://schemas.microsoft.com/office/drawing/2014/main" id="{A126B026-0BE5-48A4-9DE8-66226EA4D6C1}"/>
              </a:ext>
            </a:extLst>
          </p:cNvPr>
          <p:cNvGrpSpPr/>
          <p:nvPr/>
        </p:nvGrpSpPr>
        <p:grpSpPr>
          <a:xfrm>
            <a:off x="4277879" y="1317010"/>
            <a:ext cx="4331941" cy="4739391"/>
            <a:chOff x="4192640" y="1270516"/>
            <a:chExt cx="4331941" cy="4739391"/>
          </a:xfrm>
        </p:grpSpPr>
        <p:pic>
          <p:nvPicPr>
            <p:cNvPr id="8194" name="Picture 2">
              <a:extLst>
                <a:ext uri="{FF2B5EF4-FFF2-40B4-BE49-F238E27FC236}">
                  <a16:creationId xmlns:a16="http://schemas.microsoft.com/office/drawing/2014/main" id="{5163C699-EF55-44C7-BF0F-FF61BC0619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840"/>
            <a:stretch/>
          </p:blipFill>
          <p:spPr bwMode="auto">
            <a:xfrm>
              <a:off x="4486759" y="1488465"/>
              <a:ext cx="3774406" cy="409933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3625DFE0-52A9-4235-818A-9DC9FF52B7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05">
              <a:off x="4192640" y="1270516"/>
              <a:ext cx="4331941" cy="4739391"/>
            </a:xfrm>
            <a:prstGeom prst="rect">
              <a:avLst/>
            </a:prstGeom>
          </p:spPr>
        </p:pic>
      </p:grpSp>
      <p:pic>
        <p:nvPicPr>
          <p:cNvPr id="4" name="Picture 3">
            <a:extLst>
              <a:ext uri="{FF2B5EF4-FFF2-40B4-BE49-F238E27FC236}">
                <a16:creationId xmlns:a16="http://schemas.microsoft.com/office/drawing/2014/main" id="{CD06FE25-407C-6A5D-F99C-6813FA8622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6465" y="1068067"/>
            <a:ext cx="5718544" cy="274344"/>
          </a:xfrm>
          <a:prstGeom prst="rect">
            <a:avLst/>
          </a:prstGeom>
        </p:spPr>
      </p:pic>
    </p:spTree>
    <p:extLst>
      <p:ext uri="{BB962C8B-B14F-4D97-AF65-F5344CB8AC3E}">
        <p14:creationId xmlns:p14="http://schemas.microsoft.com/office/powerpoint/2010/main" val="326086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DDFD7EC3-8F05-B785-F77E-BD61F2CE65D3}"/>
              </a:ext>
            </a:extLst>
          </p:cNvPr>
          <p:cNvSpPr/>
          <p:nvPr/>
        </p:nvSpPr>
        <p:spPr>
          <a:xfrm>
            <a:off x="83890" y="5956183"/>
            <a:ext cx="1124125" cy="805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0431" y="433871"/>
            <a:ext cx="8263137" cy="940057"/>
          </a:xfrm>
          <a:prstGeom prst="roundRect">
            <a:avLst>
              <a:gd name="adj" fmla="val 0"/>
            </a:avLst>
          </a:prstGeom>
          <a:noFill/>
        </p:spPr>
        <p:txBody>
          <a:bodyPr/>
          <a:lstStyle/>
          <a:p>
            <a:r>
              <a:rPr lang="en-GB" sz="3600" dirty="0">
                <a:solidFill>
                  <a:srgbClr val="5B1A4E"/>
                </a:solidFill>
                <a:latin typeface="+mn-lt"/>
              </a:rPr>
              <a:t>Who Was Queen Elizabeth II?</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59B3EA0E-262F-4289-A632-6EB0E3B6D78B}"/>
              </a:ext>
            </a:extLst>
          </p:cNvPr>
          <p:cNvSpPr txBox="1"/>
          <p:nvPr/>
        </p:nvSpPr>
        <p:spPr>
          <a:xfrm>
            <a:off x="720010" y="1483303"/>
            <a:ext cx="4563190" cy="923330"/>
          </a:xfrm>
          <a:prstGeom prst="rect">
            <a:avLst/>
          </a:prstGeom>
          <a:solidFill>
            <a:schemeClr val="accent6">
              <a:lumMod val="20000"/>
              <a:lumOff val="80000"/>
            </a:schemeClr>
          </a:solidFill>
        </p:spPr>
        <p:txBody>
          <a:bodyPr wrap="square">
            <a:spAutoFit/>
          </a:bodyPr>
          <a:lstStyle/>
          <a:p>
            <a:r>
              <a:rPr lang="en-GB" dirty="0"/>
              <a:t>Princess Elizabeth, later to become Queen Elizabeth II, was born on 21</a:t>
            </a:r>
            <a:r>
              <a:rPr lang="en-GB" baseline="30000" dirty="0"/>
              <a:t>st</a:t>
            </a:r>
            <a:r>
              <a:rPr lang="en-GB" dirty="0"/>
              <a:t> April 1926 in Mayfair, London.</a:t>
            </a:r>
          </a:p>
        </p:txBody>
      </p:sp>
      <p:sp>
        <p:nvSpPr>
          <p:cNvPr id="13" name="TextBox 12">
            <a:extLst>
              <a:ext uri="{FF2B5EF4-FFF2-40B4-BE49-F238E27FC236}">
                <a16:creationId xmlns:a16="http://schemas.microsoft.com/office/drawing/2014/main" id="{5738C875-9540-40D1-9A99-B2113E92D3BC}"/>
              </a:ext>
            </a:extLst>
          </p:cNvPr>
          <p:cNvSpPr txBox="1"/>
          <p:nvPr/>
        </p:nvSpPr>
        <p:spPr>
          <a:xfrm>
            <a:off x="720010" y="2602224"/>
            <a:ext cx="4563190" cy="923330"/>
          </a:xfrm>
          <a:prstGeom prst="rect">
            <a:avLst/>
          </a:prstGeom>
          <a:solidFill>
            <a:schemeClr val="accent6">
              <a:lumMod val="20000"/>
              <a:lumOff val="80000"/>
            </a:schemeClr>
          </a:solidFill>
        </p:spPr>
        <p:txBody>
          <a:bodyPr wrap="square">
            <a:spAutoFit/>
          </a:bodyPr>
          <a:lstStyle/>
          <a:p>
            <a:r>
              <a:rPr lang="en-GB" dirty="0"/>
              <a:t>She was the first child of The Duke and Duchess of York, who later became King George VI and Queen Elizabeth.</a:t>
            </a:r>
          </a:p>
        </p:txBody>
      </p:sp>
      <p:sp>
        <p:nvSpPr>
          <p:cNvPr id="14" name="TextBox 13">
            <a:extLst>
              <a:ext uri="{FF2B5EF4-FFF2-40B4-BE49-F238E27FC236}">
                <a16:creationId xmlns:a16="http://schemas.microsoft.com/office/drawing/2014/main" id="{1DD54CD4-8A73-4C7C-8C9F-2AE6DCD21EBB}"/>
              </a:ext>
            </a:extLst>
          </p:cNvPr>
          <p:cNvSpPr txBox="1"/>
          <p:nvPr/>
        </p:nvSpPr>
        <p:spPr>
          <a:xfrm>
            <a:off x="720010" y="3721145"/>
            <a:ext cx="4563190" cy="1477328"/>
          </a:xfrm>
          <a:prstGeom prst="rect">
            <a:avLst/>
          </a:prstGeom>
          <a:solidFill>
            <a:schemeClr val="accent6">
              <a:lumMod val="20000"/>
              <a:lumOff val="80000"/>
            </a:schemeClr>
          </a:solidFill>
        </p:spPr>
        <p:txBody>
          <a:bodyPr wrap="square">
            <a:spAutoFit/>
          </a:bodyPr>
          <a:lstStyle/>
          <a:p>
            <a:r>
              <a:rPr lang="en-GB" dirty="0"/>
              <a:t>Queen II’s birthday was officially celebrated in Britain on the second Saturday of June each year. This special day was referred to as ‘The Trooping of the Colour’.</a:t>
            </a:r>
          </a:p>
        </p:txBody>
      </p:sp>
      <p:sp>
        <p:nvSpPr>
          <p:cNvPr id="18" name="TextBox 17">
            <a:extLst>
              <a:ext uri="{FF2B5EF4-FFF2-40B4-BE49-F238E27FC236}">
                <a16:creationId xmlns:a16="http://schemas.microsoft.com/office/drawing/2014/main" id="{389DD185-75D0-4030-BA48-6E5A641E9A40}"/>
              </a:ext>
            </a:extLst>
          </p:cNvPr>
          <p:cNvSpPr txBox="1"/>
          <p:nvPr/>
        </p:nvSpPr>
        <p:spPr>
          <a:xfrm>
            <a:off x="720010" y="5420602"/>
            <a:ext cx="4501197" cy="646331"/>
          </a:xfrm>
          <a:prstGeom prst="rect">
            <a:avLst/>
          </a:prstGeom>
          <a:solidFill>
            <a:schemeClr val="accent6">
              <a:lumMod val="20000"/>
              <a:lumOff val="80000"/>
            </a:schemeClr>
          </a:solidFill>
        </p:spPr>
        <p:txBody>
          <a:bodyPr wrap="square">
            <a:spAutoFit/>
          </a:bodyPr>
          <a:lstStyle/>
          <a:p>
            <a:r>
              <a:rPr lang="en-GB" dirty="0"/>
              <a:t>Queen Elizabeth II was known as the British Sovereign.</a:t>
            </a: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5A1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6C1EAFEE-8ACE-DABC-E5DB-FEAC473BC08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80009" y="1708315"/>
            <a:ext cx="3202783" cy="3501002"/>
          </a:xfrm>
          <a:prstGeom prst="rect">
            <a:avLst/>
          </a:prstGeom>
        </p:spPr>
      </p:pic>
      <p:pic>
        <p:nvPicPr>
          <p:cNvPr id="24" name="Picture 23">
            <a:extLst>
              <a:ext uri="{FF2B5EF4-FFF2-40B4-BE49-F238E27FC236}">
                <a16:creationId xmlns:a16="http://schemas.microsoft.com/office/drawing/2014/main" id="{50D948F3-DAA4-BABE-D76C-9993551EBA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2727" y="1139332"/>
            <a:ext cx="5718544" cy="274344"/>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7251" y="420326"/>
            <a:ext cx="8249498" cy="829599"/>
          </a:xfrm>
          <a:prstGeom prst="roundRect">
            <a:avLst>
              <a:gd name="adj" fmla="val 0"/>
            </a:avLst>
          </a:prstGeom>
          <a:noFill/>
        </p:spPr>
        <p:txBody>
          <a:bodyPr/>
          <a:lstStyle/>
          <a:p>
            <a:r>
              <a:rPr lang="en-GB" sz="3600" dirty="0">
                <a:solidFill>
                  <a:srgbClr val="5B1A4E"/>
                </a:solidFill>
                <a:latin typeface="+mn-lt"/>
              </a:rPr>
              <a:t>Trooping of the Colour</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5A1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Ceremony, Military Parade, Trooping The Colour, Queen">
            <a:extLst>
              <a:ext uri="{FF2B5EF4-FFF2-40B4-BE49-F238E27FC236}">
                <a16:creationId xmlns:a16="http://schemas.microsoft.com/office/drawing/2014/main" id="{EC3A4B51-60CD-4BFF-94A2-5DF47D2D6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876" y="1573475"/>
            <a:ext cx="6624246" cy="4526568"/>
          </a:xfrm>
          <a:prstGeom prst="rect">
            <a:avLst/>
          </a:prstGeom>
          <a:solidFill>
            <a:schemeClr val="accent3">
              <a:lumMod val="75000"/>
            </a:schemeClr>
          </a:solidFill>
          <a:ln w="38100">
            <a:solidFill>
              <a:srgbClr val="DABF6C"/>
            </a:solidFill>
          </a:ln>
        </p:spPr>
      </p:pic>
      <p:pic>
        <p:nvPicPr>
          <p:cNvPr id="11" name="Picture 10">
            <a:extLst>
              <a:ext uri="{FF2B5EF4-FFF2-40B4-BE49-F238E27FC236}">
                <a16:creationId xmlns:a16="http://schemas.microsoft.com/office/drawing/2014/main" id="{6848DFE6-6910-B6D8-3B7F-3EAAF5302C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2727" y="1138397"/>
            <a:ext cx="5718544" cy="274344"/>
          </a:xfrm>
          <a:prstGeom prst="rect">
            <a:avLst/>
          </a:prstGeom>
        </p:spPr>
      </p:pic>
    </p:spTree>
    <p:extLst>
      <p:ext uri="{BB962C8B-B14F-4D97-AF65-F5344CB8AC3E}">
        <p14:creationId xmlns:p14="http://schemas.microsoft.com/office/powerpoint/2010/main" val="2127320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26177" y="420317"/>
            <a:ext cx="8267178" cy="994306"/>
          </a:xfrm>
          <a:prstGeom prst="roundRect">
            <a:avLst>
              <a:gd name="adj" fmla="val 0"/>
            </a:avLst>
          </a:prstGeom>
          <a:noFill/>
        </p:spPr>
        <p:txBody>
          <a:bodyPr/>
          <a:lstStyle/>
          <a:p>
            <a:r>
              <a:rPr lang="en-GB" sz="3600" dirty="0">
                <a:solidFill>
                  <a:srgbClr val="5B1A4E"/>
                </a:solidFill>
                <a:latin typeface="+mn-lt"/>
              </a:rPr>
              <a:t>Queen Elizabeth II’s Family</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59B3EA0E-262F-4289-A632-6EB0E3B6D78B}"/>
              </a:ext>
            </a:extLst>
          </p:cNvPr>
          <p:cNvSpPr txBox="1"/>
          <p:nvPr/>
        </p:nvSpPr>
        <p:spPr>
          <a:xfrm>
            <a:off x="713983" y="1497613"/>
            <a:ext cx="4274515" cy="646331"/>
          </a:xfrm>
          <a:prstGeom prst="rect">
            <a:avLst/>
          </a:prstGeom>
          <a:solidFill>
            <a:schemeClr val="accent6">
              <a:lumMod val="20000"/>
              <a:lumOff val="80000"/>
            </a:schemeClr>
          </a:solidFill>
        </p:spPr>
        <p:txBody>
          <a:bodyPr wrap="square">
            <a:spAutoFit/>
          </a:bodyPr>
          <a:lstStyle/>
          <a:p>
            <a:r>
              <a:rPr lang="en-GB" dirty="0"/>
              <a:t>In 1936, King Edward VIII stepped down from the throne.</a:t>
            </a:r>
          </a:p>
        </p:txBody>
      </p:sp>
      <p:sp>
        <p:nvSpPr>
          <p:cNvPr id="13" name="TextBox 12">
            <a:extLst>
              <a:ext uri="{FF2B5EF4-FFF2-40B4-BE49-F238E27FC236}">
                <a16:creationId xmlns:a16="http://schemas.microsoft.com/office/drawing/2014/main" id="{5738C875-9540-40D1-9A99-B2113E92D3BC}"/>
              </a:ext>
            </a:extLst>
          </p:cNvPr>
          <p:cNvSpPr txBox="1"/>
          <p:nvPr/>
        </p:nvSpPr>
        <p:spPr>
          <a:xfrm>
            <a:off x="713983" y="2367280"/>
            <a:ext cx="4274515" cy="1200329"/>
          </a:xfrm>
          <a:prstGeom prst="rect">
            <a:avLst/>
          </a:prstGeom>
          <a:solidFill>
            <a:schemeClr val="accent6">
              <a:lumMod val="20000"/>
              <a:lumOff val="80000"/>
            </a:schemeClr>
          </a:solidFill>
        </p:spPr>
        <p:txBody>
          <a:bodyPr wrap="square">
            <a:spAutoFit/>
          </a:bodyPr>
          <a:lstStyle/>
          <a:p>
            <a:r>
              <a:rPr lang="en-GB" dirty="0"/>
              <a:t>Princess Elizabeth, along with her sister Margaret, became princesses when King George VI, their father, was crowned.  Their mother became Queen Elizabeth.</a:t>
            </a: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5A1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69193C37-B54E-493E-A2FF-BA5FD2C3DFCF}"/>
              </a:ext>
            </a:extLst>
          </p:cNvPr>
          <p:cNvGrpSpPr/>
          <p:nvPr/>
        </p:nvGrpSpPr>
        <p:grpSpPr>
          <a:xfrm>
            <a:off x="713983" y="3790945"/>
            <a:ext cx="4000257" cy="1030655"/>
            <a:chOff x="713983" y="3587137"/>
            <a:chExt cx="4000257" cy="1030655"/>
          </a:xfrm>
        </p:grpSpPr>
        <p:sp>
          <p:nvSpPr>
            <p:cNvPr id="14" name="TextBox 13">
              <a:extLst>
                <a:ext uri="{FF2B5EF4-FFF2-40B4-BE49-F238E27FC236}">
                  <a16:creationId xmlns:a16="http://schemas.microsoft.com/office/drawing/2014/main" id="{1DD54CD4-8A73-4C7C-8C9F-2AE6DCD21EBB}"/>
                </a:ext>
              </a:extLst>
            </p:cNvPr>
            <p:cNvSpPr txBox="1"/>
            <p:nvPr/>
          </p:nvSpPr>
          <p:spPr>
            <a:xfrm>
              <a:off x="713983" y="3971461"/>
              <a:ext cx="4000257" cy="646331"/>
            </a:xfrm>
            <a:prstGeom prst="rect">
              <a:avLst/>
            </a:prstGeom>
            <a:solidFill>
              <a:schemeClr val="bg1"/>
            </a:solidFill>
            <a:ln w="38100">
              <a:solidFill>
                <a:srgbClr val="DABF6C"/>
              </a:solidFill>
            </a:ln>
          </p:spPr>
          <p:txBody>
            <a:bodyPr wrap="square">
              <a:spAutoFit/>
            </a:bodyPr>
            <a:lstStyle/>
            <a:p>
              <a:r>
                <a:rPr lang="en-GB" dirty="0"/>
                <a:t>Do you know the name of the other man in this photograph?</a:t>
              </a:r>
            </a:p>
          </p:txBody>
        </p:sp>
        <p:sp>
          <p:nvSpPr>
            <p:cNvPr id="12" name="TextBox 11">
              <a:extLst>
                <a:ext uri="{FF2B5EF4-FFF2-40B4-BE49-F238E27FC236}">
                  <a16:creationId xmlns:a16="http://schemas.microsoft.com/office/drawing/2014/main" id="{4E86D1E1-11B1-4B4D-87AF-4FB3808ACBA0}"/>
                </a:ext>
              </a:extLst>
            </p:cNvPr>
            <p:cNvSpPr txBox="1"/>
            <p:nvPr/>
          </p:nvSpPr>
          <p:spPr>
            <a:xfrm>
              <a:off x="713983" y="3587137"/>
              <a:ext cx="1433164" cy="369332"/>
            </a:xfrm>
            <a:prstGeom prst="rect">
              <a:avLst/>
            </a:prstGeom>
            <a:solidFill>
              <a:srgbClr val="DABF6C"/>
            </a:solidFill>
            <a:ln w="38100">
              <a:solidFill>
                <a:srgbClr val="DABF6C"/>
              </a:solidFill>
            </a:ln>
          </p:spPr>
          <p:txBody>
            <a:bodyPr wrap="square">
              <a:spAutoFit/>
            </a:bodyPr>
            <a:lstStyle/>
            <a:p>
              <a:r>
                <a:rPr lang="en-GB" b="1" dirty="0">
                  <a:solidFill>
                    <a:schemeClr val="bg1"/>
                  </a:solidFill>
                </a:rPr>
                <a:t>Discuss It </a:t>
              </a:r>
            </a:p>
          </p:txBody>
        </p:sp>
      </p:grpSp>
      <p:grpSp>
        <p:nvGrpSpPr>
          <p:cNvPr id="5" name="Group 4">
            <a:extLst>
              <a:ext uri="{FF2B5EF4-FFF2-40B4-BE49-F238E27FC236}">
                <a16:creationId xmlns:a16="http://schemas.microsoft.com/office/drawing/2014/main" id="{0BDADA2D-F7A8-4EE4-8603-59CDB212F635}"/>
              </a:ext>
            </a:extLst>
          </p:cNvPr>
          <p:cNvGrpSpPr/>
          <p:nvPr/>
        </p:nvGrpSpPr>
        <p:grpSpPr>
          <a:xfrm>
            <a:off x="717370" y="5026760"/>
            <a:ext cx="7684793" cy="1030655"/>
            <a:chOff x="717370" y="4812102"/>
            <a:chExt cx="7684793" cy="1030655"/>
          </a:xfrm>
        </p:grpSpPr>
        <p:sp>
          <p:nvSpPr>
            <p:cNvPr id="15" name="TextBox 14">
              <a:extLst>
                <a:ext uri="{FF2B5EF4-FFF2-40B4-BE49-F238E27FC236}">
                  <a16:creationId xmlns:a16="http://schemas.microsoft.com/office/drawing/2014/main" id="{11F7136D-A13F-455B-82C8-4CCDE5551D89}"/>
                </a:ext>
              </a:extLst>
            </p:cNvPr>
            <p:cNvSpPr txBox="1"/>
            <p:nvPr/>
          </p:nvSpPr>
          <p:spPr>
            <a:xfrm>
              <a:off x="717370" y="5196426"/>
              <a:ext cx="7684793" cy="646331"/>
            </a:xfrm>
            <a:prstGeom prst="rect">
              <a:avLst/>
            </a:prstGeom>
            <a:solidFill>
              <a:schemeClr val="bg1"/>
            </a:solidFill>
            <a:ln w="38100">
              <a:solidFill>
                <a:srgbClr val="DABF6C"/>
              </a:solidFill>
            </a:ln>
          </p:spPr>
          <p:txBody>
            <a:bodyPr wrap="square">
              <a:spAutoFit/>
            </a:bodyPr>
            <a:lstStyle/>
            <a:p>
              <a:r>
                <a:rPr lang="en-GB" dirty="0"/>
                <a:t>Sir Winston Churchill. He was the British prime minister from 1940-1945 and 1951-1955.</a:t>
              </a:r>
            </a:p>
          </p:txBody>
        </p:sp>
        <p:sp>
          <p:nvSpPr>
            <p:cNvPr id="16" name="TextBox 15">
              <a:extLst>
                <a:ext uri="{FF2B5EF4-FFF2-40B4-BE49-F238E27FC236}">
                  <a16:creationId xmlns:a16="http://schemas.microsoft.com/office/drawing/2014/main" id="{1F11EA07-145D-432A-8622-5047AAE3206B}"/>
                </a:ext>
              </a:extLst>
            </p:cNvPr>
            <p:cNvSpPr txBox="1"/>
            <p:nvPr/>
          </p:nvSpPr>
          <p:spPr>
            <a:xfrm>
              <a:off x="717370" y="4812102"/>
              <a:ext cx="1433164" cy="369332"/>
            </a:xfrm>
            <a:prstGeom prst="rect">
              <a:avLst/>
            </a:prstGeom>
            <a:solidFill>
              <a:srgbClr val="DABF6C"/>
            </a:solidFill>
            <a:ln w="38100">
              <a:solidFill>
                <a:srgbClr val="DABF6C"/>
              </a:solidFill>
            </a:ln>
          </p:spPr>
          <p:txBody>
            <a:bodyPr wrap="square">
              <a:spAutoFit/>
            </a:bodyPr>
            <a:lstStyle/>
            <a:p>
              <a:r>
                <a:rPr lang="en-GB" b="1" dirty="0">
                  <a:solidFill>
                    <a:schemeClr val="bg1"/>
                  </a:solidFill>
                </a:rPr>
                <a:t>Answer </a:t>
              </a:r>
            </a:p>
          </p:txBody>
        </p:sp>
      </p:grpSp>
      <p:grpSp>
        <p:nvGrpSpPr>
          <p:cNvPr id="11" name="Group 10">
            <a:extLst>
              <a:ext uri="{FF2B5EF4-FFF2-40B4-BE49-F238E27FC236}">
                <a16:creationId xmlns:a16="http://schemas.microsoft.com/office/drawing/2014/main" id="{DC5CB80F-8CFA-4B78-BF3C-F2814A78AA0F}"/>
              </a:ext>
            </a:extLst>
          </p:cNvPr>
          <p:cNvGrpSpPr/>
          <p:nvPr/>
        </p:nvGrpSpPr>
        <p:grpSpPr>
          <a:xfrm rot="186956">
            <a:off x="5148936" y="1591155"/>
            <a:ext cx="3267713" cy="3575065"/>
            <a:chOff x="4145247" y="1705178"/>
            <a:chExt cx="2881666" cy="3191484"/>
          </a:xfrm>
        </p:grpSpPr>
        <p:pic>
          <p:nvPicPr>
            <p:cNvPr id="2050" name="Picture 2">
              <a:extLst>
                <a:ext uri="{FF2B5EF4-FFF2-40B4-BE49-F238E27FC236}">
                  <a16:creationId xmlns:a16="http://schemas.microsoft.com/office/drawing/2014/main" id="{9172F3A7-05CD-4343-8FE8-45DD6F9D761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970" r="5340"/>
            <a:stretch/>
          </p:blipFill>
          <p:spPr bwMode="auto">
            <a:xfrm rot="21367456">
              <a:off x="4300749" y="1875237"/>
              <a:ext cx="2570663" cy="24117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2FBB087-36B8-44A0-BB88-78B01A9FE8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13549">
              <a:off x="4145247" y="1705178"/>
              <a:ext cx="2881666" cy="3191484"/>
            </a:xfrm>
            <a:prstGeom prst="rect">
              <a:avLst/>
            </a:prstGeom>
          </p:spPr>
        </p:pic>
      </p:grpSp>
      <p:pic>
        <p:nvPicPr>
          <p:cNvPr id="20" name="Picture 19">
            <a:extLst>
              <a:ext uri="{FF2B5EF4-FFF2-40B4-BE49-F238E27FC236}">
                <a16:creationId xmlns:a16="http://schemas.microsoft.com/office/drawing/2014/main" id="{7590E960-2916-869B-3E50-8D12FDE3CD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2727" y="1139332"/>
            <a:ext cx="5718544" cy="274344"/>
          </a:xfrm>
          <a:prstGeom prst="rect">
            <a:avLst/>
          </a:prstGeom>
        </p:spPr>
      </p:pic>
    </p:spTree>
    <p:extLst>
      <p:ext uri="{BB962C8B-B14F-4D97-AF65-F5344CB8AC3E}">
        <p14:creationId xmlns:p14="http://schemas.microsoft.com/office/powerpoint/2010/main" val="119353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8411" y="409266"/>
            <a:ext cx="8267178" cy="838622"/>
          </a:xfrm>
          <a:prstGeom prst="roundRect">
            <a:avLst>
              <a:gd name="adj" fmla="val 0"/>
            </a:avLst>
          </a:prstGeom>
          <a:noFill/>
        </p:spPr>
        <p:txBody>
          <a:bodyPr/>
          <a:lstStyle/>
          <a:p>
            <a:r>
              <a:rPr lang="en-GB" sz="3600" dirty="0">
                <a:solidFill>
                  <a:srgbClr val="5B1A4E"/>
                </a:solidFill>
                <a:latin typeface="+mn-lt"/>
              </a:rPr>
              <a:t>Princess Elizabeth’s Youth</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59B3EA0E-262F-4289-A632-6EB0E3B6D78B}"/>
              </a:ext>
            </a:extLst>
          </p:cNvPr>
          <p:cNvSpPr txBox="1"/>
          <p:nvPr/>
        </p:nvSpPr>
        <p:spPr>
          <a:xfrm>
            <a:off x="713982" y="1522037"/>
            <a:ext cx="3993484" cy="1200329"/>
          </a:xfrm>
          <a:prstGeom prst="rect">
            <a:avLst/>
          </a:prstGeom>
          <a:solidFill>
            <a:schemeClr val="accent6">
              <a:lumMod val="20000"/>
              <a:lumOff val="80000"/>
            </a:schemeClr>
          </a:solidFill>
        </p:spPr>
        <p:txBody>
          <a:bodyPr wrap="square">
            <a:spAutoFit/>
          </a:bodyPr>
          <a:lstStyle/>
          <a:p>
            <a:r>
              <a:rPr lang="en-GB" dirty="0"/>
              <a:t>Princess Elizabeth was taught at home, not at school. She studied            art and music and enjoyed drama and swimming. </a:t>
            </a:r>
          </a:p>
        </p:txBody>
      </p:sp>
      <p:sp>
        <p:nvSpPr>
          <p:cNvPr id="13" name="TextBox 12">
            <a:extLst>
              <a:ext uri="{FF2B5EF4-FFF2-40B4-BE49-F238E27FC236}">
                <a16:creationId xmlns:a16="http://schemas.microsoft.com/office/drawing/2014/main" id="{5738C875-9540-40D1-9A99-B2113E92D3BC}"/>
              </a:ext>
            </a:extLst>
          </p:cNvPr>
          <p:cNvSpPr txBox="1"/>
          <p:nvPr/>
        </p:nvSpPr>
        <p:spPr>
          <a:xfrm>
            <a:off x="713982" y="2835993"/>
            <a:ext cx="3993484" cy="646331"/>
          </a:xfrm>
          <a:prstGeom prst="rect">
            <a:avLst/>
          </a:prstGeom>
          <a:solidFill>
            <a:schemeClr val="accent6">
              <a:lumMod val="20000"/>
              <a:lumOff val="80000"/>
            </a:schemeClr>
          </a:solidFill>
        </p:spPr>
        <p:txBody>
          <a:bodyPr wrap="square">
            <a:spAutoFit/>
          </a:bodyPr>
          <a:lstStyle/>
          <a:p>
            <a:r>
              <a:rPr lang="en-GB" dirty="0"/>
              <a:t>When she was 11, she joined the          Girl Guides.</a:t>
            </a: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5A1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821FAC0-BAB5-4C83-BA77-06BDE9BADBC7}"/>
              </a:ext>
            </a:extLst>
          </p:cNvPr>
          <p:cNvSpPr txBox="1"/>
          <p:nvPr/>
        </p:nvSpPr>
        <p:spPr>
          <a:xfrm>
            <a:off x="713981" y="3595951"/>
            <a:ext cx="3993485" cy="1477328"/>
          </a:xfrm>
          <a:prstGeom prst="rect">
            <a:avLst/>
          </a:prstGeom>
          <a:solidFill>
            <a:schemeClr val="accent6">
              <a:lumMod val="20000"/>
              <a:lumOff val="80000"/>
            </a:schemeClr>
          </a:solidFill>
        </p:spPr>
        <p:txBody>
          <a:bodyPr wrap="square">
            <a:spAutoFit/>
          </a:bodyPr>
          <a:lstStyle/>
          <a:p>
            <a:r>
              <a:rPr lang="en-GB" dirty="0"/>
              <a:t>She undertook her first public engagement on her 16</a:t>
            </a:r>
            <a:r>
              <a:rPr lang="en-GB" baseline="30000" dirty="0"/>
              <a:t>th</a:t>
            </a:r>
            <a:r>
              <a:rPr lang="en-GB" dirty="0"/>
              <a:t> birthday, when she inspected the soldiers of the Grenadier Guards. They guard the royal residences. </a:t>
            </a:r>
          </a:p>
        </p:txBody>
      </p:sp>
      <p:sp>
        <p:nvSpPr>
          <p:cNvPr id="19" name="TextBox 18">
            <a:extLst>
              <a:ext uri="{FF2B5EF4-FFF2-40B4-BE49-F238E27FC236}">
                <a16:creationId xmlns:a16="http://schemas.microsoft.com/office/drawing/2014/main" id="{3C531CF5-DCC9-497E-80B4-86A8648C3124}"/>
              </a:ext>
            </a:extLst>
          </p:cNvPr>
          <p:cNvSpPr txBox="1"/>
          <p:nvPr/>
        </p:nvSpPr>
        <p:spPr>
          <a:xfrm>
            <a:off x="713980" y="5186906"/>
            <a:ext cx="3993484" cy="646331"/>
          </a:xfrm>
          <a:prstGeom prst="rect">
            <a:avLst/>
          </a:prstGeom>
          <a:solidFill>
            <a:schemeClr val="accent6">
              <a:lumMod val="20000"/>
              <a:lumOff val="80000"/>
            </a:schemeClr>
          </a:solidFill>
        </p:spPr>
        <p:txBody>
          <a:bodyPr wrap="square">
            <a:spAutoFit/>
          </a:bodyPr>
          <a:lstStyle/>
          <a:p>
            <a:r>
              <a:rPr lang="en-GB" dirty="0"/>
              <a:t>During the Second World War, she served in the army as a mechanic.</a:t>
            </a:r>
          </a:p>
        </p:txBody>
      </p:sp>
      <p:pic>
        <p:nvPicPr>
          <p:cNvPr id="3074" name="Picture 2">
            <a:extLst>
              <a:ext uri="{FF2B5EF4-FFF2-40B4-BE49-F238E27FC236}">
                <a16:creationId xmlns:a16="http://schemas.microsoft.com/office/drawing/2014/main" id="{C9B18F3E-DFB6-46D5-A7DD-9D40432AA9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10" t="2658" r="26926" b="2902"/>
          <a:stretch/>
        </p:blipFill>
        <p:spPr bwMode="auto">
          <a:xfrm>
            <a:off x="5036574" y="1503195"/>
            <a:ext cx="3336407" cy="4503841"/>
          </a:xfrm>
          <a:prstGeom prst="rect">
            <a:avLst/>
          </a:prstGeom>
          <a:noFill/>
          <a:ln w="38100">
            <a:solidFill>
              <a:srgbClr val="22348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A144C85-212A-4F0B-8116-6C36560A7C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5173" b="59210"/>
          <a:stretch/>
        </p:blipFill>
        <p:spPr>
          <a:xfrm>
            <a:off x="4756425" y="1503195"/>
            <a:ext cx="912920" cy="709117"/>
          </a:xfrm>
          <a:prstGeom prst="rect">
            <a:avLst/>
          </a:prstGeom>
        </p:spPr>
      </p:pic>
      <p:pic>
        <p:nvPicPr>
          <p:cNvPr id="22" name="Picture 21">
            <a:extLst>
              <a:ext uri="{FF2B5EF4-FFF2-40B4-BE49-F238E27FC236}">
                <a16:creationId xmlns:a16="http://schemas.microsoft.com/office/drawing/2014/main" id="{906DF249-DAB5-4A85-8C9A-BC4AA5DD6C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5173" b="59210"/>
          <a:stretch/>
        </p:blipFill>
        <p:spPr>
          <a:xfrm>
            <a:off x="7740210" y="5322812"/>
            <a:ext cx="912920" cy="709117"/>
          </a:xfrm>
          <a:prstGeom prst="rect">
            <a:avLst/>
          </a:prstGeom>
        </p:spPr>
      </p:pic>
      <p:pic>
        <p:nvPicPr>
          <p:cNvPr id="11" name="Picture 10">
            <a:extLst>
              <a:ext uri="{FF2B5EF4-FFF2-40B4-BE49-F238E27FC236}">
                <a16:creationId xmlns:a16="http://schemas.microsoft.com/office/drawing/2014/main" id="{2DE826A0-9DD2-FCF9-B2E7-614BBA62D7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2728" y="1110619"/>
            <a:ext cx="5718544" cy="274344"/>
          </a:xfrm>
          <a:prstGeom prst="rect">
            <a:avLst/>
          </a:prstGeom>
        </p:spPr>
      </p:pic>
    </p:spTree>
    <p:extLst>
      <p:ext uri="{BB962C8B-B14F-4D97-AF65-F5344CB8AC3E}">
        <p14:creationId xmlns:p14="http://schemas.microsoft.com/office/powerpoint/2010/main" val="169568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E0648C26-35EA-479A-8CF8-4AF951F06A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8" t="5968" r="6302" b="7508"/>
          <a:stretch/>
        </p:blipFill>
        <p:spPr bwMode="auto">
          <a:xfrm>
            <a:off x="813151" y="1422768"/>
            <a:ext cx="3335650" cy="4603918"/>
          </a:xfrm>
          <a:prstGeom prst="rect">
            <a:avLst/>
          </a:prstGeom>
          <a:noFill/>
          <a:ln w="38100">
            <a:solidFill>
              <a:srgbClr val="223481"/>
            </a:solidFill>
          </a:ln>
          <a:extLst>
            <a:ext uri="{909E8E84-426E-40DD-AFC4-6F175D3DCCD1}">
              <a14:hiddenFill xmlns:a14="http://schemas.microsoft.com/office/drawing/2010/main">
                <a:solidFill>
                  <a:srgbClr val="FFFFFF"/>
                </a:solidFill>
              </a14:hiddenFill>
            </a:ext>
          </a:extLst>
        </p:spPr>
      </p:pic>
      <p:sp>
        <p:nvSpPr>
          <p:cNvPr id="21" name="Title 20"/>
          <p:cNvSpPr>
            <a:spLocks noGrp="1"/>
          </p:cNvSpPr>
          <p:nvPr>
            <p:ph type="title"/>
          </p:nvPr>
        </p:nvSpPr>
        <p:spPr>
          <a:xfrm>
            <a:off x="432148" y="432195"/>
            <a:ext cx="8267178" cy="709117"/>
          </a:xfrm>
          <a:prstGeom prst="roundRect">
            <a:avLst>
              <a:gd name="adj" fmla="val 0"/>
            </a:avLst>
          </a:prstGeom>
          <a:noFill/>
        </p:spPr>
        <p:txBody>
          <a:bodyPr/>
          <a:lstStyle/>
          <a:p>
            <a:r>
              <a:rPr lang="en-GB" sz="3600" dirty="0">
                <a:solidFill>
                  <a:srgbClr val="5B1A4E"/>
                </a:solidFill>
                <a:latin typeface="+mn-lt"/>
              </a:rPr>
              <a:t>The Royal Family</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3"/>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59B3EA0E-262F-4289-A632-6EB0E3B6D78B}"/>
              </a:ext>
            </a:extLst>
          </p:cNvPr>
          <p:cNvSpPr txBox="1"/>
          <p:nvPr/>
        </p:nvSpPr>
        <p:spPr>
          <a:xfrm>
            <a:off x="4387643" y="1407854"/>
            <a:ext cx="4126433" cy="923330"/>
          </a:xfrm>
          <a:prstGeom prst="rect">
            <a:avLst/>
          </a:prstGeom>
          <a:solidFill>
            <a:schemeClr val="accent6">
              <a:lumMod val="20000"/>
              <a:lumOff val="80000"/>
            </a:schemeClr>
          </a:solidFill>
        </p:spPr>
        <p:txBody>
          <a:bodyPr wrap="square">
            <a:spAutoFit/>
          </a:bodyPr>
          <a:lstStyle/>
          <a:p>
            <a:r>
              <a:rPr lang="en-GB" dirty="0"/>
              <a:t>Princes Elizabeth got married in Westminster Abbey on 20</a:t>
            </a:r>
            <a:r>
              <a:rPr lang="en-GB" baseline="30000" dirty="0"/>
              <a:t>th</a:t>
            </a:r>
            <a:r>
              <a:rPr lang="en-GB" dirty="0"/>
              <a:t> November 1947, when she was 21 years old.</a:t>
            </a:r>
          </a:p>
        </p:txBody>
      </p:sp>
      <p:sp>
        <p:nvSpPr>
          <p:cNvPr id="13" name="TextBox 12">
            <a:extLst>
              <a:ext uri="{FF2B5EF4-FFF2-40B4-BE49-F238E27FC236}">
                <a16:creationId xmlns:a16="http://schemas.microsoft.com/office/drawing/2014/main" id="{5738C875-9540-40D1-9A99-B2113E92D3BC}"/>
              </a:ext>
            </a:extLst>
          </p:cNvPr>
          <p:cNvSpPr txBox="1"/>
          <p:nvPr/>
        </p:nvSpPr>
        <p:spPr>
          <a:xfrm>
            <a:off x="4387644" y="2476922"/>
            <a:ext cx="4126433" cy="923330"/>
          </a:xfrm>
          <a:prstGeom prst="rect">
            <a:avLst/>
          </a:prstGeom>
          <a:solidFill>
            <a:schemeClr val="accent6">
              <a:lumMod val="20000"/>
              <a:lumOff val="80000"/>
            </a:schemeClr>
          </a:solidFill>
        </p:spPr>
        <p:txBody>
          <a:bodyPr wrap="square">
            <a:spAutoFit/>
          </a:bodyPr>
          <a:lstStyle/>
          <a:p>
            <a:r>
              <a:rPr lang="en-GB" dirty="0"/>
              <a:t>She married Prince Philip, also known as the Duke of Edinburgh, who was the son of Prince Andrew of Greece. </a:t>
            </a: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5A1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821FAC0-BAB5-4C83-BA77-06BDE9BADBC7}"/>
              </a:ext>
            </a:extLst>
          </p:cNvPr>
          <p:cNvSpPr txBox="1"/>
          <p:nvPr/>
        </p:nvSpPr>
        <p:spPr>
          <a:xfrm>
            <a:off x="4387644" y="3545990"/>
            <a:ext cx="4126433" cy="646331"/>
          </a:xfrm>
          <a:prstGeom prst="rect">
            <a:avLst/>
          </a:prstGeom>
          <a:solidFill>
            <a:schemeClr val="accent6">
              <a:lumMod val="20000"/>
              <a:lumOff val="80000"/>
            </a:schemeClr>
          </a:solidFill>
        </p:spPr>
        <p:txBody>
          <a:bodyPr wrap="square">
            <a:spAutoFit/>
          </a:bodyPr>
          <a:lstStyle/>
          <a:p>
            <a:r>
              <a:rPr lang="en-GB" dirty="0"/>
              <a:t>In 1948, their first child, The Prince of Wales (King Charles III), was born. </a:t>
            </a:r>
          </a:p>
        </p:txBody>
      </p:sp>
      <p:sp>
        <p:nvSpPr>
          <p:cNvPr id="19" name="TextBox 18">
            <a:extLst>
              <a:ext uri="{FF2B5EF4-FFF2-40B4-BE49-F238E27FC236}">
                <a16:creationId xmlns:a16="http://schemas.microsoft.com/office/drawing/2014/main" id="{3C531CF5-DCC9-497E-80B4-86A8648C3124}"/>
              </a:ext>
            </a:extLst>
          </p:cNvPr>
          <p:cNvSpPr txBox="1"/>
          <p:nvPr/>
        </p:nvSpPr>
        <p:spPr>
          <a:xfrm>
            <a:off x="4387643" y="4338059"/>
            <a:ext cx="4126432" cy="1754326"/>
          </a:xfrm>
          <a:prstGeom prst="rect">
            <a:avLst/>
          </a:prstGeom>
          <a:solidFill>
            <a:schemeClr val="accent6">
              <a:lumMod val="20000"/>
              <a:lumOff val="80000"/>
            </a:schemeClr>
          </a:solidFill>
        </p:spPr>
        <p:txBody>
          <a:bodyPr wrap="square">
            <a:spAutoFit/>
          </a:bodyPr>
          <a:lstStyle/>
          <a:p>
            <a:r>
              <a:rPr lang="en-GB" dirty="0"/>
              <a:t>Two years later, The Princess Royal (Princess Anne), was born. Queen Elizabeth II went on to have two more children: The Duke of York (Prince Andrew) in 1960 and The Earl of Wessex (Prince Edward) in 1964.</a:t>
            </a:r>
          </a:p>
        </p:txBody>
      </p:sp>
      <p:pic>
        <p:nvPicPr>
          <p:cNvPr id="3" name="Picture 2">
            <a:extLst>
              <a:ext uri="{FF2B5EF4-FFF2-40B4-BE49-F238E27FC236}">
                <a16:creationId xmlns:a16="http://schemas.microsoft.com/office/drawing/2014/main" id="{FA144C85-212A-4F0B-8116-6C36560A7C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5173" b="59210"/>
          <a:stretch/>
        </p:blipFill>
        <p:spPr>
          <a:xfrm>
            <a:off x="432148" y="1462619"/>
            <a:ext cx="912920" cy="709117"/>
          </a:xfrm>
          <a:prstGeom prst="rect">
            <a:avLst/>
          </a:prstGeom>
        </p:spPr>
      </p:pic>
      <p:pic>
        <p:nvPicPr>
          <p:cNvPr id="22" name="Picture 21">
            <a:extLst>
              <a:ext uri="{FF2B5EF4-FFF2-40B4-BE49-F238E27FC236}">
                <a16:creationId xmlns:a16="http://schemas.microsoft.com/office/drawing/2014/main" id="{906DF249-DAB5-4A85-8C9A-BC4AA5DD6C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5173" b="59210"/>
          <a:stretch/>
        </p:blipFill>
        <p:spPr>
          <a:xfrm>
            <a:off x="3402425" y="5177225"/>
            <a:ext cx="912920" cy="709117"/>
          </a:xfrm>
          <a:prstGeom prst="rect">
            <a:avLst/>
          </a:prstGeom>
        </p:spPr>
      </p:pic>
      <p:pic>
        <p:nvPicPr>
          <p:cNvPr id="9" name="Picture 8">
            <a:extLst>
              <a:ext uri="{FF2B5EF4-FFF2-40B4-BE49-F238E27FC236}">
                <a16:creationId xmlns:a16="http://schemas.microsoft.com/office/drawing/2014/main" id="{4D3CC08C-DB32-AA13-82D1-CEBAB8AEF0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6465" y="1056983"/>
            <a:ext cx="5718544" cy="274344"/>
          </a:xfrm>
          <a:prstGeom prst="rect">
            <a:avLst/>
          </a:prstGeom>
        </p:spPr>
      </p:pic>
    </p:spTree>
    <p:extLst>
      <p:ext uri="{BB962C8B-B14F-4D97-AF65-F5344CB8AC3E}">
        <p14:creationId xmlns:p14="http://schemas.microsoft.com/office/powerpoint/2010/main" val="297907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2146" y="206477"/>
            <a:ext cx="8267178" cy="1094417"/>
          </a:xfrm>
          <a:prstGeom prst="roundRect">
            <a:avLst>
              <a:gd name="adj" fmla="val 0"/>
            </a:avLst>
          </a:prstGeom>
          <a:noFill/>
        </p:spPr>
        <p:txBody>
          <a:bodyPr/>
          <a:lstStyle/>
          <a:p>
            <a:r>
              <a:rPr lang="en-GB" sz="3600" dirty="0">
                <a:solidFill>
                  <a:srgbClr val="5B1A4E"/>
                </a:solidFill>
                <a:latin typeface="+mn-lt"/>
              </a:rPr>
              <a:t>A New Queen</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59B3EA0E-262F-4289-A632-6EB0E3B6D78B}"/>
              </a:ext>
            </a:extLst>
          </p:cNvPr>
          <p:cNvSpPr txBox="1"/>
          <p:nvPr/>
        </p:nvSpPr>
        <p:spPr>
          <a:xfrm>
            <a:off x="583017" y="1303424"/>
            <a:ext cx="7965436" cy="1200329"/>
          </a:xfrm>
          <a:prstGeom prst="rect">
            <a:avLst/>
          </a:prstGeom>
          <a:solidFill>
            <a:schemeClr val="accent6">
              <a:lumMod val="20000"/>
              <a:lumOff val="80000"/>
            </a:schemeClr>
          </a:solidFill>
        </p:spPr>
        <p:txBody>
          <a:bodyPr wrap="square">
            <a:spAutoFit/>
          </a:bodyPr>
          <a:lstStyle/>
          <a:p>
            <a:r>
              <a:rPr lang="en-GB" dirty="0"/>
              <a:t>In 1952, when she was just 25, Princess Elizabeth’s father, King George VI, died. Princess Elizabeth was in Kenya when she heard the sad news. She immediately returned home and was </a:t>
            </a:r>
            <a:r>
              <a:rPr lang="en-GB" b="1" dirty="0"/>
              <a:t>proclaimed</a:t>
            </a:r>
            <a:r>
              <a:rPr lang="en-GB" dirty="0"/>
              <a:t> Queen Elizabeth II two days later.</a:t>
            </a: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5A1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821FAC0-BAB5-4C83-BA77-06BDE9BADBC7}"/>
              </a:ext>
            </a:extLst>
          </p:cNvPr>
          <p:cNvSpPr txBox="1"/>
          <p:nvPr/>
        </p:nvSpPr>
        <p:spPr>
          <a:xfrm>
            <a:off x="577238" y="2586477"/>
            <a:ext cx="5819362" cy="646331"/>
          </a:xfrm>
          <a:prstGeom prst="rect">
            <a:avLst/>
          </a:prstGeom>
          <a:solidFill>
            <a:schemeClr val="accent6">
              <a:lumMod val="20000"/>
              <a:lumOff val="80000"/>
            </a:schemeClr>
          </a:solidFill>
        </p:spPr>
        <p:txBody>
          <a:bodyPr wrap="square">
            <a:spAutoFit/>
          </a:bodyPr>
          <a:lstStyle/>
          <a:p>
            <a:r>
              <a:rPr lang="en-GB" dirty="0"/>
              <a:t>Her Majesty Queen Elizabeth II’s </a:t>
            </a:r>
            <a:r>
              <a:rPr lang="en-GB" b="1" dirty="0"/>
              <a:t>coronation</a:t>
            </a:r>
            <a:r>
              <a:rPr lang="en-GB" dirty="0"/>
              <a:t> took place in 1953 at Westminster Abbey in London. </a:t>
            </a:r>
          </a:p>
        </p:txBody>
      </p:sp>
      <p:sp>
        <p:nvSpPr>
          <p:cNvPr id="19" name="TextBox 18">
            <a:extLst>
              <a:ext uri="{FF2B5EF4-FFF2-40B4-BE49-F238E27FC236}">
                <a16:creationId xmlns:a16="http://schemas.microsoft.com/office/drawing/2014/main" id="{3C531CF5-DCC9-497E-80B4-86A8648C3124}"/>
              </a:ext>
            </a:extLst>
          </p:cNvPr>
          <p:cNvSpPr txBox="1"/>
          <p:nvPr/>
        </p:nvSpPr>
        <p:spPr>
          <a:xfrm>
            <a:off x="577239" y="3315532"/>
            <a:ext cx="5819361" cy="1200329"/>
          </a:xfrm>
          <a:prstGeom prst="rect">
            <a:avLst/>
          </a:prstGeom>
          <a:solidFill>
            <a:schemeClr val="accent6">
              <a:lumMod val="20000"/>
              <a:lumOff val="80000"/>
            </a:schemeClr>
          </a:solidFill>
        </p:spPr>
        <p:txBody>
          <a:bodyPr wrap="square">
            <a:spAutoFit/>
          </a:bodyPr>
          <a:lstStyle/>
          <a:p>
            <a:r>
              <a:rPr lang="en-US" dirty="0"/>
              <a:t>In 2012, she celebrated her Diamond Jubilee which marked 60 years since her accession to the throne. In 2022, she celebrated her Platinum Jubilee, marking 70 years as monarch.</a:t>
            </a:r>
            <a:endParaRPr lang="en-GB" dirty="0"/>
          </a:p>
        </p:txBody>
      </p:sp>
      <p:sp>
        <p:nvSpPr>
          <p:cNvPr id="14" name="TextBox 13">
            <a:extLst>
              <a:ext uri="{FF2B5EF4-FFF2-40B4-BE49-F238E27FC236}">
                <a16:creationId xmlns:a16="http://schemas.microsoft.com/office/drawing/2014/main" id="{2CE71188-53CE-4D47-97CB-143B0FAF318B}"/>
              </a:ext>
            </a:extLst>
          </p:cNvPr>
          <p:cNvSpPr txBox="1"/>
          <p:nvPr/>
        </p:nvSpPr>
        <p:spPr>
          <a:xfrm>
            <a:off x="577237" y="5476674"/>
            <a:ext cx="7923291" cy="646331"/>
          </a:xfrm>
          <a:prstGeom prst="rect">
            <a:avLst/>
          </a:prstGeom>
          <a:solidFill>
            <a:schemeClr val="accent3">
              <a:lumMod val="20000"/>
              <a:lumOff val="80000"/>
            </a:schemeClr>
          </a:solidFill>
          <a:ln w="38100">
            <a:noFill/>
          </a:ln>
        </p:spPr>
        <p:txBody>
          <a:bodyPr wrap="square">
            <a:spAutoFit/>
          </a:bodyPr>
          <a:lstStyle/>
          <a:p>
            <a:pPr rtl="0">
              <a:spcBef>
                <a:spcPts val="0"/>
              </a:spcBef>
              <a:spcAft>
                <a:spcPts val="0"/>
              </a:spcAft>
            </a:pPr>
            <a:r>
              <a:rPr lang="en-GB" sz="1800" b="1" i="0" u="none" strike="noStrike" dirty="0">
                <a:solidFill>
                  <a:srgbClr val="1C1C1C"/>
                </a:solidFill>
                <a:effectLst/>
              </a:rPr>
              <a:t>proclaim – </a:t>
            </a:r>
            <a:r>
              <a:rPr lang="en-GB" sz="1800" b="0" i="0" u="none" strike="noStrike" dirty="0">
                <a:solidFill>
                  <a:srgbClr val="1C1C1C"/>
                </a:solidFill>
                <a:effectLst/>
              </a:rPr>
              <a:t>Make something official. </a:t>
            </a:r>
            <a:endParaRPr lang="en-GB" b="0" dirty="0">
              <a:effectLst/>
            </a:endParaRPr>
          </a:p>
          <a:p>
            <a:r>
              <a:rPr lang="en-GB" sz="1800" b="1" i="0" u="none" strike="noStrike" dirty="0">
                <a:solidFill>
                  <a:srgbClr val="1C1C1C"/>
                </a:solidFill>
                <a:effectLst/>
              </a:rPr>
              <a:t>coronation – </a:t>
            </a:r>
            <a:r>
              <a:rPr lang="en-GB" sz="1800" b="0" i="0" u="none" strike="noStrike" dirty="0">
                <a:solidFill>
                  <a:srgbClr val="1C1C1C"/>
                </a:solidFill>
                <a:effectLst/>
              </a:rPr>
              <a:t>Ceremony of crowning a king or queen.</a:t>
            </a:r>
            <a:endParaRPr lang="en-GB" dirty="0"/>
          </a:p>
        </p:txBody>
      </p:sp>
      <p:pic>
        <p:nvPicPr>
          <p:cNvPr id="5122" name="Picture 2">
            <a:extLst>
              <a:ext uri="{FF2B5EF4-FFF2-40B4-BE49-F238E27FC236}">
                <a16:creationId xmlns:a16="http://schemas.microsoft.com/office/drawing/2014/main" id="{00D46686-2C24-4FD2-8697-96F7EA6030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1239" y="2417204"/>
            <a:ext cx="1694597" cy="2432286"/>
          </a:xfrm>
          <a:prstGeom prst="rect">
            <a:avLst/>
          </a:prstGeom>
          <a:noFill/>
          <a:ln w="38100">
            <a:solidFill>
              <a:srgbClr val="223481"/>
            </a:solidFill>
          </a:ln>
        </p:spPr>
      </p:pic>
      <p:grpSp>
        <p:nvGrpSpPr>
          <p:cNvPr id="20" name="Group 19">
            <a:extLst>
              <a:ext uri="{FF2B5EF4-FFF2-40B4-BE49-F238E27FC236}">
                <a16:creationId xmlns:a16="http://schemas.microsoft.com/office/drawing/2014/main" id="{1CD7FFA7-4FBA-46C8-91CA-BB653462D55C}"/>
              </a:ext>
            </a:extLst>
          </p:cNvPr>
          <p:cNvGrpSpPr/>
          <p:nvPr/>
        </p:nvGrpSpPr>
        <p:grpSpPr>
          <a:xfrm>
            <a:off x="577237" y="4604203"/>
            <a:ext cx="7923291" cy="753656"/>
            <a:chOff x="713983" y="3587137"/>
            <a:chExt cx="7965436" cy="753656"/>
          </a:xfrm>
        </p:grpSpPr>
        <p:sp>
          <p:nvSpPr>
            <p:cNvPr id="23" name="TextBox 22">
              <a:extLst>
                <a:ext uri="{FF2B5EF4-FFF2-40B4-BE49-F238E27FC236}">
                  <a16:creationId xmlns:a16="http://schemas.microsoft.com/office/drawing/2014/main" id="{B79FFCD3-71D5-4E16-BBAC-A0F5A711642D}"/>
                </a:ext>
              </a:extLst>
            </p:cNvPr>
            <p:cNvSpPr txBox="1"/>
            <p:nvPr/>
          </p:nvSpPr>
          <p:spPr>
            <a:xfrm>
              <a:off x="713983" y="3971461"/>
              <a:ext cx="7965436" cy="369332"/>
            </a:xfrm>
            <a:prstGeom prst="rect">
              <a:avLst/>
            </a:prstGeom>
            <a:solidFill>
              <a:schemeClr val="bg1"/>
            </a:solidFill>
            <a:ln w="38100">
              <a:solidFill>
                <a:srgbClr val="DABF6C"/>
              </a:solidFill>
            </a:ln>
          </p:spPr>
          <p:txBody>
            <a:bodyPr wrap="square">
              <a:spAutoFit/>
            </a:bodyPr>
            <a:lstStyle/>
            <a:p>
              <a:r>
                <a:rPr lang="en-GB" dirty="0"/>
                <a:t>How do you think Princess Elizabeth felt when she became Queen? </a:t>
              </a:r>
            </a:p>
          </p:txBody>
        </p:sp>
        <p:sp>
          <p:nvSpPr>
            <p:cNvPr id="24" name="TextBox 23">
              <a:extLst>
                <a:ext uri="{FF2B5EF4-FFF2-40B4-BE49-F238E27FC236}">
                  <a16:creationId xmlns:a16="http://schemas.microsoft.com/office/drawing/2014/main" id="{A9FA0D26-2853-4C60-A28A-92E4CDDAFF9B}"/>
                </a:ext>
              </a:extLst>
            </p:cNvPr>
            <p:cNvSpPr txBox="1"/>
            <p:nvPr/>
          </p:nvSpPr>
          <p:spPr>
            <a:xfrm>
              <a:off x="713983" y="3587137"/>
              <a:ext cx="1433164" cy="369332"/>
            </a:xfrm>
            <a:prstGeom prst="rect">
              <a:avLst/>
            </a:prstGeom>
            <a:solidFill>
              <a:srgbClr val="DABF6C"/>
            </a:solidFill>
            <a:ln w="38100">
              <a:solidFill>
                <a:srgbClr val="DABF6C"/>
              </a:solidFill>
            </a:ln>
          </p:spPr>
          <p:txBody>
            <a:bodyPr wrap="square">
              <a:spAutoFit/>
            </a:bodyPr>
            <a:lstStyle/>
            <a:p>
              <a:r>
                <a:rPr lang="en-GB" b="1" dirty="0">
                  <a:solidFill>
                    <a:schemeClr val="bg1"/>
                  </a:solidFill>
                </a:rPr>
                <a:t>Discuss It </a:t>
              </a:r>
            </a:p>
          </p:txBody>
        </p:sp>
      </p:grpSp>
      <p:pic>
        <p:nvPicPr>
          <p:cNvPr id="9" name="Picture 8">
            <a:extLst>
              <a:ext uri="{FF2B5EF4-FFF2-40B4-BE49-F238E27FC236}">
                <a16:creationId xmlns:a16="http://schemas.microsoft.com/office/drawing/2014/main" id="{C9084574-E99D-925F-3A5F-4B11DD0BD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2728" y="992210"/>
            <a:ext cx="5718544" cy="274344"/>
          </a:xfrm>
          <a:prstGeom prst="rect">
            <a:avLst/>
          </a:prstGeom>
        </p:spPr>
      </p:pic>
    </p:spTree>
    <p:extLst>
      <p:ext uri="{BB962C8B-B14F-4D97-AF65-F5344CB8AC3E}">
        <p14:creationId xmlns:p14="http://schemas.microsoft.com/office/powerpoint/2010/main" val="242393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8411" y="315332"/>
            <a:ext cx="8267178" cy="994306"/>
          </a:xfrm>
          <a:prstGeom prst="roundRect">
            <a:avLst>
              <a:gd name="adj" fmla="val 0"/>
            </a:avLst>
          </a:prstGeom>
          <a:noFill/>
        </p:spPr>
        <p:txBody>
          <a:bodyPr/>
          <a:lstStyle/>
          <a:p>
            <a:r>
              <a:rPr lang="en-GB" sz="3600" dirty="0">
                <a:solidFill>
                  <a:srgbClr val="5B1A4E"/>
                </a:solidFill>
                <a:latin typeface="+mn-lt"/>
              </a:rPr>
              <a:t>The Role of Queen Elizabeth II</a:t>
            </a:r>
          </a:p>
        </p:txBody>
      </p:sp>
      <p:sp>
        <p:nvSpPr>
          <p:cNvPr id="6" name="TextBox 21">
            <a:extLst>
              <a:ext uri="{FF2B5EF4-FFF2-40B4-BE49-F238E27FC236}">
                <a16:creationId xmlns:a16="http://schemas.microsoft.com/office/drawing/2014/main" id="{D7011B49-9D24-4D43-9367-8C5D06F00142}"/>
              </a:ext>
            </a:extLst>
          </p:cNvPr>
          <p:cNvSpPr txBox="1">
            <a:spLocks noChangeArrowheads="1"/>
          </p:cNvSpPr>
          <p:nvPr/>
        </p:nvSpPr>
        <p:spPr bwMode="auto">
          <a:xfrm>
            <a:off x="2789545" y="6245477"/>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rPr>
              <a:t>Title of Image Used</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b="1" dirty="0">
                <a:latin typeface="Roboto" panose="02000000000000000000" pitchFamily="2" charset="0"/>
                <a:ea typeface="Roboto" panose="02000000000000000000" pitchFamily="2" charset="0"/>
                <a:cs typeface="Arial" panose="020B0604020202020204" pitchFamily="34" charset="0"/>
              </a:rPr>
              <a:t>Author</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2"/>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59B3EA0E-262F-4289-A632-6EB0E3B6D78B}"/>
              </a:ext>
            </a:extLst>
          </p:cNvPr>
          <p:cNvSpPr txBox="1"/>
          <p:nvPr/>
        </p:nvSpPr>
        <p:spPr>
          <a:xfrm>
            <a:off x="535093" y="1574057"/>
            <a:ext cx="7965436" cy="338554"/>
          </a:xfrm>
          <a:prstGeom prst="rect">
            <a:avLst/>
          </a:prstGeom>
          <a:noFill/>
        </p:spPr>
        <p:txBody>
          <a:bodyPr wrap="square">
            <a:spAutoFit/>
          </a:bodyPr>
          <a:lstStyle/>
          <a:p>
            <a:r>
              <a:rPr lang="en-GB" sz="1600" dirty="0"/>
              <a:t>Queen Elizabeth II carried out many important tasks on behalf of the nation.</a:t>
            </a:r>
          </a:p>
        </p:txBody>
      </p:sp>
      <p:sp>
        <p:nvSpPr>
          <p:cNvPr id="18" name="TextBox 17">
            <a:extLst>
              <a:ext uri="{FF2B5EF4-FFF2-40B4-BE49-F238E27FC236}">
                <a16:creationId xmlns:a16="http://schemas.microsoft.com/office/drawing/2014/main" id="{6821FAC0-BAB5-4C83-BA77-06BDE9BADBC7}"/>
              </a:ext>
            </a:extLst>
          </p:cNvPr>
          <p:cNvSpPr txBox="1"/>
          <p:nvPr/>
        </p:nvSpPr>
        <p:spPr>
          <a:xfrm>
            <a:off x="535092" y="2083544"/>
            <a:ext cx="7965437" cy="584775"/>
          </a:xfrm>
          <a:prstGeom prst="rect">
            <a:avLst/>
          </a:prstGeom>
          <a:solidFill>
            <a:schemeClr val="accent6">
              <a:lumMod val="20000"/>
              <a:lumOff val="80000"/>
            </a:schemeClr>
          </a:solidFill>
        </p:spPr>
        <p:txBody>
          <a:bodyPr wrap="square">
            <a:spAutoFit/>
          </a:bodyPr>
          <a:lstStyle/>
          <a:p>
            <a:pPr marL="285750" indent="-285750">
              <a:buFont typeface="Arial" panose="020B0604020202020204" pitchFamily="34" charset="0"/>
              <a:buChar char="•"/>
            </a:pPr>
            <a:r>
              <a:rPr lang="en-GB" sz="1600" dirty="0"/>
              <a:t>Queen Elizabeth II was Head of the Church of England. She </a:t>
            </a:r>
            <a:r>
              <a:rPr lang="en-GB" sz="1600" b="1" dirty="0"/>
              <a:t>appointed</a:t>
            </a:r>
            <a:r>
              <a:rPr lang="en-GB" sz="1600" dirty="0"/>
              <a:t> bishops and archbishops on the advice of the prime minister.</a:t>
            </a:r>
          </a:p>
        </p:txBody>
      </p:sp>
      <p:sp>
        <p:nvSpPr>
          <p:cNvPr id="19" name="TextBox 18">
            <a:extLst>
              <a:ext uri="{FF2B5EF4-FFF2-40B4-BE49-F238E27FC236}">
                <a16:creationId xmlns:a16="http://schemas.microsoft.com/office/drawing/2014/main" id="{3C531CF5-DCC9-497E-80B4-86A8648C3124}"/>
              </a:ext>
            </a:extLst>
          </p:cNvPr>
          <p:cNvSpPr txBox="1"/>
          <p:nvPr/>
        </p:nvSpPr>
        <p:spPr>
          <a:xfrm>
            <a:off x="535092" y="2903787"/>
            <a:ext cx="5218103" cy="830997"/>
          </a:xfrm>
          <a:prstGeom prst="rect">
            <a:avLst/>
          </a:prstGeom>
          <a:solidFill>
            <a:schemeClr val="accent6">
              <a:lumMod val="20000"/>
              <a:lumOff val="80000"/>
            </a:schemeClr>
          </a:solidFill>
        </p:spPr>
        <p:txBody>
          <a:bodyPr wrap="square">
            <a:spAutoFit/>
          </a:bodyPr>
          <a:lstStyle/>
          <a:p>
            <a:pPr marL="285750" indent="-285750">
              <a:buFont typeface="Arial" panose="020B0604020202020204" pitchFamily="34" charset="0"/>
              <a:buChar char="•"/>
            </a:pPr>
            <a:r>
              <a:rPr lang="en-GB" sz="1600" dirty="0"/>
              <a:t>Queen Elizabeth II was Head of the Armed Forces. </a:t>
            </a:r>
            <a:br>
              <a:rPr lang="en-GB" sz="1600" dirty="0"/>
            </a:br>
            <a:r>
              <a:rPr lang="en-GB" sz="1600" dirty="0"/>
              <a:t>She was the only person who could declare and end war with other countries.</a:t>
            </a:r>
          </a:p>
        </p:txBody>
      </p:sp>
      <p:sp>
        <p:nvSpPr>
          <p:cNvPr id="14" name="TextBox 13">
            <a:extLst>
              <a:ext uri="{FF2B5EF4-FFF2-40B4-BE49-F238E27FC236}">
                <a16:creationId xmlns:a16="http://schemas.microsoft.com/office/drawing/2014/main" id="{2CE71188-53CE-4D47-97CB-143B0FAF318B}"/>
              </a:ext>
            </a:extLst>
          </p:cNvPr>
          <p:cNvSpPr txBox="1"/>
          <p:nvPr/>
        </p:nvSpPr>
        <p:spPr>
          <a:xfrm>
            <a:off x="535093" y="5399184"/>
            <a:ext cx="5113539" cy="646331"/>
          </a:xfrm>
          <a:prstGeom prst="rect">
            <a:avLst/>
          </a:prstGeom>
          <a:solidFill>
            <a:schemeClr val="accent3">
              <a:lumMod val="20000"/>
              <a:lumOff val="80000"/>
            </a:schemeClr>
          </a:solidFill>
          <a:ln w="38100">
            <a:noFill/>
          </a:ln>
        </p:spPr>
        <p:txBody>
          <a:bodyPr wrap="square">
            <a:spAutoFit/>
          </a:bodyPr>
          <a:lstStyle/>
          <a:p>
            <a:pPr rtl="0">
              <a:spcBef>
                <a:spcPts val="0"/>
              </a:spcBef>
              <a:spcAft>
                <a:spcPts val="0"/>
              </a:spcAft>
            </a:pPr>
            <a:r>
              <a:rPr lang="en-GB" sz="1800" b="1" i="0" u="none" strike="noStrike" dirty="0">
                <a:solidFill>
                  <a:srgbClr val="1C1C1C"/>
                </a:solidFill>
                <a:effectLst/>
              </a:rPr>
              <a:t>appoint - </a:t>
            </a:r>
            <a:r>
              <a:rPr lang="en-GB" sz="1800" i="0" u="none" strike="noStrike" dirty="0">
                <a:solidFill>
                  <a:srgbClr val="1C1C1C"/>
                </a:solidFill>
                <a:effectLst/>
              </a:rPr>
              <a:t>To arrange who will take the position.</a:t>
            </a:r>
          </a:p>
          <a:p>
            <a:pPr rtl="0">
              <a:spcBef>
                <a:spcPts val="0"/>
              </a:spcBef>
              <a:spcAft>
                <a:spcPts val="0"/>
              </a:spcAft>
            </a:pPr>
            <a:r>
              <a:rPr lang="en-GB" sz="1800" b="1" i="0" u="none" strike="noStrike" dirty="0">
                <a:solidFill>
                  <a:srgbClr val="1C1C1C"/>
                </a:solidFill>
                <a:effectLst/>
              </a:rPr>
              <a:t>impartial - </a:t>
            </a:r>
            <a:r>
              <a:rPr lang="en-GB" sz="1800" i="0" u="none" strike="noStrike" dirty="0">
                <a:solidFill>
                  <a:srgbClr val="1C1C1C"/>
                </a:solidFill>
                <a:effectLst/>
              </a:rPr>
              <a:t>Not supporting any particular side. </a:t>
            </a:r>
            <a:endParaRPr lang="en-GB" dirty="0"/>
          </a:p>
        </p:txBody>
      </p:sp>
      <p:sp>
        <p:nvSpPr>
          <p:cNvPr id="11" name="TextBox 10">
            <a:extLst>
              <a:ext uri="{FF2B5EF4-FFF2-40B4-BE49-F238E27FC236}">
                <a16:creationId xmlns:a16="http://schemas.microsoft.com/office/drawing/2014/main" id="{1A8799FA-C8C9-4185-93F6-32457DB229B8}"/>
              </a:ext>
            </a:extLst>
          </p:cNvPr>
          <p:cNvSpPr txBox="1"/>
          <p:nvPr/>
        </p:nvSpPr>
        <p:spPr>
          <a:xfrm>
            <a:off x="535092" y="4074622"/>
            <a:ext cx="5113539" cy="1077218"/>
          </a:xfrm>
          <a:prstGeom prst="rect">
            <a:avLst/>
          </a:prstGeom>
          <a:solidFill>
            <a:schemeClr val="accent6">
              <a:lumMod val="20000"/>
              <a:lumOff val="80000"/>
            </a:schemeClr>
          </a:solidFill>
        </p:spPr>
        <p:txBody>
          <a:bodyPr wrap="square">
            <a:spAutoFit/>
          </a:bodyPr>
          <a:lstStyle/>
          <a:p>
            <a:pPr marL="285750" indent="-285750">
              <a:buFont typeface="Arial" panose="020B0604020202020204" pitchFamily="34" charset="0"/>
              <a:buChar char="•"/>
            </a:pPr>
            <a:r>
              <a:rPr lang="en-GB" sz="1600" dirty="0"/>
              <a:t>Queen Elizabeth II had to be </a:t>
            </a:r>
            <a:r>
              <a:rPr lang="en-GB" sz="1600" b="1" dirty="0"/>
              <a:t>impartial</a:t>
            </a:r>
            <a:r>
              <a:rPr lang="en-GB" sz="1600" dirty="0"/>
              <a:t> in matters of government and was never allowed to vote. However, she met weekly with the prime minister and opened parliament, amongst other duties.</a:t>
            </a:r>
          </a:p>
        </p:txBody>
      </p:sp>
      <p:sp>
        <p:nvSpPr>
          <p:cNvPr id="17" name="Rectangle 16">
            <a:extLst>
              <a:ext uri="{FF2B5EF4-FFF2-40B4-BE49-F238E27FC236}">
                <a16:creationId xmlns:a16="http://schemas.microsoft.com/office/drawing/2014/main" id="{F6A9A389-B4FE-46EB-8BC8-6509C7986151}"/>
              </a:ext>
            </a:extLst>
          </p:cNvPr>
          <p:cNvSpPr/>
          <p:nvPr/>
        </p:nvSpPr>
        <p:spPr>
          <a:xfrm>
            <a:off x="0" y="6205729"/>
            <a:ext cx="9144000" cy="243005"/>
          </a:xfrm>
          <a:prstGeom prst="rect">
            <a:avLst/>
          </a:prstGeom>
          <a:solidFill>
            <a:srgbClr val="5A1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6B295BA7-7A72-E500-8E85-4797A15E180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53195" y="2828533"/>
            <a:ext cx="2821075" cy="3083751"/>
          </a:xfrm>
          <a:prstGeom prst="rect">
            <a:avLst/>
          </a:prstGeom>
        </p:spPr>
      </p:pic>
      <p:pic>
        <p:nvPicPr>
          <p:cNvPr id="12" name="Picture 11">
            <a:extLst>
              <a:ext uri="{FF2B5EF4-FFF2-40B4-BE49-F238E27FC236}">
                <a16:creationId xmlns:a16="http://schemas.microsoft.com/office/drawing/2014/main" id="{53B84FC2-C492-8E7E-0AAB-986D217C4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465" y="1068067"/>
            <a:ext cx="5718544" cy="274344"/>
          </a:xfrm>
          <a:prstGeom prst="rect">
            <a:avLst/>
          </a:prstGeom>
        </p:spPr>
      </p:pic>
    </p:spTree>
    <p:extLst>
      <p:ext uri="{BB962C8B-B14F-4D97-AF65-F5344CB8AC3E}">
        <p14:creationId xmlns:p14="http://schemas.microsoft.com/office/powerpoint/2010/main" val="336517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animBg="1"/>
      <p:bldP spid="19" grpId="0" animBg="1"/>
      <p:bldP spid="14" grpId="0" animBg="1"/>
      <p:bldP spid="11"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464</TotalTime>
  <Words>2030</Words>
  <Application>Microsoft Office PowerPoint</Application>
  <PresentationFormat>On-screen Show (4:3)</PresentationFormat>
  <Paragraphs>169</Paragraphs>
  <Slides>21</Slides>
  <Notes>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Twinkl</vt:lpstr>
      <vt:lpstr>Roboto</vt:lpstr>
      <vt:lpstr>Office Theme</vt:lpstr>
      <vt:lpstr>PowerPoint Presentation</vt:lpstr>
      <vt:lpstr>PowerPoint Presentation</vt:lpstr>
      <vt:lpstr>Who Was Queen Elizabeth II?</vt:lpstr>
      <vt:lpstr>Trooping of the Colour</vt:lpstr>
      <vt:lpstr>Queen Elizabeth II’s Family</vt:lpstr>
      <vt:lpstr>Princess Elizabeth’s Youth</vt:lpstr>
      <vt:lpstr>The Royal Family</vt:lpstr>
      <vt:lpstr>A New Queen</vt:lpstr>
      <vt:lpstr>The Role of Queen Elizabeth II</vt:lpstr>
      <vt:lpstr>Representing the Country</vt:lpstr>
      <vt:lpstr>Queen Elizabeth II and the Commonwealth</vt:lpstr>
      <vt:lpstr>Commonwealth Games</vt:lpstr>
      <vt:lpstr>Queen Elizabeth II’s Homes</vt:lpstr>
      <vt:lpstr>Favourite Places </vt:lpstr>
      <vt:lpstr>The Platinum Jubilee</vt:lpstr>
      <vt:lpstr> Long-Reigning Monarch</vt:lpstr>
      <vt:lpstr>Events in the Life of Queen Elizabeth II</vt:lpstr>
      <vt:lpstr>PowerPoint Presentation</vt:lpstr>
      <vt:lpstr>Fun Facts About Queen Elizabeth II</vt:lpstr>
      <vt:lpstr>Reflection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melanie</cp:lastModifiedBy>
  <cp:revision>44</cp:revision>
  <dcterms:created xsi:type="dcterms:W3CDTF">2020-04-13T12:09:49Z</dcterms:created>
  <dcterms:modified xsi:type="dcterms:W3CDTF">2022-09-14T22:35:42Z</dcterms:modified>
</cp:coreProperties>
</file>