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1" r:id="rId5"/>
    <p:sldId id="260" r:id="rId6"/>
    <p:sldId id="26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2C572B-7294-F190-EC41-C80406FE1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01031D5-42EC-85A7-7D56-EDBB6F4DF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5AB2CB-61D4-6DA4-102B-9601DB9F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B9839C-6C91-1D04-0E58-7F379203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16F8E5-B475-B115-3BC9-957A994C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925743-F807-9ED1-56A4-1CA5E922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C27CD8-DC2C-DEFC-9AAA-099BF88FD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2AD28C-1087-9B2F-2E7F-C311D8EB9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F16E2A-80F8-8BA3-7B89-C74E4D7EC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4319C4-D839-DF60-FDCA-91ACED08A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71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B77C2A-F590-8D2E-7BE0-42D4EA95D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92F03F-63D1-9051-9289-E9AFE8663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998997-1940-52DB-95C5-5F3A415AC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1A524E-4198-1409-02E1-1E3A75D9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C3D869-5F26-A5FA-7EEE-9E9ACD0C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08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26A3B5-C66F-F826-420F-C99F3FAF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D1D84A-0D63-E676-5E89-93DC3A10D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11DCB8-C055-3A7F-D9B7-42DE930DE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EEB2D4-0019-9391-5A61-F2530B58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2FDF92-FE23-988D-0F23-EB6ED1AA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62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D6E0AF-281A-4C5A-595F-5BE98693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35B5C4-F9AB-753E-DC6B-BD9085F85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322783-42AC-BA9A-6B51-7E1B9FB9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C56410-AAF2-3461-29BD-D731AFC9C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C58201-4C4F-53A4-0E02-52310124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77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EA46E-CB85-6A72-C651-848EACA12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84B3F3-E24A-B00D-CC04-8CFF3AC7DD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D4D3FE-F185-4264-83B5-2B54EAC04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204A65-356C-7DE5-DE43-DC58C9C6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AFEA23-527E-CDAC-01C2-A1BCE697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921E96-19D4-8670-71BE-8402413F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31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A767C0-4252-8325-3A25-ED850CF2A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D0997C-A24C-6EAA-044D-3A3FFAD16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A9F8DFD-5C74-3E54-71FE-8684E2E70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0C5D6A-9C4B-A028-A183-1FCA58278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85E3316-6479-B93F-B23C-039CE6E93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F91062-1DE8-33BA-5CD6-8454C6696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DE345FB-0165-18D3-F447-4E21F35F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498DF3E-6737-F4AD-27ED-F1F1108F2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9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C0589-6DB3-97CF-0C4F-203EC1DE7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11638AA-5A36-A0DD-6F33-DC52E2519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79F30C-2F93-5B8F-AF60-8E764E45D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62E2E18-D89A-077C-B2E0-75CFF2DF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8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A3DCF8-48CE-BA37-EA44-C755BB30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5E734E-8544-F21A-C0BE-34650008D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A9CEE4-E68D-5490-905A-915D2F979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685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4AE17-6473-DBBF-4E0B-789CB902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DA5D0C-5E69-52FE-870E-8621D8B45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683EAA-85EB-8C39-95EF-D656A98BD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F0DC40-3F9E-DFC1-5AFF-9B4EA17C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9452A3-EC7C-90B1-688F-F7C9DEA8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DC8CD0-63F8-53FF-B354-80DBB836C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5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3F704-FABA-F8C0-73D2-B8932C53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AA34994-4B50-4CD2-8E2F-BAC75A388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78CEDE-DA6F-10B7-35CD-93D61329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329342-8DC9-D6EE-B619-870F0961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07A08A-22B8-6A62-EE6D-E5B2204DC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23F849-217A-350C-B418-A334AD485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73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BD34C29-96D1-73ED-C3D9-09213A525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58F0FA-7FA4-FBA5-BFDD-BB2575C61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53A5B1-B067-465D-9E71-CD326D59B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0FE9E-5D64-4CA7-93E4-F84DC374705E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72925A-10A8-F62D-C9ED-BE3B7CB57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F448B5-77A2-98AD-0159-7DAEC534A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2EAC0-EC3D-4FBA-802B-1388A6AB9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88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6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0" Type="http://schemas.openxmlformats.org/officeDocument/2006/relationships/image" Target="../media/image3.png"/><Relationship Id="rId4" Type="http://schemas.openxmlformats.org/officeDocument/2006/relationships/image" Target="../media/image10.png"/><Relationship Id="rId9" Type="http://schemas.openxmlformats.org/officeDocument/2006/relationships/image" Target="../media/image7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AC96B93-FFBC-A4F0-856E-F49EB808765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1"/>
            <a:ext cx="12192000" cy="6868195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BE83520-5708-51B5-1CF4-D81079B7FEC5}"/>
              </a:ext>
            </a:extLst>
          </p:cNvPr>
          <p:cNvSpPr/>
          <p:nvPr/>
        </p:nvSpPr>
        <p:spPr>
          <a:xfrm>
            <a:off x="3118053" y="5312477"/>
            <a:ext cx="66191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ENGLISH GREETINGS !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E8ED20A-ECBC-BCA9-BD44-EACA62550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2332" y="1083858"/>
            <a:ext cx="4372585" cy="320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75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D2A3CB8-CCDA-7010-8472-BCA81D4C8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6" y="5393634"/>
            <a:ext cx="1856203" cy="1358347"/>
          </a:xfrm>
          <a:prstGeom prst="rect">
            <a:avLst/>
          </a:prstGeom>
        </p:spPr>
      </p:pic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77259C5-F99F-2A24-F56E-0A1F0CF4D364}"/>
              </a:ext>
            </a:extLst>
          </p:cNvPr>
          <p:cNvCxnSpPr>
            <a:cxnSpLocks/>
          </p:cNvCxnSpPr>
          <p:nvPr/>
        </p:nvCxnSpPr>
        <p:spPr>
          <a:xfrm>
            <a:off x="294468" y="502014"/>
            <a:ext cx="0" cy="51083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495FB29-1771-E127-6EBE-3046E6DA4718}"/>
              </a:ext>
            </a:extLst>
          </p:cNvPr>
          <p:cNvCxnSpPr>
            <a:cxnSpLocks/>
          </p:cNvCxnSpPr>
          <p:nvPr/>
        </p:nvCxnSpPr>
        <p:spPr>
          <a:xfrm flipH="1">
            <a:off x="2038027" y="6555783"/>
            <a:ext cx="9934414" cy="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F25D01DD-8111-EFF4-701B-E794B2079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3780" y="224398"/>
            <a:ext cx="764327" cy="463964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2C9D9E3-EB9F-8024-97B7-31212417CB62}"/>
              </a:ext>
            </a:extLst>
          </p:cNvPr>
          <p:cNvCxnSpPr>
            <a:cxnSpLocks/>
          </p:cNvCxnSpPr>
          <p:nvPr/>
        </p:nvCxnSpPr>
        <p:spPr>
          <a:xfrm>
            <a:off x="11860038" y="688363"/>
            <a:ext cx="74987" cy="586742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4D0FD99-8159-235F-AE28-EE7F50F9410E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294468" y="456380"/>
            <a:ext cx="11029312" cy="456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F0A35C18-92BE-E5A0-5578-EC756F6DF2C8}"/>
              </a:ext>
            </a:extLst>
          </p:cNvPr>
          <p:cNvSpPr txBox="1"/>
          <p:nvPr/>
        </p:nvSpPr>
        <p:spPr>
          <a:xfrm>
            <a:off x="2745325" y="294531"/>
            <a:ext cx="622852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ONE : READ THE EXPRESSIONS OUTLOUD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182542-EB56-3F90-5E22-C8ABD377EF67}"/>
              </a:ext>
            </a:extLst>
          </p:cNvPr>
          <p:cNvSpPr/>
          <p:nvPr/>
        </p:nvSpPr>
        <p:spPr>
          <a:xfrm>
            <a:off x="6940147" y="5333832"/>
            <a:ext cx="5184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rgbClr val="243166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HOW ARE YOU TODAY </a:t>
            </a:r>
            <a:r>
              <a:rPr lang="fr-FR" sz="5400" b="1" cap="none" spc="0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rgbClr val="243166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853B30F-75C2-16DD-C85B-0DBE6D224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3399" y="732442"/>
            <a:ext cx="7335274" cy="502990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DEAC364A-F7EE-248E-564D-D82D359C60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217" y="4147930"/>
            <a:ext cx="2252869" cy="60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2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D2A3CB8-CCDA-7010-8472-BCA81D4C8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6" y="5393634"/>
            <a:ext cx="1856203" cy="1358347"/>
          </a:xfrm>
          <a:prstGeom prst="rect">
            <a:avLst/>
          </a:prstGeom>
        </p:spPr>
      </p:pic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77259C5-F99F-2A24-F56E-0A1F0CF4D364}"/>
              </a:ext>
            </a:extLst>
          </p:cNvPr>
          <p:cNvCxnSpPr>
            <a:cxnSpLocks/>
          </p:cNvCxnSpPr>
          <p:nvPr/>
        </p:nvCxnSpPr>
        <p:spPr>
          <a:xfrm>
            <a:off x="294468" y="502014"/>
            <a:ext cx="0" cy="51083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495FB29-1771-E127-6EBE-3046E6DA4718}"/>
              </a:ext>
            </a:extLst>
          </p:cNvPr>
          <p:cNvCxnSpPr>
            <a:cxnSpLocks/>
          </p:cNvCxnSpPr>
          <p:nvPr/>
        </p:nvCxnSpPr>
        <p:spPr>
          <a:xfrm flipH="1">
            <a:off x="2038027" y="6555783"/>
            <a:ext cx="9934414" cy="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F25D01DD-8111-EFF4-701B-E794B2079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3780" y="184642"/>
            <a:ext cx="764327" cy="463964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2C9D9E3-EB9F-8024-97B7-31212417CB62}"/>
              </a:ext>
            </a:extLst>
          </p:cNvPr>
          <p:cNvCxnSpPr>
            <a:cxnSpLocks/>
          </p:cNvCxnSpPr>
          <p:nvPr/>
        </p:nvCxnSpPr>
        <p:spPr>
          <a:xfrm>
            <a:off x="11860038" y="688363"/>
            <a:ext cx="74987" cy="586742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4D0FD99-8159-235F-AE28-EE7F50F9410E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294468" y="416624"/>
            <a:ext cx="11029312" cy="456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F0A35C18-92BE-E5A0-5578-EC756F6DF2C8}"/>
              </a:ext>
            </a:extLst>
          </p:cNvPr>
          <p:cNvSpPr txBox="1"/>
          <p:nvPr/>
        </p:nvSpPr>
        <p:spPr>
          <a:xfrm>
            <a:off x="2852221" y="307654"/>
            <a:ext cx="4981575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TWO :COMPLETE THE SONGS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448E790-402E-D7A0-D4FE-BCEF9A044505}"/>
              </a:ext>
            </a:extLst>
          </p:cNvPr>
          <p:cNvSpPr txBox="1"/>
          <p:nvPr/>
        </p:nvSpPr>
        <p:spPr>
          <a:xfrm>
            <a:off x="1466478" y="416624"/>
            <a:ext cx="7753062" cy="563231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Good morning , good …………….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……………………….(1/6/20 /5/18/14/15/15/14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evening , ………….    ……………….. 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5/22/5/14/9/14/7)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……………. , good …………(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14/9/7/8/20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Nice to ………..you 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 /5/5/20)</a:t>
            </a:r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 to meet you ………(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20/15/15)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Good ……….., ……………………………. 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7/15/15/4     2/26/5)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you !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See you later !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Hello,………..what ‘s your …………? 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(8/5/12/12/15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14/1/13/5)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What ‘s y….. n………,w………’s y……….n………? 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26/15/21/18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 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Hello,………..what ‘s your …………?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………..is P………….(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16/5/20/5/18)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8DCB7A4-D69C-0316-0AE2-2A9E757387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8463" y="5406253"/>
            <a:ext cx="4981575" cy="1143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46D3E19-A4B2-E86A-B878-AE28FAC92C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5035" y="5354151"/>
            <a:ext cx="553997" cy="745639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66E864E-5F48-31D7-E5E5-DDAB60BE0F73}"/>
              </a:ext>
            </a:extLst>
          </p:cNvPr>
          <p:cNvSpPr txBox="1"/>
          <p:nvPr/>
        </p:nvSpPr>
        <p:spPr>
          <a:xfrm>
            <a:off x="9775193" y="4531688"/>
            <a:ext cx="255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the spelling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CBFC9593-1D3B-0BE8-F4CE-A32C2D589CF4}"/>
              </a:ext>
            </a:extLst>
          </p:cNvPr>
          <p:cNvCxnSpPr>
            <a:cxnSpLocks/>
          </p:cNvCxnSpPr>
          <p:nvPr/>
        </p:nvCxnSpPr>
        <p:spPr>
          <a:xfrm flipH="1">
            <a:off x="9286471" y="4869756"/>
            <a:ext cx="2210153" cy="252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CA08096-04F7-4040-06FF-403D70893234}"/>
              </a:ext>
            </a:extLst>
          </p:cNvPr>
          <p:cNvCxnSpPr>
            <a:cxnSpLocks/>
          </p:cNvCxnSpPr>
          <p:nvPr/>
        </p:nvCxnSpPr>
        <p:spPr>
          <a:xfrm flipH="1">
            <a:off x="11239959" y="4882399"/>
            <a:ext cx="256665" cy="3578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0AFFCBE2-B22D-2F76-7375-CC4FB749A788}"/>
              </a:ext>
            </a:extLst>
          </p:cNvPr>
          <p:cNvSpPr txBox="1"/>
          <p:nvPr/>
        </p:nvSpPr>
        <p:spPr>
          <a:xfrm>
            <a:off x="5870471" y="760008"/>
            <a:ext cx="3626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(13/15/18/14/9/14/7)</a:t>
            </a:r>
          </a:p>
        </p:txBody>
      </p:sp>
    </p:spTree>
    <p:extLst>
      <p:ext uri="{BB962C8B-B14F-4D97-AF65-F5344CB8AC3E}">
        <p14:creationId xmlns:p14="http://schemas.microsoft.com/office/powerpoint/2010/main" val="82556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7DF3D977-1F34-147E-80F2-B0757C6A0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747" y="5857461"/>
            <a:ext cx="1367253" cy="1000539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43EA992C-7FB0-37BF-EF20-6C6405E4FAE8}"/>
              </a:ext>
            </a:extLst>
          </p:cNvPr>
          <p:cNvSpPr txBox="1"/>
          <p:nvPr/>
        </p:nvSpPr>
        <p:spPr>
          <a:xfrm>
            <a:off x="850733" y="162514"/>
            <a:ext cx="585746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 TWO : COMPLETE THE SONGS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4F8D2DB-29CF-BBDD-2186-FF64128727D0}"/>
              </a:ext>
            </a:extLst>
          </p:cNvPr>
          <p:cNvSpPr txBox="1"/>
          <p:nvPr/>
        </p:nvSpPr>
        <p:spPr>
          <a:xfrm>
            <a:off x="138736" y="744961"/>
            <a:ext cx="8263143" cy="50167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morning , good …………(13/15/18/14/9/14/7)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Good……………………….(1/6/20 /5/18/14/15/15/14 )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evening , good    ………………..(5/22/5/14/9/14/7)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……………. , good …………(14/9/7/8/20)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Nice to ………..you (13 /5/5/20)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 to meet you ……… (20/15/15)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Good ……….., …………………………….(7/15/15/4     2/26/5)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you !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See you later !</a:t>
            </a:r>
          </a:p>
          <a:p>
            <a:endParaRPr lang="fr-FR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Hello,………..what ‘s your …………? (8/5/12/12/15          14/1/13/5)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‘s y….. n………,w………’s y……….n………?(26/15/21/18  ) 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Hello,………..what ‘s your …………?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………..is P………….</a:t>
            </a:r>
          </a:p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4A0BB1E-0FEC-44DE-BD8B-BEFCBEC8F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730" y="5541539"/>
            <a:ext cx="4981575" cy="1143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807B74D-CED4-C8DB-A485-59DA88CD88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733" y="5484641"/>
            <a:ext cx="553997" cy="74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11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6BC09C78-7937-0E96-A4F4-11FBEA46C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7509" y="4505687"/>
            <a:ext cx="3810000" cy="8265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3C07B9E-B2B5-5762-7B6E-2C2CB8F385A1}"/>
              </a:ext>
            </a:extLst>
          </p:cNvPr>
          <p:cNvSpPr txBox="1"/>
          <p:nvPr/>
        </p:nvSpPr>
        <p:spPr>
          <a:xfrm>
            <a:off x="159026" y="90267"/>
            <a:ext cx="534062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 THREE : DO THE EXERCISES 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7C2A32F-35E8-F5CA-CEF7-81F3E0DBE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035" y="1002924"/>
            <a:ext cx="649775" cy="31811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CE27664-D92F-A9C6-1DC4-045AE4C9A6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928" y="1351844"/>
            <a:ext cx="639378" cy="470042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F768682-4337-FB31-400F-1728BFEA0A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333495" y="1822501"/>
            <a:ext cx="508138" cy="272113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8088DD82-42A3-A35C-E76E-2423EAFDD7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266" y="2182884"/>
            <a:ext cx="508138" cy="319236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13B0135D-3855-8326-3D9D-C0B654A354F9}"/>
              </a:ext>
            </a:extLst>
          </p:cNvPr>
          <p:cNvSpPr txBox="1"/>
          <p:nvPr/>
        </p:nvSpPr>
        <p:spPr>
          <a:xfrm>
            <a:off x="4824073" y="5647704"/>
            <a:ext cx="3123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6.Crack the code !</a:t>
            </a:r>
          </a:p>
          <a:p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décrypte le code !)</a:t>
            </a:r>
          </a:p>
        </p:txBody>
      </p: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D6A72C0B-B784-E740-0C5E-9D33DD015E7A}"/>
              </a:ext>
            </a:extLst>
          </p:cNvPr>
          <p:cNvGrpSpPr/>
          <p:nvPr/>
        </p:nvGrpSpPr>
        <p:grpSpPr>
          <a:xfrm>
            <a:off x="1213874" y="5723392"/>
            <a:ext cx="2622297" cy="949873"/>
            <a:chOff x="4109591" y="4591749"/>
            <a:chExt cx="2771113" cy="746759"/>
          </a:xfrm>
        </p:grpSpPr>
        <p:pic>
          <p:nvPicPr>
            <p:cNvPr id="85" name="Image 84">
              <a:extLst>
                <a:ext uri="{FF2B5EF4-FFF2-40B4-BE49-F238E27FC236}">
                  <a16:creationId xmlns:a16="http://schemas.microsoft.com/office/drawing/2014/main" id="{A105A873-0A81-FE69-516C-252BA5027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109591" y="4591749"/>
              <a:ext cx="617671" cy="474741"/>
            </a:xfrm>
            <a:prstGeom prst="rect">
              <a:avLst/>
            </a:prstGeom>
          </p:spPr>
        </p:pic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6F24F2F1-999E-938E-CE6C-191A3BA23A34}"/>
                </a:ext>
              </a:extLst>
            </p:cNvPr>
            <p:cNvSpPr txBox="1"/>
            <p:nvPr/>
          </p:nvSpPr>
          <p:spPr>
            <a:xfrm>
              <a:off x="4438472" y="4806188"/>
              <a:ext cx="2442232" cy="53232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fr-FR" sz="12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GRAMMATICAL TIP !</a:t>
              </a:r>
            </a:p>
            <a:p>
              <a:r>
                <a:rPr lang="fr-FR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 the + moment of the day</a:t>
              </a:r>
            </a:p>
            <a:p>
              <a:r>
                <a:rPr lang="fr-FR" sz="1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EXCEPTION = AT + NIGHT</a:t>
              </a:r>
            </a:p>
          </p:txBody>
        </p:sp>
      </p:grp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61E8A072-AA6E-47C7-D08D-8E6463DB2A9A}"/>
              </a:ext>
            </a:extLst>
          </p:cNvPr>
          <p:cNvGrpSpPr/>
          <p:nvPr/>
        </p:nvGrpSpPr>
        <p:grpSpPr>
          <a:xfrm>
            <a:off x="5147509" y="1289643"/>
            <a:ext cx="1617174" cy="3359075"/>
            <a:chOff x="3458817" y="339222"/>
            <a:chExt cx="1977155" cy="2650100"/>
          </a:xfrm>
        </p:grpSpPr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C5822B6C-D3FA-CADE-46D3-FE88A1CBA893}"/>
                </a:ext>
              </a:extLst>
            </p:cNvPr>
            <p:cNvSpPr txBox="1"/>
            <p:nvPr/>
          </p:nvSpPr>
          <p:spPr>
            <a:xfrm>
              <a:off x="3458817" y="527109"/>
              <a:ext cx="1577008" cy="246221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DID YOU</a:t>
              </a:r>
            </a:p>
            <a:p>
              <a:pPr algn="ctr"/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KNOW ?</a:t>
              </a:r>
            </a:p>
            <a:p>
              <a:pPr algn="ctr"/>
              <a:endParaRPr lang="fr-F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Courtoisie et politesse sont les piliers de la</a:t>
              </a:r>
            </a:p>
            <a:p>
              <a:pPr algn="ctr"/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Société </a:t>
              </a:r>
            </a:p>
            <a:p>
              <a:pPr algn="ctr"/>
              <a:r>
                <a:rPr lang="fr-FR" sz="1400" dirty="0">
                  <a:latin typeface="Arial" panose="020B0604020202020204" pitchFamily="34" charset="0"/>
                  <a:cs typeface="Arial" panose="020B0604020202020204" pitchFamily="34" charset="0"/>
                </a:rPr>
                <a:t>Anglaise .Le savoir vivre en communauté est fondamental !</a:t>
              </a:r>
            </a:p>
          </p:txBody>
        </p:sp>
        <p:pic>
          <p:nvPicPr>
            <p:cNvPr id="89" name="Image 88">
              <a:extLst>
                <a:ext uri="{FF2B5EF4-FFF2-40B4-BE49-F238E27FC236}">
                  <a16:creationId xmlns:a16="http://schemas.microsoft.com/office/drawing/2014/main" id="{8CC216DA-E0CD-16EA-3851-C25A73F386F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821210" y="339222"/>
              <a:ext cx="614762" cy="561304"/>
            </a:xfrm>
            <a:prstGeom prst="rect">
              <a:avLst/>
            </a:prstGeom>
          </p:spPr>
        </p:pic>
      </p:grpSp>
      <p:pic>
        <p:nvPicPr>
          <p:cNvPr id="115" name="Image 114">
            <a:extLst>
              <a:ext uri="{FF2B5EF4-FFF2-40B4-BE49-F238E27FC236}">
                <a16:creationId xmlns:a16="http://schemas.microsoft.com/office/drawing/2014/main" id="{71D2137C-D17A-D083-932E-A30E027F48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03753" y="5515665"/>
            <a:ext cx="553997" cy="745639"/>
          </a:xfrm>
          <a:prstGeom prst="rect">
            <a:avLst/>
          </a:prstGeom>
        </p:spPr>
      </p:pic>
      <p:cxnSp>
        <p:nvCxnSpPr>
          <p:cNvPr id="138" name="Connecteur droit 137">
            <a:extLst>
              <a:ext uri="{FF2B5EF4-FFF2-40B4-BE49-F238E27FC236}">
                <a16:creationId xmlns:a16="http://schemas.microsoft.com/office/drawing/2014/main" id="{248CDFF3-B9EE-69C8-8AE0-35D1EA3EFF53}"/>
              </a:ext>
            </a:extLst>
          </p:cNvPr>
          <p:cNvCxnSpPr>
            <a:cxnSpLocks/>
          </p:cNvCxnSpPr>
          <p:nvPr/>
        </p:nvCxnSpPr>
        <p:spPr>
          <a:xfrm flipH="1">
            <a:off x="159026" y="620364"/>
            <a:ext cx="8141" cy="59606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138">
            <a:extLst>
              <a:ext uri="{FF2B5EF4-FFF2-40B4-BE49-F238E27FC236}">
                <a16:creationId xmlns:a16="http://schemas.microsoft.com/office/drawing/2014/main" id="{5911740D-859E-88B5-03AE-749059080E2F}"/>
              </a:ext>
            </a:extLst>
          </p:cNvPr>
          <p:cNvCxnSpPr>
            <a:cxnSpLocks/>
          </p:cNvCxnSpPr>
          <p:nvPr/>
        </p:nvCxnSpPr>
        <p:spPr>
          <a:xfrm flipH="1" flipV="1">
            <a:off x="258112" y="6766607"/>
            <a:ext cx="11683262" cy="22346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Image 32">
            <a:extLst>
              <a:ext uri="{FF2B5EF4-FFF2-40B4-BE49-F238E27FC236}">
                <a16:creationId xmlns:a16="http://schemas.microsoft.com/office/drawing/2014/main" id="{A8B35F0A-A186-840B-E383-D580805B13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4988" y="565672"/>
            <a:ext cx="1136065" cy="831358"/>
          </a:xfrm>
          <a:prstGeom prst="rect">
            <a:avLst/>
          </a:prstGeom>
        </p:spPr>
      </p:pic>
      <p:pic>
        <p:nvPicPr>
          <p:cNvPr id="142" name="Image 141">
            <a:extLst>
              <a:ext uri="{FF2B5EF4-FFF2-40B4-BE49-F238E27FC236}">
                <a16:creationId xmlns:a16="http://schemas.microsoft.com/office/drawing/2014/main" id="{E8719CEF-EE96-59A9-3C9E-E6E3C1CDA5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832" y="6478297"/>
            <a:ext cx="526773" cy="31976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ECC23BF-B4E8-EC58-D99C-BAFE410243DA}"/>
              </a:ext>
            </a:extLst>
          </p:cNvPr>
          <p:cNvSpPr txBox="1"/>
          <p:nvPr/>
        </p:nvSpPr>
        <p:spPr>
          <a:xfrm>
            <a:off x="834305" y="1061258"/>
            <a:ext cx="3186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7:00  M…………………………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C53B2D-A67E-62F7-80BD-9A2FF77D3F7E}"/>
              </a:ext>
            </a:extLst>
          </p:cNvPr>
          <p:cNvSpPr txBox="1"/>
          <p:nvPr/>
        </p:nvSpPr>
        <p:spPr>
          <a:xfrm>
            <a:off x="789738" y="1835948"/>
            <a:ext cx="2838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9:00   E…………………………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9E6EECF-BE97-8903-DFF7-B335BA9E4994}"/>
              </a:ext>
            </a:extLst>
          </p:cNvPr>
          <p:cNvSpPr txBox="1"/>
          <p:nvPr/>
        </p:nvSpPr>
        <p:spPr>
          <a:xfrm>
            <a:off x="793391" y="1446960"/>
            <a:ext cx="306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3:00   A…………………………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9B16B15-167C-E41A-A2F4-1F1715B9040C}"/>
              </a:ext>
            </a:extLst>
          </p:cNvPr>
          <p:cNvSpPr txBox="1"/>
          <p:nvPr/>
        </p:nvSpPr>
        <p:spPr>
          <a:xfrm>
            <a:off x="746949" y="2209901"/>
            <a:ext cx="31147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11:00  N…………………………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70EB398-817D-12E1-E301-870696351D8E}"/>
              </a:ext>
            </a:extLst>
          </p:cNvPr>
          <p:cNvSpPr txBox="1"/>
          <p:nvPr/>
        </p:nvSpPr>
        <p:spPr>
          <a:xfrm>
            <a:off x="6835851" y="4041773"/>
            <a:ext cx="5356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5.The snake letters : separate the words to find back the sentence ( sépare les mots et retrouve la phrase ).</a:t>
            </a:r>
            <a:endParaRPr lang="fr-FR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D4087252-0A79-82E9-FAB7-40A283C476AE}"/>
              </a:ext>
            </a:extLst>
          </p:cNvPr>
          <p:cNvSpPr txBox="1"/>
          <p:nvPr/>
        </p:nvSpPr>
        <p:spPr>
          <a:xfrm>
            <a:off x="187140" y="489662"/>
            <a:ext cx="64610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part of the day is it ? </a:t>
            </a:r>
            <a:r>
              <a:rPr lang="fr-FR" sz="1400" b="1" i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(Indique le moment de la journée</a:t>
            </a:r>
          </a:p>
          <a:p>
            <a:r>
              <a:rPr lang="fr-FR" sz="1400" b="1" i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anglais )</a:t>
            </a:r>
            <a:r>
              <a:rPr lang="fr-FR" sz="1400" i="1" dirty="0">
                <a:solidFill>
                  <a:schemeClr val="accent1"/>
                </a:solidFill>
              </a:rPr>
              <a:t>: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B7BA5DB6-BF3B-4742-0F60-3A4B1E8F360A}"/>
              </a:ext>
            </a:extLst>
          </p:cNvPr>
          <p:cNvSpPr txBox="1"/>
          <p:nvPr/>
        </p:nvSpPr>
        <p:spPr>
          <a:xfrm>
            <a:off x="170305" y="2681562"/>
            <a:ext cx="487691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 </a:t>
            </a:r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down greetings according to the time of the day </a:t>
            </a:r>
            <a:r>
              <a:rPr lang="fr-FR" sz="1400" b="1" i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(Note les salutations en fonction du moment de la journée)</a:t>
            </a:r>
            <a:r>
              <a:rPr lang="fr-FR" sz="1400" i="1" dirty="0">
                <a:solidFill>
                  <a:schemeClr val="accent1"/>
                </a:solidFill>
              </a:rPr>
              <a:t>: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sont les autres salutations que tu connais ?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D3EA7A4-2225-5027-7BFB-C890896FFD1F}"/>
              </a:ext>
            </a:extLst>
          </p:cNvPr>
          <p:cNvSpPr txBox="1"/>
          <p:nvPr/>
        </p:nvSpPr>
        <p:spPr>
          <a:xfrm>
            <a:off x="188384" y="3333314"/>
            <a:ext cx="334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solidFill>
                <a:schemeClr val="accent1"/>
              </a:solidFill>
            </a:endParaRPr>
          </a:p>
          <a:p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E5F308D-936A-6B3F-C4BD-8D569614F919}"/>
              </a:ext>
            </a:extLst>
          </p:cNvPr>
          <p:cNvSpPr txBox="1"/>
          <p:nvPr/>
        </p:nvSpPr>
        <p:spPr>
          <a:xfrm>
            <a:off x="2127799" y="3400815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m…………..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DD42A0-8BA4-C998-0B0C-467910E4AC78}"/>
              </a:ext>
            </a:extLst>
          </p:cNvPr>
          <p:cNvSpPr txBox="1"/>
          <p:nvPr/>
        </p:nvSpPr>
        <p:spPr>
          <a:xfrm>
            <a:off x="2086424" y="3665830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a…………..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787C987-5BBF-9E12-C1E7-10AD73688048}"/>
              </a:ext>
            </a:extLst>
          </p:cNvPr>
          <p:cNvSpPr txBox="1"/>
          <p:nvPr/>
        </p:nvSpPr>
        <p:spPr>
          <a:xfrm>
            <a:off x="2112459" y="3850779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e…………..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3C29B19-7ABF-0B4C-50F7-55406F65E53A}"/>
              </a:ext>
            </a:extLst>
          </p:cNvPr>
          <p:cNvSpPr txBox="1"/>
          <p:nvPr/>
        </p:nvSpPr>
        <p:spPr>
          <a:xfrm>
            <a:off x="2112459" y="4107537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…………..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CA82AE77-508E-53FE-E13A-5140391C6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1904" y="3396003"/>
            <a:ext cx="483954" cy="236936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54A10C77-1B63-E07B-B613-DFD0C5879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3687" y="3603860"/>
            <a:ext cx="394112" cy="376198"/>
          </a:xfrm>
          <a:prstGeom prst="rect">
            <a:avLst/>
          </a:prstGeom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3FB0E23F-94E1-77CE-0109-7E98C897E4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1742932" y="3904712"/>
            <a:ext cx="425225" cy="227712"/>
          </a:xfrm>
          <a:prstGeom prst="rect">
            <a:avLst/>
          </a:prstGeom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0A7A68F4-990E-1DE7-4C2F-ADBC9A5CA8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4117" y="4154080"/>
            <a:ext cx="331661" cy="204167"/>
          </a:xfrm>
          <a:prstGeom prst="rect">
            <a:avLst/>
          </a:prstGeom>
        </p:spPr>
      </p:pic>
      <p:sp>
        <p:nvSpPr>
          <p:cNvPr id="58" name="ZoneTexte 57">
            <a:extLst>
              <a:ext uri="{FF2B5EF4-FFF2-40B4-BE49-F238E27FC236}">
                <a16:creationId xmlns:a16="http://schemas.microsoft.com/office/drawing/2014/main" id="{36190781-37B2-799E-2A49-68433E19293B}"/>
              </a:ext>
            </a:extLst>
          </p:cNvPr>
          <p:cNvSpPr txBox="1"/>
          <p:nvPr/>
        </p:nvSpPr>
        <p:spPr>
          <a:xfrm>
            <a:off x="165470" y="3382953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G…….m………….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CE6F3A75-C0A4-A14D-C108-82EA6B8C6134}"/>
              </a:ext>
            </a:extLst>
          </p:cNvPr>
          <p:cNvSpPr txBox="1"/>
          <p:nvPr/>
        </p:nvSpPr>
        <p:spPr>
          <a:xfrm>
            <a:off x="150646" y="3609467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G……. a………….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BF851E55-6DD5-1587-2B65-4EEC4E5C5E89}"/>
              </a:ext>
            </a:extLst>
          </p:cNvPr>
          <p:cNvSpPr txBox="1"/>
          <p:nvPr/>
        </p:nvSpPr>
        <p:spPr>
          <a:xfrm>
            <a:off x="143199" y="3839025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G……  e………….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B25BF4C5-8CA5-1783-E27A-43BB4BB838B7}"/>
              </a:ext>
            </a:extLst>
          </p:cNvPr>
          <p:cNvSpPr txBox="1"/>
          <p:nvPr/>
        </p:nvSpPr>
        <p:spPr>
          <a:xfrm>
            <a:off x="143199" y="4086232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G……. n………….</a:t>
            </a:r>
          </a:p>
        </p:txBody>
      </p:sp>
      <p:pic>
        <p:nvPicPr>
          <p:cNvPr id="90" name="Image 89">
            <a:extLst>
              <a:ext uri="{FF2B5EF4-FFF2-40B4-BE49-F238E27FC236}">
                <a16:creationId xmlns:a16="http://schemas.microsoft.com/office/drawing/2014/main" id="{1BF7FA07-78B1-E6BF-923F-C0E0E528A4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03985" y="4969914"/>
            <a:ext cx="429411" cy="344335"/>
          </a:xfrm>
          <a:prstGeom prst="rect">
            <a:avLst/>
          </a:prstGeom>
        </p:spPr>
      </p:pic>
      <p:sp>
        <p:nvSpPr>
          <p:cNvPr id="91" name="ZoneTexte 90">
            <a:extLst>
              <a:ext uri="{FF2B5EF4-FFF2-40B4-BE49-F238E27FC236}">
                <a16:creationId xmlns:a16="http://schemas.microsoft.com/office/drawing/2014/main" id="{399852BE-88AC-5BB7-D9CD-7D23EB555519}"/>
              </a:ext>
            </a:extLst>
          </p:cNvPr>
          <p:cNvSpPr txBox="1"/>
          <p:nvPr/>
        </p:nvSpPr>
        <p:spPr>
          <a:xfrm>
            <a:off x="251035" y="4731963"/>
            <a:ext cx="16907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…….………….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………………..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147F4B5A-71F7-5190-C984-39FB37498390}"/>
              </a:ext>
            </a:extLst>
          </p:cNvPr>
          <p:cNvSpPr txBox="1"/>
          <p:nvPr/>
        </p:nvSpPr>
        <p:spPr>
          <a:xfrm>
            <a:off x="2471253" y="4887820"/>
            <a:ext cx="2305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Peu importe le moment de la journée / Plus familier.</a:t>
            </a:r>
          </a:p>
        </p:txBody>
      </p:sp>
      <p:pic>
        <p:nvPicPr>
          <p:cNvPr id="94" name="Image 93">
            <a:extLst>
              <a:ext uri="{FF2B5EF4-FFF2-40B4-BE49-F238E27FC236}">
                <a16:creationId xmlns:a16="http://schemas.microsoft.com/office/drawing/2014/main" id="{F59F3895-D6A1-36F6-8034-3D56ED31365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818820" y="5511949"/>
            <a:ext cx="542193" cy="300012"/>
          </a:xfrm>
          <a:prstGeom prst="rect">
            <a:avLst/>
          </a:prstGeom>
        </p:spPr>
      </p:pic>
      <p:sp>
        <p:nvSpPr>
          <p:cNvPr id="97" name="ZoneTexte 96">
            <a:extLst>
              <a:ext uri="{FF2B5EF4-FFF2-40B4-BE49-F238E27FC236}">
                <a16:creationId xmlns:a16="http://schemas.microsoft.com/office/drawing/2014/main" id="{5DB51A37-B503-3157-691B-796BE08034B9}"/>
              </a:ext>
            </a:extLst>
          </p:cNvPr>
          <p:cNvSpPr txBox="1"/>
          <p:nvPr/>
        </p:nvSpPr>
        <p:spPr>
          <a:xfrm>
            <a:off x="251035" y="5511949"/>
            <a:ext cx="1514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G……   b…….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8D659E6D-6903-9F0B-3977-4149F033C95B}"/>
              </a:ext>
            </a:extLst>
          </p:cNvPr>
          <p:cNvSpPr txBox="1"/>
          <p:nvPr/>
        </p:nvSpPr>
        <p:spPr>
          <a:xfrm>
            <a:off x="6501142" y="27096"/>
            <a:ext cx="553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3.Match the two columns ( fuote les mots de la partie droite correspondant à la partie droite de la même couleur)</a:t>
            </a:r>
            <a:endParaRPr lang="fr-FR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55DB0300-F1CF-BA72-5617-243D92DDB2AB}"/>
              </a:ext>
            </a:extLst>
          </p:cNvPr>
          <p:cNvSpPr txBox="1"/>
          <p:nvPr/>
        </p:nvSpPr>
        <p:spPr>
          <a:xfrm>
            <a:off x="6750158" y="449271"/>
            <a:ext cx="20713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dire 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Bonjour le matin         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Bonjour l’après-midi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Bonsoir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Bonne nuit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revoir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plus tard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Salut /Coucou</a:t>
            </a:r>
          </a:p>
        </p:txBody>
      </p:sp>
      <p:sp>
        <p:nvSpPr>
          <p:cNvPr id="100" name="ZoneTexte 99">
            <a:extLst>
              <a:ext uri="{FF2B5EF4-FFF2-40B4-BE49-F238E27FC236}">
                <a16:creationId xmlns:a16="http://schemas.microsoft.com/office/drawing/2014/main" id="{03547B2B-B98B-E8EB-63CA-1AD811657ED2}"/>
              </a:ext>
            </a:extLst>
          </p:cNvPr>
          <p:cNvSpPr txBox="1"/>
          <p:nvPr/>
        </p:nvSpPr>
        <p:spPr>
          <a:xfrm>
            <a:off x="8799824" y="432820"/>
            <a:ext cx="32175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formule les phrases suivantes</a:t>
            </a: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night.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you later.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bye.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evening.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 / Hi /Hey / Hi there.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morning.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afternoon.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229750A1-D4C5-6A7A-B24C-D7BB9AF628F3}"/>
              </a:ext>
            </a:extLst>
          </p:cNvPr>
          <p:cNvCxnSpPr>
            <a:cxnSpLocks/>
          </p:cNvCxnSpPr>
          <p:nvPr/>
        </p:nvCxnSpPr>
        <p:spPr>
          <a:xfrm>
            <a:off x="7104613" y="2290544"/>
            <a:ext cx="4735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553B1AA1-0CB8-44E9-C55E-B3AD3169E466}"/>
              </a:ext>
            </a:extLst>
          </p:cNvPr>
          <p:cNvCxnSpPr/>
          <p:nvPr/>
        </p:nvCxnSpPr>
        <p:spPr>
          <a:xfrm>
            <a:off x="1864304" y="2668796"/>
            <a:ext cx="21777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5B56507-1A05-41F4-C547-09EE66B671C9}"/>
              </a:ext>
            </a:extLst>
          </p:cNvPr>
          <p:cNvSpPr txBox="1"/>
          <p:nvPr/>
        </p:nvSpPr>
        <p:spPr>
          <a:xfrm>
            <a:off x="2525023" y="5562499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time to go .</a:t>
            </a:r>
          </a:p>
        </p:txBody>
      </p:sp>
      <p:sp>
        <p:nvSpPr>
          <p:cNvPr id="107" name="ZoneTexte 106">
            <a:extLst>
              <a:ext uri="{FF2B5EF4-FFF2-40B4-BE49-F238E27FC236}">
                <a16:creationId xmlns:a16="http://schemas.microsoft.com/office/drawing/2014/main" id="{724B0442-E899-BD7B-F9EF-F66A2A321C79}"/>
              </a:ext>
            </a:extLst>
          </p:cNvPr>
          <p:cNvSpPr txBox="1"/>
          <p:nvPr/>
        </p:nvSpPr>
        <p:spPr>
          <a:xfrm>
            <a:off x="6822148" y="2336256"/>
            <a:ext cx="530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sz="1400" b="1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.Put the letters in the right order (place les lettres dans le bon ordre)</a:t>
            </a:r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BFE00565-6633-5AAA-A967-5FF3DD33932D}"/>
              </a:ext>
            </a:extLst>
          </p:cNvPr>
          <p:cNvSpPr txBox="1"/>
          <p:nvPr/>
        </p:nvSpPr>
        <p:spPr>
          <a:xfrm>
            <a:off x="6895415" y="2768466"/>
            <a:ext cx="24672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ELLHO……………..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CA8302AE-D1EE-5A12-FF64-DD50FA2FDE28}"/>
              </a:ext>
            </a:extLst>
          </p:cNvPr>
          <p:cNvSpPr txBox="1"/>
          <p:nvPr/>
        </p:nvSpPr>
        <p:spPr>
          <a:xfrm>
            <a:off x="8499625" y="2991046"/>
            <a:ext cx="3637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f) OODG TERAFONO………………………..</a:t>
            </a:r>
          </a:p>
        </p:txBody>
      </p:sp>
      <p:sp>
        <p:nvSpPr>
          <p:cNvPr id="112" name="ZoneTexte 111">
            <a:extLst>
              <a:ext uri="{FF2B5EF4-FFF2-40B4-BE49-F238E27FC236}">
                <a16:creationId xmlns:a16="http://schemas.microsoft.com/office/drawing/2014/main" id="{1B0F39F7-C2FF-EBA7-B190-2DCE3B6832A5}"/>
              </a:ext>
            </a:extLst>
          </p:cNvPr>
          <p:cNvSpPr txBox="1"/>
          <p:nvPr/>
        </p:nvSpPr>
        <p:spPr>
          <a:xfrm>
            <a:off x="8499625" y="2741965"/>
            <a:ext cx="3667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GODO ORNINGM………………………… 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ED601058-D9B7-6E4F-12E1-361217F7C10A}"/>
              </a:ext>
            </a:extLst>
          </p:cNvPr>
          <p:cNvSpPr txBox="1"/>
          <p:nvPr/>
        </p:nvSpPr>
        <p:spPr>
          <a:xfrm>
            <a:off x="6895414" y="2967197"/>
            <a:ext cx="19294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IH………..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C55DF8C4-B5A3-A363-E60F-0EC2BAF2E90B}"/>
              </a:ext>
            </a:extLst>
          </p:cNvPr>
          <p:cNvSpPr txBox="1"/>
          <p:nvPr/>
        </p:nvSpPr>
        <p:spPr>
          <a:xfrm>
            <a:off x="8506570" y="3451717"/>
            <a:ext cx="3305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h) GODO GHTIN…………………….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499B5361-28BD-064B-5B91-E00D7291B300}"/>
              </a:ext>
            </a:extLst>
          </p:cNvPr>
          <p:cNvSpPr txBox="1"/>
          <p:nvPr/>
        </p:nvSpPr>
        <p:spPr>
          <a:xfrm>
            <a:off x="6895004" y="3181725"/>
            <a:ext cx="2305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EYH……….</a:t>
            </a:r>
          </a:p>
        </p:txBody>
      </p:sp>
      <p:sp>
        <p:nvSpPr>
          <p:cNvPr id="143" name="ZoneTexte 142">
            <a:extLst>
              <a:ext uri="{FF2B5EF4-FFF2-40B4-BE49-F238E27FC236}">
                <a16:creationId xmlns:a16="http://schemas.microsoft.com/office/drawing/2014/main" id="{5E707DD6-7173-A251-C797-5736A20F5BC8}"/>
              </a:ext>
            </a:extLst>
          </p:cNvPr>
          <p:cNvSpPr txBox="1"/>
          <p:nvPr/>
        </p:nvSpPr>
        <p:spPr>
          <a:xfrm>
            <a:off x="6880752" y="3426911"/>
            <a:ext cx="2305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IH ERETH………</a:t>
            </a:r>
          </a:p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…............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92F14677-731E-FD7D-806E-B4734456F2CC}"/>
              </a:ext>
            </a:extLst>
          </p:cNvPr>
          <p:cNvSpPr txBox="1"/>
          <p:nvPr/>
        </p:nvSpPr>
        <p:spPr>
          <a:xfrm>
            <a:off x="8485373" y="3205280"/>
            <a:ext cx="3518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g) DOOG  NIGNEVE……………………….</a:t>
            </a:r>
          </a:p>
        </p:txBody>
      </p:sp>
      <p:sp>
        <p:nvSpPr>
          <p:cNvPr id="145" name="ZoneTexte 144">
            <a:extLst>
              <a:ext uri="{FF2B5EF4-FFF2-40B4-BE49-F238E27FC236}">
                <a16:creationId xmlns:a16="http://schemas.microsoft.com/office/drawing/2014/main" id="{E656440F-267E-22CC-45F4-F0F67F8124C7}"/>
              </a:ext>
            </a:extLst>
          </p:cNvPr>
          <p:cNvSpPr txBox="1"/>
          <p:nvPr/>
        </p:nvSpPr>
        <p:spPr>
          <a:xfrm>
            <a:off x="8254417" y="4425077"/>
            <a:ext cx="380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……………………………………………………………………………………</a:t>
            </a:r>
          </a:p>
        </p:txBody>
      </p:sp>
      <p:cxnSp>
        <p:nvCxnSpPr>
          <p:cNvPr id="146" name="Connecteur droit 145">
            <a:extLst>
              <a:ext uri="{FF2B5EF4-FFF2-40B4-BE49-F238E27FC236}">
                <a16:creationId xmlns:a16="http://schemas.microsoft.com/office/drawing/2014/main" id="{0708ED2E-B1C8-F567-EAEF-16FABD6AA053}"/>
              </a:ext>
            </a:extLst>
          </p:cNvPr>
          <p:cNvCxnSpPr>
            <a:cxnSpLocks/>
          </p:cNvCxnSpPr>
          <p:nvPr/>
        </p:nvCxnSpPr>
        <p:spPr>
          <a:xfrm>
            <a:off x="7161039" y="4006988"/>
            <a:ext cx="4735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ZoneTexte 146">
            <a:extLst>
              <a:ext uri="{FF2B5EF4-FFF2-40B4-BE49-F238E27FC236}">
                <a16:creationId xmlns:a16="http://schemas.microsoft.com/office/drawing/2014/main" id="{BD95B5AF-4CAF-59C8-4913-3C75F6119D25}"/>
              </a:ext>
            </a:extLst>
          </p:cNvPr>
          <p:cNvSpPr txBox="1"/>
          <p:nvPr/>
        </p:nvSpPr>
        <p:spPr>
          <a:xfrm>
            <a:off x="5656997" y="2968388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4163BB-A208-5AC7-7ECD-4C71E663A3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302952" y="5446571"/>
            <a:ext cx="4593435" cy="1213308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E2CB4B35-EB4B-103D-F12D-3B020E94A211}"/>
              </a:ext>
            </a:extLst>
          </p:cNvPr>
          <p:cNvSpPr txBox="1"/>
          <p:nvPr/>
        </p:nvSpPr>
        <p:spPr>
          <a:xfrm>
            <a:off x="8348577" y="4955664"/>
            <a:ext cx="3255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dit-on « Comment ça va ? »</a:t>
            </a:r>
          </a:p>
          <a:p>
            <a:r>
              <a:rPr lang="fr-FR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…………………………………………….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4983E81-BFEC-D982-90B9-1EDDD4A354FB}"/>
              </a:ext>
            </a:extLst>
          </p:cNvPr>
          <p:cNvCxnSpPr>
            <a:cxnSpLocks/>
          </p:cNvCxnSpPr>
          <p:nvPr/>
        </p:nvCxnSpPr>
        <p:spPr>
          <a:xfrm>
            <a:off x="11916890" y="483402"/>
            <a:ext cx="31165" cy="630918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7BC9E1A2-6D3B-C7AC-7747-EF0FDD505F5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569065" y="209571"/>
            <a:ext cx="654643" cy="46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32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ulle narrative : ronde 12">
            <a:extLst>
              <a:ext uri="{FF2B5EF4-FFF2-40B4-BE49-F238E27FC236}">
                <a16:creationId xmlns:a16="http://schemas.microsoft.com/office/drawing/2014/main" id="{837C5DF3-BB06-136A-7707-647E171C7771}"/>
              </a:ext>
            </a:extLst>
          </p:cNvPr>
          <p:cNvSpPr/>
          <p:nvPr/>
        </p:nvSpPr>
        <p:spPr>
          <a:xfrm>
            <a:off x="3511826" y="2967751"/>
            <a:ext cx="516147" cy="369331"/>
          </a:xfrm>
          <a:prstGeom prst="wedgeEllipseCallout">
            <a:avLst>
              <a:gd name="adj1" fmla="val 48083"/>
              <a:gd name="adj2" fmla="val 5588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2A3CB8-CCDA-7010-8472-BCA81D4C8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6" y="5393634"/>
            <a:ext cx="1856203" cy="1358347"/>
          </a:xfrm>
          <a:prstGeom prst="rect">
            <a:avLst/>
          </a:prstGeom>
        </p:spPr>
      </p:pic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77259C5-F99F-2A24-F56E-0A1F0CF4D364}"/>
              </a:ext>
            </a:extLst>
          </p:cNvPr>
          <p:cNvCxnSpPr>
            <a:cxnSpLocks/>
          </p:cNvCxnSpPr>
          <p:nvPr/>
        </p:nvCxnSpPr>
        <p:spPr>
          <a:xfrm>
            <a:off x="294468" y="502014"/>
            <a:ext cx="0" cy="51083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E495FB29-1771-E127-6EBE-3046E6DA4718}"/>
              </a:ext>
            </a:extLst>
          </p:cNvPr>
          <p:cNvCxnSpPr>
            <a:cxnSpLocks/>
          </p:cNvCxnSpPr>
          <p:nvPr/>
        </p:nvCxnSpPr>
        <p:spPr>
          <a:xfrm flipH="1">
            <a:off x="2038027" y="6555783"/>
            <a:ext cx="9934414" cy="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F25D01DD-8111-EFF4-701B-E794B2079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3780" y="224398"/>
            <a:ext cx="764327" cy="463964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2C9D9E3-EB9F-8024-97B7-31212417CB62}"/>
              </a:ext>
            </a:extLst>
          </p:cNvPr>
          <p:cNvCxnSpPr>
            <a:cxnSpLocks/>
          </p:cNvCxnSpPr>
          <p:nvPr/>
        </p:nvCxnSpPr>
        <p:spPr>
          <a:xfrm>
            <a:off x="11860038" y="688363"/>
            <a:ext cx="74987" cy="5867420"/>
          </a:xfrm>
          <a:prstGeom prst="line">
            <a:avLst/>
          </a:prstGeom>
          <a:ln w="38100">
            <a:solidFill>
              <a:srgbClr val="2431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4D0FD99-8159-235F-AE28-EE7F50F9410E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294468" y="456380"/>
            <a:ext cx="11029312" cy="456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F0A35C18-92BE-E5A0-5578-EC756F6DF2C8}"/>
              </a:ext>
            </a:extLst>
          </p:cNvPr>
          <p:cNvSpPr txBox="1"/>
          <p:nvPr/>
        </p:nvSpPr>
        <p:spPr>
          <a:xfrm>
            <a:off x="2745325" y="294531"/>
            <a:ext cx="622852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STEP : NOTE DOWN THE LESSON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342CCF-89D0-3E7E-EFC6-BA0AED38A5A7}"/>
              </a:ext>
            </a:extLst>
          </p:cNvPr>
          <p:cNvSpPr txBox="1"/>
          <p:nvPr/>
        </p:nvSpPr>
        <p:spPr>
          <a:xfrm>
            <a:off x="3061252" y="848139"/>
            <a:ext cx="3922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Thursday, September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B13FF74-28C3-46B5-0808-DCE6337909D9}"/>
              </a:ext>
            </a:extLst>
          </p:cNvPr>
          <p:cNvSpPr txBox="1"/>
          <p:nvPr/>
        </p:nvSpPr>
        <p:spPr>
          <a:xfrm>
            <a:off x="3511826" y="1484243"/>
            <a:ext cx="41346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WELCOME TO MIDDLE SCHOOL !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E58FDE7-0D77-BC54-FEE2-D9CB2EB69215}"/>
              </a:ext>
            </a:extLst>
          </p:cNvPr>
          <p:cNvSpPr txBox="1"/>
          <p:nvPr/>
        </p:nvSpPr>
        <p:spPr>
          <a:xfrm>
            <a:off x="1176471" y="1916451"/>
            <a:ext cx="8706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</a:t>
            </a: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video, song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/’s the </a:t>
            </a: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greetings ( hello ) song</a:t>
            </a: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B29ED37-C929-4A4B-9AD9-134C97393F78}"/>
              </a:ext>
            </a:extLst>
          </p:cNvPr>
          <p:cNvSpPr txBox="1"/>
          <p:nvPr/>
        </p:nvSpPr>
        <p:spPr>
          <a:xfrm>
            <a:off x="3999129" y="2898680"/>
            <a:ext cx="7294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Good afternoon ! My name is …………………….and I’m happy today ! 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What about you ? What’s your name ? How are you today ? </a:t>
            </a:r>
          </a:p>
        </p:txBody>
      </p:sp>
      <p:sp>
        <p:nvSpPr>
          <p:cNvPr id="10" name="Bulle narrative : ronde 9">
            <a:extLst>
              <a:ext uri="{FF2B5EF4-FFF2-40B4-BE49-F238E27FC236}">
                <a16:creationId xmlns:a16="http://schemas.microsoft.com/office/drawing/2014/main" id="{158FBECB-9613-37A6-2D90-85E331B22520}"/>
              </a:ext>
            </a:extLst>
          </p:cNvPr>
          <p:cNvSpPr/>
          <p:nvPr/>
        </p:nvSpPr>
        <p:spPr>
          <a:xfrm>
            <a:off x="3445566" y="2870927"/>
            <a:ext cx="516147" cy="369331"/>
          </a:xfrm>
          <a:prstGeom prst="wedgeEllipseCallout">
            <a:avLst>
              <a:gd name="adj1" fmla="val -54617"/>
              <a:gd name="adj2" fmla="val 666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281D024-0A8F-64F9-36C1-48465C8705B6}"/>
              </a:ext>
            </a:extLst>
          </p:cNvPr>
          <p:cNvSpPr txBox="1"/>
          <p:nvPr/>
        </p:nvSpPr>
        <p:spPr>
          <a:xfrm flipH="1">
            <a:off x="2344255" y="3728341"/>
            <a:ext cx="2816750" cy="246221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LEXICAL TIP</a:t>
            </a:r>
          </a:p>
          <a:p>
            <a:pPr algn="ctr"/>
            <a:endParaRPr lang="fr-FR" sz="14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Greetings = salutations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morning = bonjour le matin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afternoon = bonjour l ’après –midi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evening = bonsoir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Hello = Hi /ai / = Hey /ei/ = Hi there = coucou, salut ! ( plus familier 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DB049DD-402C-E09B-6DAC-F9D085425BB5}"/>
              </a:ext>
            </a:extLst>
          </p:cNvPr>
          <p:cNvSpPr txBox="1"/>
          <p:nvPr/>
        </p:nvSpPr>
        <p:spPr>
          <a:xfrm flipH="1">
            <a:off x="6839543" y="3620619"/>
            <a:ext cx="2723985" cy="26776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GRAMMATICAL TIP</a:t>
            </a:r>
          </a:p>
          <a:p>
            <a:pPr algn="ctr"/>
            <a:endParaRPr lang="fr-FR" sz="14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ONE (1) + nom commençant par une consonne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= le, la , les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= C’est ( forme pleine/ complète )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= c’est ( forme contractée / brève 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sz="1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2213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725</Words>
  <Application>Microsoft Office PowerPoint</Application>
  <PresentationFormat>Grand écran</PresentationFormat>
  <Paragraphs>136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4</cp:revision>
  <dcterms:created xsi:type="dcterms:W3CDTF">2023-10-23T15:34:55Z</dcterms:created>
  <dcterms:modified xsi:type="dcterms:W3CDTF">2023-10-26T09:36:55Z</dcterms:modified>
</cp:coreProperties>
</file>