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3"/>
  </p:notesMasterIdLst>
  <p:sldIdLst>
    <p:sldId id="266" r:id="rId2"/>
    <p:sldId id="256" r:id="rId3"/>
    <p:sldId id="257" r:id="rId4"/>
    <p:sldId id="267" r:id="rId5"/>
    <p:sldId id="259" r:id="rId6"/>
    <p:sldId id="268" r:id="rId7"/>
    <p:sldId id="261" r:id="rId8"/>
    <p:sldId id="269" r:id="rId9"/>
    <p:sldId id="263" r:id="rId10"/>
    <p:sldId id="270" r:id="rId11"/>
    <p:sldId id="265"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Twinkl" panose="02000000000000000000" pitchFamily="2" charset="77"/>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wfihBbXUoqVcrjXpwQJQsvOtm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567"/>
    <a:srgbClr val="5B1A4E"/>
    <a:srgbClr val="E5C06E"/>
    <a:srgbClr val="4F7AB6"/>
    <a:srgbClr val="344872"/>
    <a:srgbClr val="232320"/>
    <a:srgbClr val="CCA43B"/>
    <a:srgbClr val="9B2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39" autoAdjust="0"/>
    <p:restoredTop sz="94859" autoAdjust="0"/>
  </p:normalViewPr>
  <p:slideViewPr>
    <p:cSldViewPr snapToGrid="0">
      <p:cViewPr varScale="1">
        <p:scale>
          <a:sx n="117" d="100"/>
          <a:sy n="117" d="100"/>
        </p:scale>
        <p:origin x="1224" y="16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resources/home-key-stage-1-subjects/history/history-kings-and-queen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winkl.co.uk/resources/home-key-stage-1-subjects/history/history-kings-and-queens"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uk/resources/home-key-stage-1-subjects/history/history-kings-and-queens"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resources/home-key-stage-1-subjects/history/history-kings-and-queens" TargetMode="Externa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13" name="Google Shape;13;p12">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Google Shape;85;p5">
            <a:hlinkClick r:id="rId4"/>
            <a:extLst>
              <a:ext uri="{FF2B5EF4-FFF2-40B4-BE49-F238E27FC236}">
                <a16:creationId xmlns:a16="http://schemas.microsoft.com/office/drawing/2014/main" id="{F8FD8DB7-84AE-C480-E2A3-6F4BDDF35297}"/>
              </a:ext>
            </a:extLst>
          </p:cNvPr>
          <p:cNvSpPr/>
          <p:nvPr userDrawn="1"/>
        </p:nvSpPr>
        <p:spPr>
          <a:xfrm>
            <a:off x="8285357" y="5988205"/>
            <a:ext cx="858644" cy="88788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Google Shape;85;p5">
            <a:hlinkClick r:id="rId4"/>
            <a:extLst>
              <a:ext uri="{FF2B5EF4-FFF2-40B4-BE49-F238E27FC236}">
                <a16:creationId xmlns:a16="http://schemas.microsoft.com/office/drawing/2014/main" id="{47628AA1-7960-D44E-5212-B080524AE7B5}"/>
              </a:ext>
            </a:extLst>
          </p:cNvPr>
          <p:cNvSpPr/>
          <p:nvPr userDrawn="1"/>
        </p:nvSpPr>
        <p:spPr>
          <a:xfrm>
            <a:off x="100361" y="5749119"/>
            <a:ext cx="1605776" cy="11269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13"/>
          <p:cNvSpPr/>
          <p:nvPr userDrawn="1"/>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6" name="Google Shape;16;p13"/>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Google Shape;85;p5">
            <a:hlinkClick r:id="rId2"/>
            <a:extLst>
              <a:ext uri="{FF2B5EF4-FFF2-40B4-BE49-F238E27FC236}">
                <a16:creationId xmlns:a16="http://schemas.microsoft.com/office/drawing/2014/main" id="{A6F9BAB8-FB00-9932-E36A-BAF29D7DC75C}"/>
              </a:ext>
            </a:extLst>
          </p:cNvPr>
          <p:cNvSpPr/>
          <p:nvPr userDrawn="1"/>
        </p:nvSpPr>
        <p:spPr>
          <a:xfrm>
            <a:off x="8573549" y="6637003"/>
            <a:ext cx="570451" cy="2390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F889BDE9-4A8E-C8BB-4EC7-7FA7ED5015BB}"/>
              </a:ext>
            </a:extLst>
          </p:cNvPr>
          <p:cNvPicPr>
            <a:picLocks noChangeAspect="1"/>
          </p:cNvPicPr>
          <p:nvPr userDrawn="1"/>
        </p:nvPicPr>
        <p:blipFill>
          <a:blip r:embed="rId3"/>
          <a:stretch>
            <a:fillRect/>
          </a:stretch>
        </p:blipFill>
        <p:spPr>
          <a:xfrm>
            <a:off x="528060" y="456589"/>
            <a:ext cx="8075105" cy="60563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
        <p:cNvGrpSpPr/>
        <p:nvPr/>
      </p:nvGrpSpPr>
      <p:grpSpPr>
        <a:xfrm>
          <a:off x="0" y="0"/>
          <a:ext cx="0" cy="0"/>
          <a:chOff x="0" y="0"/>
          <a:chExt cx="0" cy="0"/>
        </a:xfrm>
      </p:grpSpPr>
      <p:sp>
        <p:nvSpPr>
          <p:cNvPr id="15" name="Google Shape;15;p13"/>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6" name="Google Shape;16;p13"/>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6" name="Picture 5">
            <a:extLst>
              <a:ext uri="{FF2B5EF4-FFF2-40B4-BE49-F238E27FC236}">
                <a16:creationId xmlns:a16="http://schemas.microsoft.com/office/drawing/2014/main" id="{D265A94E-445F-13A4-0915-110283E9B8C3}"/>
              </a:ext>
            </a:extLst>
          </p:cNvPr>
          <p:cNvPicPr>
            <a:picLocks noChangeAspect="1"/>
          </p:cNvPicPr>
          <p:nvPr userDrawn="1"/>
        </p:nvPicPr>
        <p:blipFill>
          <a:blip r:embed="rId2"/>
          <a:stretch>
            <a:fillRect/>
          </a:stretch>
        </p:blipFill>
        <p:spPr>
          <a:xfrm>
            <a:off x="529681" y="456590"/>
            <a:ext cx="8075107" cy="6056330"/>
          </a:xfrm>
          <a:prstGeom prst="rect">
            <a:avLst/>
          </a:prstGeom>
        </p:spPr>
      </p:pic>
      <p:sp>
        <p:nvSpPr>
          <p:cNvPr id="7" name="Google Shape;85;p5">
            <a:hlinkClick r:id="rId3"/>
            <a:extLst>
              <a:ext uri="{FF2B5EF4-FFF2-40B4-BE49-F238E27FC236}">
                <a16:creationId xmlns:a16="http://schemas.microsoft.com/office/drawing/2014/main" id="{3E4C74E5-2B53-7917-0F5E-48A5BE9A456F}"/>
              </a:ext>
            </a:extLst>
          </p:cNvPr>
          <p:cNvSpPr/>
          <p:nvPr userDrawn="1"/>
        </p:nvSpPr>
        <p:spPr>
          <a:xfrm>
            <a:off x="8573549" y="6637003"/>
            <a:ext cx="570451" cy="2390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200893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4">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19"/>
        <p:cNvGrpSpPr/>
        <p:nvPr/>
      </p:nvGrpSpPr>
      <p:grpSpPr>
        <a:xfrm>
          <a:off x="0" y="0"/>
          <a:ext cx="0" cy="0"/>
          <a:chOff x="0" y="0"/>
          <a:chExt cx="0" cy="0"/>
        </a:xfrm>
      </p:grpSpPr>
      <p:sp>
        <p:nvSpPr>
          <p:cNvPr id="20" name="Google Shape;20;p15"/>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pic>
        <p:nvPicPr>
          <p:cNvPr id="21" name="Google Shape;21;p15"/>
          <p:cNvPicPr preferRelativeResize="0"/>
          <p:nvPr/>
        </p:nvPicPr>
        <p:blipFill rotWithShape="1">
          <a:blip r:embed="rId2">
            <a:alphaModFix/>
          </a:blip>
          <a:srcRect/>
          <a:stretch/>
        </p:blipFill>
        <p:spPr>
          <a:xfrm>
            <a:off x="8072497" y="5734211"/>
            <a:ext cx="576495" cy="58071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ims Slide">
  <p:cSld name="Aims Slide">
    <p:bg>
      <p:bgPr>
        <a:blipFill dpi="0" rotWithShape="1">
          <a:blip r:embed="rId2">
            <a:lum/>
          </a:blip>
          <a:srcRect/>
          <a:stretch>
            <a:fillRect/>
          </a:stretch>
        </a:blipFill>
        <a:effectLst/>
      </p:bgPr>
    </p:bg>
    <p:spTree>
      <p:nvGrpSpPr>
        <p:cNvPr id="1" name="Shape 22"/>
        <p:cNvGrpSpPr/>
        <p:nvPr/>
      </p:nvGrpSpPr>
      <p:grpSpPr>
        <a:xfrm>
          <a:off x="0" y="0"/>
          <a:ext cx="0" cy="0"/>
          <a:chOff x="0" y="0"/>
          <a:chExt cx="0" cy="0"/>
        </a:xfrm>
      </p:grpSpPr>
      <p:sp>
        <p:nvSpPr>
          <p:cNvPr id="2" name="Google Shape;85;p5">
            <a:hlinkClick r:id="rId3"/>
            <a:extLst>
              <a:ext uri="{FF2B5EF4-FFF2-40B4-BE49-F238E27FC236}">
                <a16:creationId xmlns:a16="http://schemas.microsoft.com/office/drawing/2014/main" id="{AEC625D4-498F-6407-352A-022C29984832}"/>
              </a:ext>
            </a:extLst>
          </p:cNvPr>
          <p:cNvSpPr/>
          <p:nvPr userDrawn="1"/>
        </p:nvSpPr>
        <p:spPr>
          <a:xfrm>
            <a:off x="8251903" y="6032810"/>
            <a:ext cx="892098" cy="84327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Google Shape;85;p5">
            <a:hlinkClick r:id="rId3"/>
            <a:extLst>
              <a:ext uri="{FF2B5EF4-FFF2-40B4-BE49-F238E27FC236}">
                <a16:creationId xmlns:a16="http://schemas.microsoft.com/office/drawing/2014/main" id="{8FD2B67B-F848-2697-A43F-E8BE9087486B}"/>
              </a:ext>
            </a:extLst>
          </p:cNvPr>
          <p:cNvSpPr/>
          <p:nvPr userDrawn="1"/>
        </p:nvSpPr>
        <p:spPr>
          <a:xfrm>
            <a:off x="109774" y="5793723"/>
            <a:ext cx="1574060" cy="108236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Shape 9"/>
        <p:cNvGrpSpPr/>
        <p:nvPr/>
      </p:nvGrpSpPr>
      <p:grpSpPr>
        <a:xfrm>
          <a:off x="0" y="0"/>
          <a:ext cx="0" cy="0"/>
          <a:chOff x="0" y="0"/>
          <a:chExt cx="0" cy="0"/>
        </a:xfrm>
      </p:grpSpPr>
      <p:sp>
        <p:nvSpPr>
          <p:cNvPr id="10" name="Google Shape;10;p11"/>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twinkl.co.uk/resources/home-key-stage-1-subjects/history/history-kings-and-quee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home-key-stage-1-subjects/history/history-kings-and-quee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twinkl.co.uk/resources/home-key-stage-1-subjects/history/history-kings-and-quee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twinkl.co.uk/resources/home-key-stage-1-subjects/history/history-kings-and-quee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twinkl.co.uk/resources/home-key-stage-1-subjects/history/history-kings-and-quee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hyperlink" Target="https://www.twinkl.co.uk/resources/home-key-stage-1-subjects/history/history-kings-and-queens"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B9C17-F6AE-40AA-6F51-49DFA4850D77}"/>
              </a:ext>
            </a:extLst>
          </p:cNvPr>
          <p:cNvSpPr txBox="1">
            <a:spLocks/>
          </p:cNvSpPr>
          <p:nvPr/>
        </p:nvSpPr>
        <p:spPr>
          <a:xfrm>
            <a:off x="456054" y="630024"/>
            <a:ext cx="8220075" cy="652462"/>
          </a:xfrm>
          <a:prstGeom prst="roundRect">
            <a:avLst>
              <a:gd name="adj" fmla="val 9641"/>
            </a:avLst>
          </a:prstGeom>
          <a:noFill/>
          <a:ln>
            <a:noFill/>
          </a:ln>
        </p:spPr>
        <p:txBody>
          <a:bodyPr spcFirstLastPara="1" wrap="square" lIns="252000" tIns="252000" rIns="252000" bIns="252000" anchor="ctr" anchorCtr="1">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grpSp>
        <p:nvGrpSpPr>
          <p:cNvPr id="4" name="Group 3">
            <a:extLst>
              <a:ext uri="{FF2B5EF4-FFF2-40B4-BE49-F238E27FC236}">
                <a16:creationId xmlns:a16="http://schemas.microsoft.com/office/drawing/2014/main" id="{B93F35F7-6BE5-CDA9-FEA2-49FF4C120638}"/>
              </a:ext>
            </a:extLst>
          </p:cNvPr>
          <p:cNvGrpSpPr/>
          <p:nvPr/>
        </p:nvGrpSpPr>
        <p:grpSpPr>
          <a:xfrm>
            <a:off x="743837" y="1734027"/>
            <a:ext cx="7644513" cy="1787397"/>
            <a:chOff x="743837" y="1344834"/>
            <a:chExt cx="7644513" cy="1787397"/>
          </a:xfrm>
        </p:grpSpPr>
        <p:sp>
          <p:nvSpPr>
            <p:cNvPr id="5" name="Rectangle 4">
              <a:extLst>
                <a:ext uri="{FF2B5EF4-FFF2-40B4-BE49-F238E27FC236}">
                  <a16:creationId xmlns:a16="http://schemas.microsoft.com/office/drawing/2014/main" id="{E9DFEDD3-7FE3-864C-F9F0-7D9A34237C39}"/>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6" name="Rectangle 5">
              <a:extLst>
                <a:ext uri="{FF2B5EF4-FFF2-40B4-BE49-F238E27FC236}">
                  <a16:creationId xmlns:a16="http://schemas.microsoft.com/office/drawing/2014/main" id="{E79869FE-F520-75DD-F205-2B80357FE1C0}"/>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p:txBody>
        </p:sp>
      </p:grpSp>
      <p:sp>
        <p:nvSpPr>
          <p:cNvPr id="7" name="Rectangle 6">
            <a:extLst>
              <a:ext uri="{FF2B5EF4-FFF2-40B4-BE49-F238E27FC236}">
                <a16:creationId xmlns:a16="http://schemas.microsoft.com/office/drawing/2014/main" id="{67F3196C-4568-1EB3-DC75-EA9426D38D4A}"/>
              </a:ext>
            </a:extLst>
          </p:cNvPr>
          <p:cNvSpPr/>
          <p:nvPr/>
        </p:nvSpPr>
        <p:spPr>
          <a:xfrm>
            <a:off x="743836" y="120968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 name="Group 1">
            <a:extLst>
              <a:ext uri="{FF2B5EF4-FFF2-40B4-BE49-F238E27FC236}">
                <a16:creationId xmlns:a16="http://schemas.microsoft.com/office/drawing/2014/main" id="{7CA34D8C-3C11-AC15-FA79-5EABB45B41EC}"/>
              </a:ext>
            </a:extLst>
          </p:cNvPr>
          <p:cNvGrpSpPr/>
          <p:nvPr/>
        </p:nvGrpSpPr>
        <p:grpSpPr>
          <a:xfrm>
            <a:off x="743834" y="3783979"/>
            <a:ext cx="7644513" cy="1864341"/>
            <a:chOff x="743837" y="1344834"/>
            <a:chExt cx="7644513" cy="1864341"/>
          </a:xfrm>
        </p:grpSpPr>
        <p:sp>
          <p:nvSpPr>
            <p:cNvPr id="8" name="Rectangle 7">
              <a:extLst>
                <a:ext uri="{FF2B5EF4-FFF2-40B4-BE49-F238E27FC236}">
                  <a16:creationId xmlns:a16="http://schemas.microsoft.com/office/drawing/2014/main" id="{F3AD11E3-C66D-83C4-A010-D80A0133D0B1}"/>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latin typeface="Roboto" panose="02000000000000000000" pitchFamily="2" charset="0"/>
                  <a:ea typeface="Roboto" panose="02000000000000000000" pitchFamily="2" charset="0"/>
                </a:rPr>
                <a:t>sensitivity</a:t>
              </a:r>
              <a:endParaRPr lang="en-GB" sz="1600" b="1" dirty="0">
                <a:latin typeface="Roboto" panose="02000000000000000000" pitchFamily="2" charset="0"/>
                <a:ea typeface="Roboto" panose="02000000000000000000" pitchFamily="2" charset="0"/>
              </a:endParaRPr>
            </a:p>
          </p:txBody>
        </p:sp>
        <p:sp>
          <p:nvSpPr>
            <p:cNvPr id="9" name="Rectangle 8">
              <a:extLst>
                <a:ext uri="{FF2B5EF4-FFF2-40B4-BE49-F238E27FC236}">
                  <a16:creationId xmlns:a16="http://schemas.microsoft.com/office/drawing/2014/main" id="{B6A245BB-75CE-1DAF-65CD-FC6F256F250B}"/>
                </a:ext>
              </a:extLst>
            </p:cNvPr>
            <p:cNvSpPr/>
            <p:nvPr/>
          </p:nvSpPr>
          <p:spPr>
            <a:xfrm>
              <a:off x="755650" y="1618794"/>
              <a:ext cx="7632700" cy="1590381"/>
            </a:xfrm>
            <a:prstGeom prst="rect">
              <a:avLst/>
            </a:prstGeom>
            <a:noFill/>
            <a:ln w="19050">
              <a:solidFill>
                <a:srgbClr val="18A0DB"/>
              </a:solidFill>
            </a:ln>
          </p:spPr>
          <p:txBody>
            <a:bodyPr wrap="square" lIns="216000" tIns="216000" rIns="216000" bIns="216000">
              <a:spAutoFit/>
            </a:bodyPr>
            <a:lstStyle/>
            <a:p>
              <a:pPr>
                <a:spcAft>
                  <a:spcPts val="600"/>
                </a:spcAft>
              </a:pPr>
              <a:r>
                <a:rPr lang="en-GB" dirty="0">
                  <a:latin typeface="Roboto" panose="02000000000000000000" pitchFamily="2" charset="0"/>
                  <a:ea typeface="Roboto" panose="02000000000000000000" pitchFamily="2" charset="0"/>
                </a:rPr>
                <a:t>Sensitive and/or upsetting topics may emotionally impact your students due to past experiences. You should consider whether this content is appropriate and ensure adequate support is available for anyone affected.</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296299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58C930C2-A303-8829-139F-A4C174091A86}"/>
              </a:ext>
            </a:extLst>
          </p:cNvPr>
          <p:cNvPicPr>
            <a:picLocks noChangeAspect="1"/>
          </p:cNvPicPr>
          <p:nvPr/>
        </p:nvPicPr>
        <p:blipFill rotWithShape="1">
          <a:blip r:embed="rId2"/>
          <a:srcRect t="21438" b="72289"/>
          <a:stretch/>
        </p:blipFill>
        <p:spPr>
          <a:xfrm>
            <a:off x="1711090" y="1026415"/>
            <a:ext cx="5721820" cy="507329"/>
          </a:xfrm>
          <a:prstGeom prst="rect">
            <a:avLst/>
          </a:prstGeom>
        </p:spPr>
      </p:pic>
      <p:sp>
        <p:nvSpPr>
          <p:cNvPr id="4" name="Google Shape;134;p9">
            <a:extLst>
              <a:ext uri="{FF2B5EF4-FFF2-40B4-BE49-F238E27FC236}">
                <a16:creationId xmlns:a16="http://schemas.microsoft.com/office/drawing/2014/main" id="{E7C0AD51-AE29-22C3-708F-224345EB04D0}"/>
              </a:ext>
            </a:extLst>
          </p:cNvPr>
          <p:cNvSpPr/>
          <p:nvPr/>
        </p:nvSpPr>
        <p:spPr>
          <a:xfrm>
            <a:off x="0" y="612396"/>
            <a:ext cx="9144000" cy="651460"/>
          </a:xfrm>
          <a:prstGeom prst="roundRect">
            <a:avLst>
              <a:gd name="adj" fmla="val 550"/>
            </a:avLst>
          </a:prstGeom>
          <a:no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3600"/>
              <a:buFont typeface="Arial"/>
              <a:buNone/>
            </a:pPr>
            <a:r>
              <a:rPr lang="en-GB" sz="3600" b="1" i="0" u="none" strike="noStrike" dirty="0">
                <a:solidFill>
                  <a:srgbClr val="203567"/>
                </a:solidFill>
                <a:latin typeface="Twinkl" pitchFamily="2" charset="0"/>
                <a:sym typeface="Arial"/>
              </a:rPr>
              <a:t>On the Day</a:t>
            </a:r>
            <a:endParaRPr sz="3600" b="1" dirty="0">
              <a:solidFill>
                <a:srgbClr val="203567"/>
              </a:solidFill>
              <a:latin typeface="Twinkl" pitchFamily="2" charset="0"/>
              <a:sym typeface="Arial"/>
            </a:endParaRPr>
          </a:p>
        </p:txBody>
      </p:sp>
      <p:sp>
        <p:nvSpPr>
          <p:cNvPr id="5" name="Google Shape;136;p9">
            <a:extLst>
              <a:ext uri="{FF2B5EF4-FFF2-40B4-BE49-F238E27FC236}">
                <a16:creationId xmlns:a16="http://schemas.microsoft.com/office/drawing/2014/main" id="{4E70A7EF-1EB4-CE15-812F-71AC4EF96BCF}"/>
              </a:ext>
            </a:extLst>
          </p:cNvPr>
          <p:cNvSpPr/>
          <p:nvPr/>
        </p:nvSpPr>
        <p:spPr>
          <a:xfrm>
            <a:off x="631479" y="1648291"/>
            <a:ext cx="7915842" cy="757295"/>
          </a:xfrm>
          <a:prstGeom prst="roundRect">
            <a:avLst>
              <a:gd name="adj" fmla="val 16667"/>
            </a:avLst>
          </a:prstGeom>
          <a:solidFill>
            <a:schemeClr val="lt1"/>
          </a:solidFill>
          <a:ln w="19050"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lvl="0"/>
            <a:r>
              <a:rPr lang="en-GB" sz="1800" dirty="0">
                <a:solidFill>
                  <a:schemeClr val="dk1"/>
                </a:solidFill>
                <a:latin typeface="Twinkl" pitchFamily="2" charset="0"/>
                <a:sym typeface="Arial"/>
              </a:rPr>
              <a:t>On the day of a British monarch’s funeral, the country </a:t>
            </a:r>
            <a:r>
              <a:rPr lang="en-GB" sz="1800" dirty="0">
                <a:solidFill>
                  <a:schemeClr val="dk1"/>
                </a:solidFill>
                <a:latin typeface="Twinkl" pitchFamily="2" charset="77"/>
                <a:sym typeface="Arial"/>
              </a:rPr>
              <a:t>is </a:t>
            </a:r>
            <a:r>
              <a:rPr lang="en-GB" sz="1800" dirty="0">
                <a:latin typeface="Twinkl" pitchFamily="2" charset="77"/>
              </a:rPr>
              <a:t>usually </a:t>
            </a:r>
            <a:r>
              <a:rPr lang="en-GB" sz="1800" dirty="0">
                <a:solidFill>
                  <a:schemeClr val="dk1"/>
                </a:solidFill>
                <a:latin typeface="Twinkl" pitchFamily="2" charset="77"/>
                <a:sym typeface="Arial"/>
              </a:rPr>
              <a:t>given a </a:t>
            </a:r>
            <a:r>
              <a:rPr lang="en-GB" sz="1800" dirty="0">
                <a:solidFill>
                  <a:schemeClr val="dk1"/>
                </a:solidFill>
                <a:latin typeface="Twinkl" pitchFamily="2" charset="0"/>
                <a:sym typeface="Arial"/>
              </a:rPr>
              <a:t>national day of </a:t>
            </a:r>
            <a:r>
              <a:rPr lang="en-GB" sz="1800" b="1" dirty="0">
                <a:solidFill>
                  <a:schemeClr val="dk1"/>
                </a:solidFill>
                <a:latin typeface="Twinkl" pitchFamily="2" charset="0"/>
                <a:sym typeface="Arial"/>
              </a:rPr>
              <a:t>mourning</a:t>
            </a:r>
            <a:r>
              <a:rPr lang="en-GB" sz="1800" dirty="0">
                <a:solidFill>
                  <a:schemeClr val="dk1"/>
                </a:solidFill>
                <a:latin typeface="Twinkl" pitchFamily="2" charset="0"/>
                <a:sym typeface="Arial"/>
              </a:rPr>
              <a:t> and Big Ben chimes.</a:t>
            </a:r>
            <a:endParaRPr sz="1800" b="0" dirty="0">
              <a:solidFill>
                <a:schemeClr val="dk1"/>
              </a:solidFill>
              <a:latin typeface="Twinkl" pitchFamily="2" charset="0"/>
              <a:sym typeface="Arial"/>
            </a:endParaRPr>
          </a:p>
        </p:txBody>
      </p:sp>
      <p:grpSp>
        <p:nvGrpSpPr>
          <p:cNvPr id="6" name="Google Shape;137;p9">
            <a:extLst>
              <a:ext uri="{FF2B5EF4-FFF2-40B4-BE49-F238E27FC236}">
                <a16:creationId xmlns:a16="http://schemas.microsoft.com/office/drawing/2014/main" id="{A2819C7D-1487-E38E-F43A-9A97634C36A5}"/>
              </a:ext>
            </a:extLst>
          </p:cNvPr>
          <p:cNvGrpSpPr/>
          <p:nvPr/>
        </p:nvGrpSpPr>
        <p:grpSpPr>
          <a:xfrm>
            <a:off x="590213" y="2455232"/>
            <a:ext cx="7914081" cy="2081407"/>
            <a:chOff x="756226" y="5073843"/>
            <a:chExt cx="7777436" cy="2059712"/>
          </a:xfrm>
        </p:grpSpPr>
        <p:sp>
          <p:nvSpPr>
            <p:cNvPr id="7" name="Google Shape;138;p9">
              <a:extLst>
                <a:ext uri="{FF2B5EF4-FFF2-40B4-BE49-F238E27FC236}">
                  <a16:creationId xmlns:a16="http://schemas.microsoft.com/office/drawing/2014/main" id="{CE26D711-2924-E452-A047-0924B9596B76}"/>
                </a:ext>
              </a:extLst>
            </p:cNvPr>
            <p:cNvSpPr/>
            <p:nvPr/>
          </p:nvSpPr>
          <p:spPr>
            <a:xfrm>
              <a:off x="804579" y="5073843"/>
              <a:ext cx="1939164" cy="608432"/>
            </a:xfrm>
            <a:prstGeom prst="round2SameRect">
              <a:avLst>
                <a:gd name="adj1" fmla="val 16667"/>
                <a:gd name="adj2" fmla="val 0"/>
              </a:avLst>
            </a:prstGeom>
            <a:solidFill>
              <a:srgbClr val="CCA4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inkl" pitchFamily="2" charset="0"/>
                <a:sym typeface="Arial"/>
              </a:endParaRPr>
            </a:p>
          </p:txBody>
        </p:sp>
        <p:sp>
          <p:nvSpPr>
            <p:cNvPr id="8" name="Google Shape;139;p9">
              <a:extLst>
                <a:ext uri="{FF2B5EF4-FFF2-40B4-BE49-F238E27FC236}">
                  <a16:creationId xmlns:a16="http://schemas.microsoft.com/office/drawing/2014/main" id="{E05D9346-BCA6-8E30-EBA5-EFA34E25BC8E}"/>
                </a:ext>
              </a:extLst>
            </p:cNvPr>
            <p:cNvSpPr/>
            <p:nvPr/>
          </p:nvSpPr>
          <p:spPr>
            <a:xfrm>
              <a:off x="796952" y="5484926"/>
              <a:ext cx="7736710" cy="1648629"/>
            </a:xfrm>
            <a:prstGeom prst="roundRect">
              <a:avLst>
                <a:gd name="adj" fmla="val 12052"/>
              </a:avLst>
            </a:prstGeom>
            <a:solidFill>
              <a:schemeClr val="lt1"/>
            </a:solidFill>
            <a:ln w="28575"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Many people call this clock tower Big Ben                                                                 but that isn’t correct. It’s actually called the                                                                              Elizabeth Tower. </a:t>
              </a:r>
              <a:endParaRPr sz="1800" b="0" dirty="0">
                <a:solidFill>
                  <a:schemeClr val="lt1"/>
                </a:solidFill>
                <a:latin typeface="Twinkl" pitchFamily="2" charset="0"/>
                <a:sym typeface="Arial"/>
              </a:endParaRPr>
            </a:p>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Big Ben is the name of one of the bells                                                                   inside the tower. </a:t>
              </a:r>
              <a:endParaRPr sz="1800" b="0" dirty="0">
                <a:solidFill>
                  <a:schemeClr val="lt1"/>
                </a:solidFill>
                <a:latin typeface="Twinkl" pitchFamily="2" charset="0"/>
                <a:sym typeface="Arial"/>
              </a:endParaRPr>
            </a:p>
          </p:txBody>
        </p:sp>
        <p:sp>
          <p:nvSpPr>
            <p:cNvPr id="9" name="Google Shape;140;p9">
              <a:extLst>
                <a:ext uri="{FF2B5EF4-FFF2-40B4-BE49-F238E27FC236}">
                  <a16:creationId xmlns:a16="http://schemas.microsoft.com/office/drawing/2014/main" id="{91DE8A2A-A8BC-908C-2F3C-687A50436EE2}"/>
                </a:ext>
              </a:extLst>
            </p:cNvPr>
            <p:cNvSpPr txBox="1"/>
            <p:nvPr/>
          </p:nvSpPr>
          <p:spPr>
            <a:xfrm>
              <a:off x="756226" y="5103773"/>
              <a:ext cx="206761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dirty="0">
                  <a:solidFill>
                    <a:schemeClr val="lt1"/>
                  </a:solidFill>
                  <a:latin typeface="Twinkl" pitchFamily="2" charset="0"/>
                  <a:sym typeface="Arial"/>
                </a:rPr>
                <a:t>Did You Know…?</a:t>
              </a:r>
              <a:endParaRPr sz="1800" dirty="0">
                <a:solidFill>
                  <a:schemeClr val="lt1"/>
                </a:solidFill>
                <a:latin typeface="Twinkl" pitchFamily="2" charset="0"/>
                <a:sym typeface="Arial"/>
              </a:endParaRPr>
            </a:p>
          </p:txBody>
        </p:sp>
      </p:grpSp>
      <p:sp>
        <p:nvSpPr>
          <p:cNvPr id="10" name="Google Shape;141;p9">
            <a:extLst>
              <a:ext uri="{FF2B5EF4-FFF2-40B4-BE49-F238E27FC236}">
                <a16:creationId xmlns:a16="http://schemas.microsoft.com/office/drawing/2014/main" id="{1FD7F6A5-45C9-6BAD-DE48-524E817EB110}"/>
              </a:ext>
            </a:extLst>
          </p:cNvPr>
          <p:cNvSpPr/>
          <p:nvPr/>
        </p:nvSpPr>
        <p:spPr>
          <a:xfrm>
            <a:off x="631479" y="5915873"/>
            <a:ext cx="7881041" cy="434213"/>
          </a:xfrm>
          <a:prstGeom prst="roundRect">
            <a:avLst>
              <a:gd name="adj" fmla="val 18943"/>
            </a:avLst>
          </a:prstGeom>
          <a:solidFill>
            <a:srgbClr val="CCA4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dirty="0">
                <a:solidFill>
                  <a:schemeClr val="dk1"/>
                </a:solidFill>
                <a:latin typeface="Twinkl" pitchFamily="2" charset="0"/>
                <a:sym typeface="Arial"/>
              </a:rPr>
              <a:t>mourning</a:t>
            </a:r>
            <a:r>
              <a:rPr lang="en-GB" sz="1800" dirty="0">
                <a:solidFill>
                  <a:schemeClr val="dk1"/>
                </a:solidFill>
                <a:latin typeface="Twinkl" pitchFamily="2" charset="0"/>
                <a:sym typeface="Arial"/>
              </a:rPr>
              <a:t> – A time to think about the person who has died. </a:t>
            </a:r>
            <a:endParaRPr sz="1800" b="0" dirty="0">
              <a:solidFill>
                <a:schemeClr val="dk1"/>
              </a:solidFill>
              <a:latin typeface="Twinkl" pitchFamily="2" charset="0"/>
              <a:sym typeface="Arial"/>
            </a:endParaRPr>
          </a:p>
        </p:txBody>
      </p:sp>
      <p:sp>
        <p:nvSpPr>
          <p:cNvPr id="11" name="Google Shape;142;p9">
            <a:extLst>
              <a:ext uri="{FF2B5EF4-FFF2-40B4-BE49-F238E27FC236}">
                <a16:creationId xmlns:a16="http://schemas.microsoft.com/office/drawing/2014/main" id="{4C2D4855-61EC-5FA4-145D-C05AEE40C637}"/>
              </a:ext>
            </a:extLst>
          </p:cNvPr>
          <p:cNvSpPr/>
          <p:nvPr/>
        </p:nvSpPr>
        <p:spPr>
          <a:xfrm>
            <a:off x="590213" y="4614114"/>
            <a:ext cx="7922306" cy="1217471"/>
          </a:xfrm>
          <a:prstGeom prst="roundRect">
            <a:avLst>
              <a:gd name="adj" fmla="val 13911"/>
            </a:avLst>
          </a:prstGeom>
          <a:solidFill>
            <a:schemeClr val="lt1"/>
          </a:solidFill>
          <a:ln w="19050" cap="flat" cmpd="sng">
            <a:solidFill>
              <a:srgbClr val="9B2A7B"/>
            </a:solidFill>
            <a:prstDash val="solid"/>
            <a:miter lim="800000"/>
            <a:headEnd type="none" w="sm" len="sm"/>
            <a:tailEnd type="none" w="sm" len="sm"/>
          </a:ln>
        </p:spPr>
        <p:txBody>
          <a:bodyPr spcFirstLastPara="1" wrap="square" lIns="91425" tIns="45700" rIns="91425" bIns="45700" anchor="ctr" anchorCtr="0">
            <a:noAutofit/>
          </a:bodyPr>
          <a:lstStyle/>
          <a:p>
            <a:pPr lvl="0"/>
            <a:r>
              <a:rPr lang="en-GB" sz="1800" dirty="0">
                <a:latin typeface="Twinkl" panose="02000000000000000000" pitchFamily="2" charset="77"/>
              </a:rPr>
              <a:t>The State Gun Carriage of the </a:t>
            </a:r>
            <a:r>
              <a:rPr lang="en-GB" sz="1800">
                <a:latin typeface="Twinkl" panose="02000000000000000000" pitchFamily="2" charset="77"/>
              </a:rPr>
              <a:t>Royal Navy </a:t>
            </a:r>
            <a:r>
              <a:rPr lang="en-GB" sz="1800">
                <a:solidFill>
                  <a:schemeClr val="dk1"/>
                </a:solidFill>
                <a:latin typeface="Twinkl" panose="02000000000000000000" pitchFamily="2" charset="77"/>
                <a:sym typeface="Arial"/>
              </a:rPr>
              <a:t>usually </a:t>
            </a:r>
            <a:r>
              <a:rPr lang="en-GB" sz="1800" dirty="0">
                <a:solidFill>
                  <a:schemeClr val="dk1"/>
                </a:solidFill>
                <a:latin typeface="Twinkl" panose="02000000000000000000" pitchFamily="2" charset="77"/>
                <a:sym typeface="Arial"/>
              </a:rPr>
              <a:t>carries the coffin from Westminster Hall to the church. Some of the monarch’s family may walk with the carriage. </a:t>
            </a:r>
            <a:endParaRPr sz="1800" dirty="0">
              <a:latin typeface="Twinkl" panose="02000000000000000000" pitchFamily="2" charset="77"/>
            </a:endParaRPr>
          </a:p>
          <a:p>
            <a:pPr lvl="0">
              <a:spcBef>
                <a:spcPts val="600"/>
              </a:spcBef>
            </a:pPr>
            <a:r>
              <a:rPr lang="en-GB" sz="1800" dirty="0">
                <a:solidFill>
                  <a:schemeClr val="dk1"/>
                </a:solidFill>
                <a:latin typeface="Twinkl" pitchFamily="2" charset="77"/>
                <a:sym typeface="Arial"/>
              </a:rPr>
              <a:t>During the funeral, there is usually a </a:t>
            </a:r>
            <a:r>
              <a:rPr lang="en-GB" sz="1800" dirty="0">
                <a:latin typeface="Twinkl" pitchFamily="2" charset="77"/>
              </a:rPr>
              <a:t>period </a:t>
            </a:r>
            <a:r>
              <a:rPr lang="en-GB" sz="1800" dirty="0">
                <a:solidFill>
                  <a:schemeClr val="dk1"/>
                </a:solidFill>
                <a:latin typeface="Twinkl" pitchFamily="2" charset="77"/>
                <a:sym typeface="Arial"/>
              </a:rPr>
              <a:t>of silence in the UK.</a:t>
            </a:r>
            <a:endParaRPr sz="1800" dirty="0">
              <a:latin typeface="Twinkl" panose="02000000000000000000" pitchFamily="2" charset="77"/>
            </a:endParaRPr>
          </a:p>
        </p:txBody>
      </p:sp>
      <p:pic>
        <p:nvPicPr>
          <p:cNvPr id="13" name="Picture 12" descr="A clock tower next to a river&#10;&#10;Description automatically generated with medium confidence">
            <a:extLst>
              <a:ext uri="{FF2B5EF4-FFF2-40B4-BE49-F238E27FC236}">
                <a16:creationId xmlns:a16="http://schemas.microsoft.com/office/drawing/2014/main" id="{3C84AAE8-36D9-56FA-1AB1-A68D000897A9}"/>
              </a:ext>
            </a:extLst>
          </p:cNvPr>
          <p:cNvPicPr>
            <a:picLocks noChangeAspect="1"/>
          </p:cNvPicPr>
          <p:nvPr/>
        </p:nvPicPr>
        <p:blipFill>
          <a:blip r:embed="rId3"/>
          <a:stretch>
            <a:fillRect/>
          </a:stretch>
        </p:blipFill>
        <p:spPr>
          <a:xfrm>
            <a:off x="5432334" y="2489874"/>
            <a:ext cx="3059928" cy="2039952"/>
          </a:xfrm>
          <a:prstGeom prst="roundRect">
            <a:avLst>
              <a:gd name="adj" fmla="val 8526"/>
            </a:avLst>
          </a:prstGeom>
          <a:ln w="28575">
            <a:solidFill>
              <a:srgbClr val="9B2A7B"/>
            </a:solidFill>
          </a:ln>
        </p:spPr>
      </p:pic>
    </p:spTree>
    <p:extLst>
      <p:ext uri="{BB962C8B-B14F-4D97-AF65-F5344CB8AC3E}">
        <p14:creationId xmlns:p14="http://schemas.microsoft.com/office/powerpoint/2010/main" val="3377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8"/>
        <p:cNvGrpSpPr/>
        <p:nvPr/>
      </p:nvGrpSpPr>
      <p:grpSpPr>
        <a:xfrm>
          <a:off x="0" y="0"/>
          <a:ext cx="0" cy="0"/>
          <a:chOff x="0" y="0"/>
          <a:chExt cx="0" cy="0"/>
        </a:xfrm>
      </p:grpSpPr>
      <p:sp>
        <p:nvSpPr>
          <p:cNvPr id="149" name="Google Shape;149;p10">
            <a:hlinkClick r:id="rId4"/>
          </p:cNvPr>
          <p:cNvSpPr/>
          <p:nvPr/>
        </p:nvSpPr>
        <p:spPr>
          <a:xfrm>
            <a:off x="8372213" y="5929617"/>
            <a:ext cx="645952" cy="7466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10">
            <a:hlinkClick r:id="rId4"/>
          </p:cNvPr>
          <p:cNvSpPr/>
          <p:nvPr/>
        </p:nvSpPr>
        <p:spPr>
          <a:xfrm>
            <a:off x="125835" y="5819161"/>
            <a:ext cx="1609288" cy="9675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1">
            <a:hlinkClick r:id="rId3"/>
          </p:cNvPr>
          <p:cNvSpPr/>
          <p:nvPr/>
        </p:nvSpPr>
        <p:spPr>
          <a:xfrm>
            <a:off x="8374485" y="5982923"/>
            <a:ext cx="645952" cy="7466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1">
            <a:hlinkClick r:id="rId3"/>
          </p:cNvPr>
          <p:cNvSpPr/>
          <p:nvPr/>
        </p:nvSpPr>
        <p:spPr>
          <a:xfrm>
            <a:off x="123563" y="5872467"/>
            <a:ext cx="1609288" cy="9675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5DEF594D-734B-9490-14EC-4CA7329B08AD}"/>
              </a:ext>
            </a:extLst>
          </p:cNvPr>
          <p:cNvPicPr>
            <a:picLocks noChangeAspect="1"/>
          </p:cNvPicPr>
          <p:nvPr/>
        </p:nvPicPr>
        <p:blipFill rotWithShape="1">
          <a:blip r:embed="rId3"/>
          <a:srcRect b="91341"/>
          <a:stretch/>
        </p:blipFill>
        <p:spPr>
          <a:xfrm>
            <a:off x="1975375" y="949743"/>
            <a:ext cx="5193250" cy="635617"/>
          </a:xfrm>
          <a:prstGeom prst="rect">
            <a:avLst/>
          </a:prstGeom>
        </p:spPr>
      </p:pic>
      <p:sp>
        <p:nvSpPr>
          <p:cNvPr id="33" name="Google Shape;33;p2"/>
          <p:cNvSpPr>
            <a:spLocks noGrp="1"/>
          </p:cNvSpPr>
          <p:nvPr>
            <p:ph type="title"/>
          </p:nvPr>
        </p:nvSpPr>
        <p:spPr>
          <a:xfrm>
            <a:off x="0" y="612396"/>
            <a:ext cx="9144000" cy="652087"/>
          </a:xfrm>
          <a:prstGeom prst="roundRect">
            <a:avLst>
              <a:gd name="adj" fmla="val 550"/>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b="1" i="0" u="none" strike="noStrike" dirty="0">
                <a:solidFill>
                  <a:srgbClr val="5B1A4E"/>
                </a:solidFill>
                <a:latin typeface="Twinkl" pitchFamily="2" charset="0"/>
                <a:sym typeface="Arial"/>
              </a:rPr>
              <a:t>What Is a Monarch? </a:t>
            </a:r>
            <a:endParaRPr sz="6600" dirty="0">
              <a:solidFill>
                <a:srgbClr val="5B1A4E"/>
              </a:solidFill>
              <a:latin typeface="Twinkl" pitchFamily="2" charset="0"/>
              <a:sym typeface="Arial"/>
            </a:endParaRPr>
          </a:p>
        </p:txBody>
      </p:sp>
      <p:sp>
        <p:nvSpPr>
          <p:cNvPr id="34" name="Google Shape;34;p2">
            <a:hlinkClick r:id="rId4"/>
          </p:cNvPr>
          <p:cNvSpPr/>
          <p:nvPr/>
        </p:nvSpPr>
        <p:spPr>
          <a:xfrm>
            <a:off x="8573549" y="6637003"/>
            <a:ext cx="570451" cy="2390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35" name="Google Shape;35;p2"/>
          <p:cNvGrpSpPr/>
          <p:nvPr/>
        </p:nvGrpSpPr>
        <p:grpSpPr>
          <a:xfrm>
            <a:off x="573184" y="4376919"/>
            <a:ext cx="3652440" cy="1621559"/>
            <a:chOff x="708108" y="5073843"/>
            <a:chExt cx="3589377" cy="1621559"/>
          </a:xfrm>
        </p:grpSpPr>
        <p:sp>
          <p:nvSpPr>
            <p:cNvPr id="36" name="Google Shape;36;p2"/>
            <p:cNvSpPr/>
            <p:nvPr/>
          </p:nvSpPr>
          <p:spPr>
            <a:xfrm>
              <a:off x="804579" y="5073843"/>
              <a:ext cx="2018937" cy="608432"/>
            </a:xfrm>
            <a:prstGeom prst="round2SameRect">
              <a:avLst>
                <a:gd name="adj1" fmla="val 16667"/>
                <a:gd name="adj2" fmla="val 0"/>
              </a:avLst>
            </a:prstGeom>
            <a:solidFill>
              <a:srgbClr val="CCA43B"/>
            </a:solidFill>
            <a:ln>
              <a:solidFill>
                <a:srgbClr val="CCA43B"/>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inkl" pitchFamily="2" charset="0"/>
                <a:sym typeface="Arial"/>
              </a:endParaRPr>
            </a:p>
          </p:txBody>
        </p:sp>
        <p:sp>
          <p:nvSpPr>
            <p:cNvPr id="37" name="Google Shape;37;p2"/>
            <p:cNvSpPr/>
            <p:nvPr/>
          </p:nvSpPr>
          <p:spPr>
            <a:xfrm>
              <a:off x="796955" y="5484927"/>
              <a:ext cx="3500530" cy="1210475"/>
            </a:xfrm>
            <a:prstGeom prst="roundRect">
              <a:avLst>
                <a:gd name="adj" fmla="val 11574"/>
              </a:avLst>
            </a:prstGeom>
            <a:solidFill>
              <a:schemeClr val="lt1"/>
            </a:solidFill>
            <a:ln w="28575"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cap="none" dirty="0">
                  <a:solidFill>
                    <a:srgbClr val="000000"/>
                  </a:solidFill>
                  <a:latin typeface="Twinkl" pitchFamily="2" charset="0"/>
                  <a:sym typeface="Arial"/>
                </a:rPr>
                <a:t>Even today, some countries only let men rule. What do you think about this?</a:t>
              </a:r>
              <a:endParaRPr sz="1800" dirty="0">
                <a:solidFill>
                  <a:schemeClr val="lt1"/>
                </a:solidFill>
                <a:latin typeface="Twinkl" pitchFamily="2" charset="0"/>
                <a:sym typeface="Arial"/>
              </a:endParaRPr>
            </a:p>
          </p:txBody>
        </p:sp>
        <p:sp>
          <p:nvSpPr>
            <p:cNvPr id="38" name="Google Shape;38;p2"/>
            <p:cNvSpPr txBox="1"/>
            <p:nvPr/>
          </p:nvSpPr>
          <p:spPr>
            <a:xfrm>
              <a:off x="708108" y="5097046"/>
              <a:ext cx="218113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a:solidFill>
                    <a:schemeClr val="lt1"/>
                  </a:solidFill>
                  <a:latin typeface="Twinkl" pitchFamily="2" charset="0"/>
                  <a:sym typeface="Arial"/>
                </a:rPr>
                <a:t>Did You Know…? </a:t>
              </a:r>
              <a:endParaRPr sz="1800">
                <a:solidFill>
                  <a:schemeClr val="lt1"/>
                </a:solidFill>
                <a:latin typeface="Twinkl" pitchFamily="2" charset="0"/>
                <a:sym typeface="Arial"/>
              </a:endParaRPr>
            </a:p>
          </p:txBody>
        </p:sp>
      </p:grpSp>
      <p:grpSp>
        <p:nvGrpSpPr>
          <p:cNvPr id="39" name="Google Shape;39;p2"/>
          <p:cNvGrpSpPr/>
          <p:nvPr/>
        </p:nvGrpSpPr>
        <p:grpSpPr>
          <a:xfrm>
            <a:off x="4399060" y="4925253"/>
            <a:ext cx="3937237" cy="1489815"/>
            <a:chOff x="4694565" y="4009915"/>
            <a:chExt cx="3957494" cy="1497481"/>
          </a:xfrm>
        </p:grpSpPr>
        <p:pic>
          <p:nvPicPr>
            <p:cNvPr id="42" name="Google Shape;42;p2"/>
            <p:cNvPicPr preferRelativeResize="0"/>
            <p:nvPr/>
          </p:nvPicPr>
          <p:blipFill rotWithShape="1">
            <a:blip r:embed="rId5">
              <a:alphaModFix/>
            </a:blip>
            <a:srcRect/>
            <a:stretch/>
          </p:blipFill>
          <p:spPr>
            <a:xfrm>
              <a:off x="6983231" y="4009915"/>
              <a:ext cx="1668828" cy="1497481"/>
            </a:xfrm>
            <a:prstGeom prst="rect">
              <a:avLst/>
            </a:prstGeom>
            <a:noFill/>
            <a:ln>
              <a:noFill/>
            </a:ln>
          </p:spPr>
        </p:pic>
        <p:sp>
          <p:nvSpPr>
            <p:cNvPr id="44" name="Google Shape;44;p2"/>
            <p:cNvSpPr txBox="1"/>
            <p:nvPr/>
          </p:nvSpPr>
          <p:spPr>
            <a:xfrm>
              <a:off x="4694565" y="4676263"/>
              <a:ext cx="2252956" cy="649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dirty="0">
                  <a:solidFill>
                    <a:srgbClr val="9B2A7B"/>
                  </a:solidFill>
                  <a:latin typeface="Twinkl" pitchFamily="2" charset="0"/>
                  <a:sym typeface="Arial"/>
                </a:rPr>
                <a:t>Emperor Naruhito of Japan</a:t>
              </a:r>
              <a:endParaRPr sz="1800" b="1" dirty="0">
                <a:solidFill>
                  <a:srgbClr val="9B2A7B"/>
                </a:solidFill>
                <a:latin typeface="Twinkl" pitchFamily="2" charset="0"/>
                <a:sym typeface="Arial"/>
              </a:endParaRPr>
            </a:p>
          </p:txBody>
        </p:sp>
      </p:grpSp>
      <p:sp>
        <p:nvSpPr>
          <p:cNvPr id="50" name="Google Shape;50;p2"/>
          <p:cNvSpPr txBox="1"/>
          <p:nvPr/>
        </p:nvSpPr>
        <p:spPr>
          <a:xfrm>
            <a:off x="6382007" y="2879615"/>
            <a:ext cx="25096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dirty="0">
                <a:solidFill>
                  <a:srgbClr val="9B2A7B"/>
                </a:solidFill>
                <a:latin typeface="Twinkl" pitchFamily="2" charset="0"/>
                <a:sym typeface="Arial"/>
              </a:rPr>
              <a:t>Queen Elizabeth II</a:t>
            </a:r>
            <a:endParaRPr sz="1800" b="1" dirty="0">
              <a:solidFill>
                <a:srgbClr val="9B2A7B"/>
              </a:solidFill>
              <a:latin typeface="Twinkl" pitchFamily="2" charset="0"/>
              <a:sym typeface="Arial"/>
            </a:endParaRPr>
          </a:p>
        </p:txBody>
      </p:sp>
      <p:sp>
        <p:nvSpPr>
          <p:cNvPr id="51" name="Google Shape;51;p2"/>
          <p:cNvSpPr/>
          <p:nvPr/>
        </p:nvSpPr>
        <p:spPr>
          <a:xfrm>
            <a:off x="657707" y="1649378"/>
            <a:ext cx="7915842" cy="1062097"/>
          </a:xfrm>
          <a:prstGeom prst="roundRect">
            <a:avLst>
              <a:gd name="adj" fmla="val 16667"/>
            </a:avLst>
          </a:prstGeom>
          <a:solidFill>
            <a:schemeClr val="lt1"/>
          </a:solidFill>
          <a:ln w="19050"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dirty="0">
                <a:solidFill>
                  <a:srgbClr val="000000"/>
                </a:solidFill>
                <a:latin typeface="Twinkl" pitchFamily="2" charset="0"/>
                <a:sym typeface="Arial"/>
              </a:rPr>
              <a:t>Depending on where you are in the world, a male monarch can be called a king or an emperor. A female monarch can be called a queen or an empress. A monarch usually reigns for their entire life. </a:t>
            </a:r>
            <a:endParaRPr sz="1800" dirty="0">
              <a:solidFill>
                <a:schemeClr val="lt1"/>
              </a:solidFill>
              <a:latin typeface="Twinkl" pitchFamily="2" charset="0"/>
              <a:sym typeface="Arial"/>
            </a:endParaRPr>
          </a:p>
        </p:txBody>
      </p:sp>
      <p:sp>
        <p:nvSpPr>
          <p:cNvPr id="52" name="Google Shape;52;p2"/>
          <p:cNvSpPr/>
          <p:nvPr/>
        </p:nvSpPr>
        <p:spPr>
          <a:xfrm>
            <a:off x="671350" y="2846135"/>
            <a:ext cx="3593315" cy="1383433"/>
          </a:xfrm>
          <a:prstGeom prst="roundRect">
            <a:avLst>
              <a:gd name="adj" fmla="val 8644"/>
            </a:avLst>
          </a:prstGeom>
          <a:solidFill>
            <a:schemeClr val="lt1"/>
          </a:solidFill>
          <a:ln w="19050" cap="flat" cmpd="sng">
            <a:solidFill>
              <a:srgbClr val="9B2A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dirty="0">
                <a:solidFill>
                  <a:srgbClr val="000000"/>
                </a:solidFill>
                <a:latin typeface="Twinkl" pitchFamily="2" charset="0"/>
                <a:sym typeface="Arial"/>
              </a:rPr>
              <a:t>Usually, when a monarch dies, their oldest son or daughter becomes the next monarch. Not all countries have a monarch. </a:t>
            </a:r>
            <a:endParaRPr sz="1800" dirty="0">
              <a:solidFill>
                <a:schemeClr val="lt1"/>
              </a:solidFill>
              <a:latin typeface="Twinkl" pitchFamily="2" charset="0"/>
              <a:sym typeface="Arial"/>
            </a:endParaRPr>
          </a:p>
        </p:txBody>
      </p:sp>
      <p:grpSp>
        <p:nvGrpSpPr>
          <p:cNvPr id="54" name="Group 53">
            <a:extLst>
              <a:ext uri="{FF2B5EF4-FFF2-40B4-BE49-F238E27FC236}">
                <a16:creationId xmlns:a16="http://schemas.microsoft.com/office/drawing/2014/main" id="{65E80AEF-F5B4-176E-0425-838407873B55}"/>
              </a:ext>
            </a:extLst>
          </p:cNvPr>
          <p:cNvGrpSpPr/>
          <p:nvPr/>
        </p:nvGrpSpPr>
        <p:grpSpPr>
          <a:xfrm>
            <a:off x="4252850" y="2817214"/>
            <a:ext cx="2486456" cy="2552114"/>
            <a:chOff x="4252850" y="2817214"/>
            <a:chExt cx="2486456" cy="2552114"/>
          </a:xfrm>
        </p:grpSpPr>
        <p:pic>
          <p:nvPicPr>
            <p:cNvPr id="31" name="Picture 30" descr="Background pattern&#10;&#10;Description automatically generated">
              <a:extLst>
                <a:ext uri="{FF2B5EF4-FFF2-40B4-BE49-F238E27FC236}">
                  <a16:creationId xmlns:a16="http://schemas.microsoft.com/office/drawing/2014/main" id="{0E9FD8EE-11C7-148C-87C4-7D9D838CE042}"/>
                </a:ext>
              </a:extLst>
            </p:cNvPr>
            <p:cNvPicPr>
              <a:picLocks noChangeAspect="1"/>
            </p:cNvPicPr>
            <p:nvPr/>
          </p:nvPicPr>
          <p:blipFill rotWithShape="1">
            <a:blip r:embed="rId6"/>
            <a:srcRect l="61513" t="86238" r="1" b="-15"/>
            <a:stretch/>
          </p:blipFill>
          <p:spPr>
            <a:xfrm rot="19947063" flipH="1">
              <a:off x="4835025" y="4827238"/>
              <a:ext cx="1030470" cy="542090"/>
            </a:xfrm>
            <a:prstGeom prst="rect">
              <a:avLst/>
            </a:prstGeom>
          </p:spPr>
        </p:pic>
        <p:pic>
          <p:nvPicPr>
            <p:cNvPr id="30" name="Picture 29" descr="Background pattern&#10;&#10;Description automatically generated">
              <a:extLst>
                <a:ext uri="{FF2B5EF4-FFF2-40B4-BE49-F238E27FC236}">
                  <a16:creationId xmlns:a16="http://schemas.microsoft.com/office/drawing/2014/main" id="{F81A9632-652C-090C-A4CD-E24C98E39E2E}"/>
                </a:ext>
              </a:extLst>
            </p:cNvPr>
            <p:cNvPicPr>
              <a:picLocks noChangeAspect="1"/>
            </p:cNvPicPr>
            <p:nvPr/>
          </p:nvPicPr>
          <p:blipFill rotWithShape="1">
            <a:blip r:embed="rId6"/>
            <a:srcRect l="61513" t="60027" r="1" b="-17"/>
            <a:stretch/>
          </p:blipFill>
          <p:spPr>
            <a:xfrm flipH="1">
              <a:off x="4252850" y="3662742"/>
              <a:ext cx="1030470" cy="1573511"/>
            </a:xfrm>
            <a:prstGeom prst="rect">
              <a:avLst/>
            </a:prstGeom>
          </p:spPr>
        </p:pic>
        <p:pic>
          <p:nvPicPr>
            <p:cNvPr id="26" name="Picture 25" descr="Background pattern&#10;&#10;Description automatically generated">
              <a:extLst>
                <a:ext uri="{FF2B5EF4-FFF2-40B4-BE49-F238E27FC236}">
                  <a16:creationId xmlns:a16="http://schemas.microsoft.com/office/drawing/2014/main" id="{09F2A282-458F-0D51-91E4-5A842B929876}"/>
                </a:ext>
              </a:extLst>
            </p:cNvPr>
            <p:cNvPicPr>
              <a:picLocks noChangeAspect="1"/>
            </p:cNvPicPr>
            <p:nvPr/>
          </p:nvPicPr>
          <p:blipFill rotWithShape="1">
            <a:blip r:embed="rId6"/>
            <a:srcRect l="61513" t="60027" r="1" b="-17"/>
            <a:stretch/>
          </p:blipFill>
          <p:spPr>
            <a:xfrm>
              <a:off x="5667528" y="3625600"/>
              <a:ext cx="1071778" cy="1573511"/>
            </a:xfrm>
            <a:prstGeom prst="rect">
              <a:avLst/>
            </a:prstGeom>
          </p:spPr>
        </p:pic>
        <p:sp>
          <p:nvSpPr>
            <p:cNvPr id="24" name="Oval 23">
              <a:extLst>
                <a:ext uri="{FF2B5EF4-FFF2-40B4-BE49-F238E27FC236}">
                  <a16:creationId xmlns:a16="http://schemas.microsoft.com/office/drawing/2014/main" id="{1E575321-F517-ACEF-7F58-C6882F0EEB3C}"/>
                </a:ext>
              </a:extLst>
            </p:cNvPr>
            <p:cNvSpPr/>
            <p:nvPr/>
          </p:nvSpPr>
          <p:spPr>
            <a:xfrm>
              <a:off x="4664702" y="2817214"/>
              <a:ext cx="1686658" cy="1987566"/>
            </a:xfrm>
            <a:prstGeom prst="ellipse">
              <a:avLst/>
            </a:prstGeom>
            <a:solidFill>
              <a:schemeClr val="bg1"/>
            </a:solidFill>
            <a:ln>
              <a:solidFill>
                <a:srgbClr val="E5C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text&#10;&#10;Description automatically generated">
              <a:extLst>
                <a:ext uri="{FF2B5EF4-FFF2-40B4-BE49-F238E27FC236}">
                  <a16:creationId xmlns:a16="http://schemas.microsoft.com/office/drawing/2014/main" id="{1A1D154A-B10D-1E84-1546-B8566EA8936C}"/>
                </a:ext>
              </a:extLst>
            </p:cNvPr>
            <p:cNvPicPr>
              <a:picLocks noChangeAspect="1"/>
            </p:cNvPicPr>
            <p:nvPr/>
          </p:nvPicPr>
          <p:blipFill>
            <a:blip r:embed="rId7"/>
            <a:stretch>
              <a:fillRect/>
            </a:stretch>
          </p:blipFill>
          <p:spPr>
            <a:xfrm>
              <a:off x="4664850" y="2868090"/>
              <a:ext cx="1679365" cy="1940418"/>
            </a:xfrm>
            <a:prstGeom prst="ellipse">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E7FE28C-0600-512C-C0AF-08C3F4EA70E3}"/>
              </a:ext>
            </a:extLst>
          </p:cNvPr>
          <p:cNvPicPr>
            <a:picLocks noChangeAspect="1"/>
          </p:cNvPicPr>
          <p:nvPr/>
        </p:nvPicPr>
        <p:blipFill rotWithShape="1">
          <a:blip r:embed="rId2"/>
          <a:srcRect t="21438" b="72289"/>
          <a:stretch/>
        </p:blipFill>
        <p:spPr>
          <a:xfrm>
            <a:off x="1711090" y="1086575"/>
            <a:ext cx="5721820" cy="507329"/>
          </a:xfrm>
          <a:prstGeom prst="rect">
            <a:avLst/>
          </a:prstGeom>
        </p:spPr>
      </p:pic>
      <p:sp>
        <p:nvSpPr>
          <p:cNvPr id="4" name="Google Shape;57;p3">
            <a:extLst>
              <a:ext uri="{FF2B5EF4-FFF2-40B4-BE49-F238E27FC236}">
                <a16:creationId xmlns:a16="http://schemas.microsoft.com/office/drawing/2014/main" id="{1188F469-B3C5-F4BD-6150-B64F57924D64}"/>
              </a:ext>
            </a:extLst>
          </p:cNvPr>
          <p:cNvSpPr/>
          <p:nvPr/>
        </p:nvSpPr>
        <p:spPr>
          <a:xfrm>
            <a:off x="0" y="612396"/>
            <a:ext cx="9144000" cy="651460"/>
          </a:xfrm>
          <a:prstGeom prst="roundRect">
            <a:avLst>
              <a:gd name="adj" fmla="val 550"/>
            </a:avLst>
          </a:prstGeom>
          <a:no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3600"/>
              <a:buFont typeface="Arial"/>
              <a:buNone/>
            </a:pPr>
            <a:r>
              <a:rPr lang="en-GB" sz="3600" b="1" i="0" u="none" strike="noStrike" dirty="0">
                <a:solidFill>
                  <a:srgbClr val="203567"/>
                </a:solidFill>
                <a:latin typeface="Twinkl" pitchFamily="2" charset="0"/>
                <a:sym typeface="Arial"/>
              </a:rPr>
              <a:t>The British Monarchy</a:t>
            </a:r>
            <a:endParaRPr sz="11500" b="1" dirty="0">
              <a:solidFill>
                <a:srgbClr val="203567"/>
              </a:solidFill>
              <a:latin typeface="Twinkl" pitchFamily="2" charset="0"/>
              <a:sym typeface="Arial"/>
            </a:endParaRPr>
          </a:p>
        </p:txBody>
      </p:sp>
      <p:sp>
        <p:nvSpPr>
          <p:cNvPr id="5" name="Google Shape;59;p3">
            <a:extLst>
              <a:ext uri="{FF2B5EF4-FFF2-40B4-BE49-F238E27FC236}">
                <a16:creationId xmlns:a16="http://schemas.microsoft.com/office/drawing/2014/main" id="{A09673EB-FDAF-33D9-C511-C045F8BB9E9F}"/>
              </a:ext>
            </a:extLst>
          </p:cNvPr>
          <p:cNvSpPr txBox="1"/>
          <p:nvPr/>
        </p:nvSpPr>
        <p:spPr>
          <a:xfrm>
            <a:off x="570975" y="1545112"/>
            <a:ext cx="8002049" cy="13029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dirty="0">
                <a:solidFill>
                  <a:srgbClr val="333333"/>
                </a:solidFill>
                <a:latin typeface="Twinkl" pitchFamily="2" charset="0"/>
                <a:sym typeface="Arial"/>
              </a:rPr>
              <a:t>A monarch is someone who is the head (leader) of the monarchy.</a:t>
            </a:r>
            <a:endParaRPr sz="1800" b="0" dirty="0">
              <a:solidFill>
                <a:schemeClr val="dk1"/>
              </a:solidFill>
              <a:latin typeface="Twinkl" pitchFamily="2" charset="0"/>
              <a:sym typeface="Arial"/>
            </a:endParaRPr>
          </a:p>
          <a:p>
            <a:pPr marL="0" marR="0" lvl="0" indent="0" algn="l" rtl="0">
              <a:spcBef>
                <a:spcPts val="800"/>
              </a:spcBef>
              <a:spcAft>
                <a:spcPts val="0"/>
              </a:spcAft>
              <a:buNone/>
            </a:pPr>
            <a:r>
              <a:rPr lang="en-GB" sz="1800" b="0" i="0" u="none" strike="noStrike" dirty="0">
                <a:solidFill>
                  <a:srgbClr val="333333"/>
                </a:solidFill>
                <a:latin typeface="Twinkl" pitchFamily="2" charset="0"/>
                <a:sym typeface="Arial"/>
              </a:rPr>
              <a:t>The British monarchy is known as the Royal Family. </a:t>
            </a:r>
            <a:endParaRPr sz="1800" b="0" dirty="0">
              <a:solidFill>
                <a:schemeClr val="dk1"/>
              </a:solidFill>
              <a:latin typeface="Twinkl" pitchFamily="2" charset="0"/>
              <a:sym typeface="Arial"/>
            </a:endParaRPr>
          </a:p>
          <a:p>
            <a:pPr marL="0" marR="0" lvl="0" indent="0" algn="l" rtl="0">
              <a:spcBef>
                <a:spcPts val="0"/>
              </a:spcBef>
              <a:spcAft>
                <a:spcPts val="0"/>
              </a:spcAft>
              <a:buNone/>
            </a:pPr>
            <a:br>
              <a:rPr lang="en-GB" sz="1800" dirty="0">
                <a:solidFill>
                  <a:schemeClr val="dk1"/>
                </a:solidFill>
                <a:latin typeface="Twinkl" pitchFamily="2" charset="0"/>
                <a:sym typeface="Arial"/>
              </a:rPr>
            </a:br>
            <a:endParaRPr sz="1800" dirty="0">
              <a:solidFill>
                <a:schemeClr val="dk1"/>
              </a:solidFill>
              <a:latin typeface="Twinkl" pitchFamily="2" charset="0"/>
              <a:sym typeface="Arial"/>
            </a:endParaRPr>
          </a:p>
        </p:txBody>
      </p:sp>
      <p:sp>
        <p:nvSpPr>
          <p:cNvPr id="6" name="Google Shape;60;p3">
            <a:extLst>
              <a:ext uri="{FF2B5EF4-FFF2-40B4-BE49-F238E27FC236}">
                <a16:creationId xmlns:a16="http://schemas.microsoft.com/office/drawing/2014/main" id="{7B7616F1-5869-579D-C3A2-29DF951B37FD}"/>
              </a:ext>
            </a:extLst>
          </p:cNvPr>
          <p:cNvSpPr/>
          <p:nvPr/>
        </p:nvSpPr>
        <p:spPr>
          <a:xfrm>
            <a:off x="664600" y="2337362"/>
            <a:ext cx="4821800" cy="2893045"/>
          </a:xfrm>
          <a:prstGeom prst="roundRect">
            <a:avLst>
              <a:gd name="adj" fmla="val 9161"/>
            </a:avLst>
          </a:prstGeom>
          <a:blipFill rotWithShape="1">
            <a:blip r:embed="rId3">
              <a:alphaModFix/>
            </a:blip>
            <a:stretch>
              <a:fillRect l="-708" t="-32744" r="-7800" b="-6736"/>
            </a:stretch>
          </a:blipFill>
          <a:ln w="19050" cap="flat" cmpd="sng">
            <a:solidFill>
              <a:srgbClr val="9B2A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61;p3">
            <a:extLst>
              <a:ext uri="{FF2B5EF4-FFF2-40B4-BE49-F238E27FC236}">
                <a16:creationId xmlns:a16="http://schemas.microsoft.com/office/drawing/2014/main" id="{7DEAAA6E-02A7-6B69-A7D2-52DBB9E706D1}"/>
              </a:ext>
            </a:extLst>
          </p:cNvPr>
          <p:cNvSpPr/>
          <p:nvPr/>
        </p:nvSpPr>
        <p:spPr>
          <a:xfrm>
            <a:off x="5233737" y="2433615"/>
            <a:ext cx="2604553" cy="1047621"/>
          </a:xfrm>
          <a:prstGeom prst="wedgeRoundRectCallout">
            <a:avLst>
              <a:gd name="adj1" fmla="val 43415"/>
              <a:gd name="adj2" fmla="val 108606"/>
              <a:gd name="adj3" fmla="val 16667"/>
            </a:avLst>
          </a:prstGeom>
          <a:solidFill>
            <a:schemeClr val="lt1"/>
          </a:solidFill>
          <a:ln w="19050" cap="flat" cmpd="sng">
            <a:solidFill>
              <a:srgbClr val="9B2A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dirty="0">
                <a:solidFill>
                  <a:srgbClr val="000000"/>
                </a:solidFill>
                <a:latin typeface="Twinkl" pitchFamily="2" charset="0"/>
                <a:sym typeface="Arial"/>
              </a:rPr>
              <a:t>Can you name any of the people in this photograph?</a:t>
            </a:r>
            <a:endParaRPr sz="1800" dirty="0">
              <a:solidFill>
                <a:schemeClr val="lt1"/>
              </a:solidFill>
              <a:latin typeface="Twinkl" pitchFamily="2" charset="0"/>
              <a:sym typeface="Arial"/>
            </a:endParaRPr>
          </a:p>
        </p:txBody>
      </p:sp>
      <p:pic>
        <p:nvPicPr>
          <p:cNvPr id="8" name="Google Shape;62;p3">
            <a:extLst>
              <a:ext uri="{FF2B5EF4-FFF2-40B4-BE49-F238E27FC236}">
                <a16:creationId xmlns:a16="http://schemas.microsoft.com/office/drawing/2014/main" id="{057DFE78-64C1-919B-8EA7-6B857C49A4EC}"/>
              </a:ext>
            </a:extLst>
          </p:cNvPr>
          <p:cNvPicPr preferRelativeResize="0"/>
          <p:nvPr/>
        </p:nvPicPr>
        <p:blipFill rotWithShape="1">
          <a:blip r:embed="rId4">
            <a:alphaModFix/>
          </a:blip>
          <a:srcRect b="10927"/>
          <a:stretch/>
        </p:blipFill>
        <p:spPr>
          <a:xfrm flipH="1">
            <a:off x="7183158" y="3151189"/>
            <a:ext cx="1690509" cy="3724900"/>
          </a:xfrm>
          <a:prstGeom prst="rect">
            <a:avLst/>
          </a:prstGeom>
          <a:noFill/>
          <a:ln>
            <a:noFill/>
          </a:ln>
        </p:spPr>
      </p:pic>
      <p:grpSp>
        <p:nvGrpSpPr>
          <p:cNvPr id="9" name="Google Shape;63;p3">
            <a:extLst>
              <a:ext uri="{FF2B5EF4-FFF2-40B4-BE49-F238E27FC236}">
                <a16:creationId xmlns:a16="http://schemas.microsoft.com/office/drawing/2014/main" id="{46067589-2FF3-7C62-4077-05A718BA8E4D}"/>
              </a:ext>
            </a:extLst>
          </p:cNvPr>
          <p:cNvGrpSpPr/>
          <p:nvPr/>
        </p:nvGrpSpPr>
        <p:grpSpPr>
          <a:xfrm>
            <a:off x="571500" y="5341060"/>
            <a:ext cx="6731669" cy="990741"/>
            <a:chOff x="705461" y="5073843"/>
            <a:chExt cx="6615440" cy="990741"/>
          </a:xfrm>
        </p:grpSpPr>
        <p:sp>
          <p:nvSpPr>
            <p:cNvPr id="10" name="Google Shape;64;p3">
              <a:extLst>
                <a:ext uri="{FF2B5EF4-FFF2-40B4-BE49-F238E27FC236}">
                  <a16:creationId xmlns:a16="http://schemas.microsoft.com/office/drawing/2014/main" id="{F83410D1-EE7E-A1C4-976C-C6D5C0BC5A73}"/>
                </a:ext>
              </a:extLst>
            </p:cNvPr>
            <p:cNvSpPr/>
            <p:nvPr/>
          </p:nvSpPr>
          <p:spPr>
            <a:xfrm>
              <a:off x="804579" y="5073843"/>
              <a:ext cx="2018937" cy="608432"/>
            </a:xfrm>
            <a:prstGeom prst="round2SameRect">
              <a:avLst>
                <a:gd name="adj1" fmla="val 16667"/>
                <a:gd name="adj2" fmla="val 0"/>
              </a:avLst>
            </a:prstGeom>
            <a:solidFill>
              <a:srgbClr val="CCA4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inkl" pitchFamily="2" charset="0"/>
                <a:sym typeface="Arial"/>
              </a:endParaRPr>
            </a:p>
          </p:txBody>
        </p:sp>
        <p:sp>
          <p:nvSpPr>
            <p:cNvPr id="11" name="Google Shape;65;p3">
              <a:extLst>
                <a:ext uri="{FF2B5EF4-FFF2-40B4-BE49-F238E27FC236}">
                  <a16:creationId xmlns:a16="http://schemas.microsoft.com/office/drawing/2014/main" id="{2C2CE8FB-C54E-7EEE-0C69-0528E883BE83}"/>
                </a:ext>
              </a:extLst>
            </p:cNvPr>
            <p:cNvSpPr/>
            <p:nvPr/>
          </p:nvSpPr>
          <p:spPr>
            <a:xfrm>
              <a:off x="796955" y="5484928"/>
              <a:ext cx="6523946" cy="579656"/>
            </a:xfrm>
            <a:prstGeom prst="roundRect">
              <a:avLst>
                <a:gd name="adj" fmla="val 16667"/>
              </a:avLst>
            </a:prstGeom>
            <a:solidFill>
              <a:schemeClr val="lt1"/>
            </a:solidFill>
            <a:ln w="28575"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lvl="0"/>
              <a:r>
                <a:rPr lang="en-GB" sz="1800" b="0" i="0" u="none" strike="noStrike" dirty="0">
                  <a:solidFill>
                    <a:srgbClr val="333333"/>
                  </a:solidFill>
                  <a:latin typeface="Twinkl" pitchFamily="2" charset="0"/>
                  <a:sym typeface="Arial"/>
                </a:rPr>
                <a:t>Queen Elizabeth II was the </a:t>
              </a:r>
              <a:r>
                <a:rPr lang="en-GB" sz="1800" dirty="0">
                  <a:latin typeface="Twinkl" pitchFamily="2" charset="77"/>
                </a:rPr>
                <a:t>UK's longest-reigning </a:t>
              </a:r>
              <a:r>
                <a:rPr lang="en-GB" sz="1800" b="0" i="0" u="none" strike="noStrike" dirty="0">
                  <a:solidFill>
                    <a:srgbClr val="333333"/>
                  </a:solidFill>
                  <a:latin typeface="Twinkl" pitchFamily="2" charset="0"/>
                  <a:sym typeface="Arial"/>
                </a:rPr>
                <a:t>monarch.</a:t>
              </a:r>
              <a:endParaRPr sz="1800" dirty="0">
                <a:solidFill>
                  <a:schemeClr val="lt1"/>
                </a:solidFill>
                <a:latin typeface="Twinkl" pitchFamily="2" charset="0"/>
                <a:sym typeface="Arial"/>
              </a:endParaRPr>
            </a:p>
          </p:txBody>
        </p:sp>
        <p:sp>
          <p:nvSpPr>
            <p:cNvPr id="12" name="Google Shape;66;p3">
              <a:extLst>
                <a:ext uri="{FF2B5EF4-FFF2-40B4-BE49-F238E27FC236}">
                  <a16:creationId xmlns:a16="http://schemas.microsoft.com/office/drawing/2014/main" id="{EA4BD875-E4FE-4582-5A6D-CB3A2DA1E68D}"/>
                </a:ext>
              </a:extLst>
            </p:cNvPr>
            <p:cNvSpPr txBox="1"/>
            <p:nvPr/>
          </p:nvSpPr>
          <p:spPr>
            <a:xfrm>
              <a:off x="705461" y="5097809"/>
              <a:ext cx="218113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dirty="0">
                  <a:solidFill>
                    <a:schemeClr val="lt1"/>
                  </a:solidFill>
                  <a:latin typeface="Twinkl" pitchFamily="2" charset="0"/>
                  <a:sym typeface="Arial"/>
                </a:rPr>
                <a:t>Did You Know…? </a:t>
              </a:r>
              <a:endParaRPr sz="1800" dirty="0">
                <a:solidFill>
                  <a:schemeClr val="lt1"/>
                </a:solidFill>
                <a:latin typeface="Twinkl" pitchFamily="2" charset="0"/>
                <a:sym typeface="Arial"/>
              </a:endParaRPr>
            </a:p>
          </p:txBody>
        </p:sp>
      </p:grpSp>
    </p:spTree>
    <p:extLst>
      <p:ext uri="{BB962C8B-B14F-4D97-AF65-F5344CB8AC3E}">
        <p14:creationId xmlns:p14="http://schemas.microsoft.com/office/powerpoint/2010/main" val="141590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72EDF17A-1F5B-7CED-E1A5-0D07B0389203}"/>
              </a:ext>
            </a:extLst>
          </p:cNvPr>
          <p:cNvPicPr>
            <a:picLocks noChangeAspect="1"/>
          </p:cNvPicPr>
          <p:nvPr/>
        </p:nvPicPr>
        <p:blipFill rotWithShape="1">
          <a:blip r:embed="rId3"/>
          <a:srcRect b="91341"/>
          <a:stretch/>
        </p:blipFill>
        <p:spPr>
          <a:xfrm>
            <a:off x="1975375" y="949743"/>
            <a:ext cx="5193250" cy="635617"/>
          </a:xfrm>
          <a:prstGeom prst="rect">
            <a:avLst/>
          </a:prstGeom>
        </p:spPr>
      </p:pic>
      <p:sp>
        <p:nvSpPr>
          <p:cNvPr id="72" name="Google Shape;72;p4"/>
          <p:cNvSpPr/>
          <p:nvPr/>
        </p:nvSpPr>
        <p:spPr>
          <a:xfrm>
            <a:off x="0" y="612396"/>
            <a:ext cx="9144000" cy="651460"/>
          </a:xfrm>
          <a:prstGeom prst="roundRect">
            <a:avLst>
              <a:gd name="adj" fmla="val 550"/>
            </a:avLst>
          </a:prstGeom>
          <a:no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3600"/>
              <a:buFont typeface="Arial"/>
              <a:buNone/>
            </a:pPr>
            <a:r>
              <a:rPr lang="en-GB" sz="3600" b="1" i="0" u="none" strike="noStrike" dirty="0">
                <a:solidFill>
                  <a:srgbClr val="5B1A4E"/>
                </a:solidFill>
                <a:latin typeface="Twinkl" pitchFamily="2" charset="0"/>
                <a:sym typeface="Arial"/>
              </a:rPr>
              <a:t>When a British Monarch Dies </a:t>
            </a:r>
            <a:endParaRPr sz="3600" b="1" dirty="0">
              <a:solidFill>
                <a:srgbClr val="5B1A4E"/>
              </a:solidFill>
              <a:latin typeface="Twinkl" pitchFamily="2" charset="0"/>
              <a:sym typeface="Arial"/>
            </a:endParaRPr>
          </a:p>
        </p:txBody>
      </p:sp>
      <p:sp>
        <p:nvSpPr>
          <p:cNvPr id="73" name="Google Shape;73;p4">
            <a:hlinkClick r:id="rId4"/>
          </p:cNvPr>
          <p:cNvSpPr/>
          <p:nvPr/>
        </p:nvSpPr>
        <p:spPr>
          <a:xfrm>
            <a:off x="8573549" y="6637003"/>
            <a:ext cx="570451" cy="2390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4"/>
          <p:cNvSpPr/>
          <p:nvPr/>
        </p:nvSpPr>
        <p:spPr>
          <a:xfrm>
            <a:off x="706170" y="1598775"/>
            <a:ext cx="7695446" cy="796704"/>
          </a:xfrm>
          <a:prstGeom prst="roundRect">
            <a:avLst>
              <a:gd name="adj" fmla="val 16667"/>
            </a:avLst>
          </a:prstGeom>
          <a:solidFill>
            <a:schemeClr val="lt1"/>
          </a:solidFill>
          <a:ln w="19050"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When a monarch dies, it can be a very sad time for the Royal Family. It will affect people in Britain, the UK and around the world.</a:t>
            </a:r>
            <a:endParaRPr sz="1800" b="0" dirty="0">
              <a:solidFill>
                <a:schemeClr val="lt1"/>
              </a:solidFill>
              <a:latin typeface="Twinkl" pitchFamily="2" charset="0"/>
              <a:sym typeface="Arial"/>
            </a:endParaRPr>
          </a:p>
        </p:txBody>
      </p:sp>
      <p:sp>
        <p:nvSpPr>
          <p:cNvPr id="75" name="Google Shape;75;p4"/>
          <p:cNvSpPr/>
          <p:nvPr/>
        </p:nvSpPr>
        <p:spPr>
          <a:xfrm>
            <a:off x="706170" y="2501793"/>
            <a:ext cx="5187636" cy="1861383"/>
          </a:xfrm>
          <a:prstGeom prst="roundRect">
            <a:avLst>
              <a:gd name="adj" fmla="val 11803"/>
            </a:avLst>
          </a:prstGeom>
          <a:solidFill>
            <a:schemeClr val="lt1"/>
          </a:solidFill>
          <a:ln w="19050" cap="flat" cmpd="sng">
            <a:solidFill>
              <a:srgbClr val="9B2A7B"/>
            </a:solidFill>
            <a:prstDash val="solid"/>
            <a:miter lim="800000"/>
            <a:headEnd type="none" w="sm" len="sm"/>
            <a:tailEnd type="none" w="sm" len="sm"/>
          </a:ln>
        </p:spPr>
        <p:txBody>
          <a:bodyPr spcFirstLastPara="1" wrap="square" lIns="91425" tIns="45700" rIns="91425" bIns="45700" anchor="ctr" anchorCtr="0">
            <a:noAutofit/>
          </a:bodyPr>
          <a:lstStyle/>
          <a:p>
            <a:pPr lvl="0"/>
            <a:r>
              <a:rPr lang="en-GB" sz="1800" b="0" i="0" u="none" strike="noStrike" dirty="0">
                <a:solidFill>
                  <a:srgbClr val="000000"/>
                </a:solidFill>
                <a:latin typeface="Twinkl" pitchFamily="2" charset="0"/>
                <a:sym typeface="Arial"/>
              </a:rPr>
              <a:t>The plan for a monarch’s death, or                          the death of their husband or wife,                                             is given a special code name. For                          Queen Elizabeth II’s husband</a:t>
            </a:r>
            <a:r>
              <a:rPr lang="en-GB" sz="1800" u="none" strike="noStrike" dirty="0">
                <a:solidFill>
                  <a:srgbClr val="000000"/>
                </a:solidFill>
                <a:latin typeface="Twinkl" pitchFamily="2" charset="77"/>
                <a:sym typeface="Arial"/>
              </a:rPr>
              <a:t>,</a:t>
            </a:r>
            <a:r>
              <a:rPr lang="en-GB" sz="1800" dirty="0">
                <a:latin typeface="Twinkl" pitchFamily="2" charset="77"/>
              </a:rPr>
              <a:t> Prince </a:t>
            </a:r>
          </a:p>
          <a:p>
            <a:pPr lvl="0"/>
            <a:r>
              <a:rPr lang="en-GB" sz="1800" dirty="0">
                <a:latin typeface="Twinkl" pitchFamily="2" charset="77"/>
              </a:rPr>
              <a:t>Philip</a:t>
            </a:r>
            <a:r>
              <a:rPr lang="en-GB" sz="1800" u="none" strike="noStrike" dirty="0">
                <a:solidFill>
                  <a:srgbClr val="000000"/>
                </a:solidFill>
                <a:latin typeface="Twinkl" pitchFamily="2" charset="77"/>
                <a:sym typeface="Arial"/>
              </a:rPr>
              <a:t>, the </a:t>
            </a:r>
            <a:r>
              <a:rPr lang="en-GB" sz="1800" b="0" i="0" u="none" strike="noStrike" dirty="0">
                <a:solidFill>
                  <a:srgbClr val="000000"/>
                </a:solidFill>
                <a:latin typeface="Twinkl" pitchFamily="2" charset="0"/>
                <a:sym typeface="Arial"/>
              </a:rPr>
              <a:t>plans were called Operation </a:t>
            </a:r>
          </a:p>
          <a:p>
            <a:pPr lvl="0"/>
            <a:r>
              <a:rPr lang="en-GB" sz="1800" b="0" i="0" u="none" strike="noStrike" dirty="0">
                <a:solidFill>
                  <a:srgbClr val="000000"/>
                </a:solidFill>
                <a:latin typeface="Twinkl" pitchFamily="2" charset="0"/>
                <a:sym typeface="Arial"/>
              </a:rPr>
              <a:t>Forth Bridge. </a:t>
            </a:r>
            <a:endParaRPr sz="1800" b="0" dirty="0">
              <a:solidFill>
                <a:schemeClr val="lt1"/>
              </a:solidFill>
              <a:latin typeface="Twinkl" pitchFamily="2" charset="0"/>
              <a:sym typeface="Arial"/>
            </a:endParaRPr>
          </a:p>
        </p:txBody>
      </p:sp>
      <p:sp>
        <p:nvSpPr>
          <p:cNvPr id="76" name="Google Shape;76;p4"/>
          <p:cNvSpPr/>
          <p:nvPr/>
        </p:nvSpPr>
        <p:spPr>
          <a:xfrm>
            <a:off x="706170" y="4548323"/>
            <a:ext cx="5269117" cy="796704"/>
          </a:xfrm>
          <a:prstGeom prst="roundRect">
            <a:avLst>
              <a:gd name="adj" fmla="val 16667"/>
            </a:avLst>
          </a:prstGeom>
          <a:solidFill>
            <a:schemeClr val="lt1"/>
          </a:solidFill>
          <a:ln w="19050"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The plans are practised every year to                make sure that everyone is prepared. </a:t>
            </a:r>
            <a:endParaRPr sz="1800" b="0" dirty="0">
              <a:solidFill>
                <a:schemeClr val="lt1"/>
              </a:solidFill>
              <a:latin typeface="Twinkl" pitchFamily="2" charset="0"/>
              <a:sym typeface="Arial"/>
            </a:endParaRPr>
          </a:p>
        </p:txBody>
      </p:sp>
      <p:pic>
        <p:nvPicPr>
          <p:cNvPr id="77" name="Google Shape;77;p4"/>
          <p:cNvPicPr preferRelativeResize="0"/>
          <p:nvPr/>
        </p:nvPicPr>
        <p:blipFill rotWithShape="1">
          <a:blip r:embed="rId5">
            <a:alphaModFix/>
          </a:blip>
          <a:srcRect r="6117"/>
          <a:stretch/>
        </p:blipFill>
        <p:spPr>
          <a:xfrm>
            <a:off x="4572000" y="2321709"/>
            <a:ext cx="4126832" cy="40930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A1E8BA90-FDC3-70C7-9C7A-F1034C5F3112}"/>
              </a:ext>
            </a:extLst>
          </p:cNvPr>
          <p:cNvPicPr>
            <a:picLocks noChangeAspect="1"/>
          </p:cNvPicPr>
          <p:nvPr/>
        </p:nvPicPr>
        <p:blipFill rotWithShape="1">
          <a:blip r:embed="rId2"/>
          <a:srcRect t="21438" b="72289"/>
          <a:stretch/>
        </p:blipFill>
        <p:spPr>
          <a:xfrm>
            <a:off x="1711090" y="1026415"/>
            <a:ext cx="5721820" cy="507329"/>
          </a:xfrm>
          <a:prstGeom prst="rect">
            <a:avLst/>
          </a:prstGeom>
        </p:spPr>
      </p:pic>
      <p:sp>
        <p:nvSpPr>
          <p:cNvPr id="10" name="Google Shape;82;p5">
            <a:extLst>
              <a:ext uri="{FF2B5EF4-FFF2-40B4-BE49-F238E27FC236}">
                <a16:creationId xmlns:a16="http://schemas.microsoft.com/office/drawing/2014/main" id="{6DF5C43C-89D5-9D5B-0CD0-4AAF96372EB6}"/>
              </a:ext>
            </a:extLst>
          </p:cNvPr>
          <p:cNvSpPr/>
          <p:nvPr/>
        </p:nvSpPr>
        <p:spPr>
          <a:xfrm>
            <a:off x="597527" y="1616878"/>
            <a:ext cx="7871989" cy="2498755"/>
          </a:xfrm>
          <a:prstGeom prst="roundRect">
            <a:avLst>
              <a:gd name="adj" fmla="val 8696"/>
            </a:avLst>
          </a:prstGeom>
          <a:solidFill>
            <a:schemeClr val="lt1"/>
          </a:solidFill>
          <a:ln w="19050"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a:solidFill>
                <a:schemeClr val="lt1"/>
              </a:solidFill>
              <a:latin typeface="Arial"/>
              <a:ea typeface="Arial"/>
              <a:cs typeface="Arial"/>
              <a:sym typeface="Arial"/>
            </a:endParaRPr>
          </a:p>
        </p:txBody>
      </p:sp>
      <p:sp>
        <p:nvSpPr>
          <p:cNvPr id="11" name="Google Shape;83;p5">
            <a:extLst>
              <a:ext uri="{FF2B5EF4-FFF2-40B4-BE49-F238E27FC236}">
                <a16:creationId xmlns:a16="http://schemas.microsoft.com/office/drawing/2014/main" id="{D2ACBFD8-0BE1-FF75-D9A3-6442E0641E93}"/>
              </a:ext>
            </a:extLst>
          </p:cNvPr>
          <p:cNvSpPr/>
          <p:nvPr/>
        </p:nvSpPr>
        <p:spPr>
          <a:xfrm rot="1032808">
            <a:off x="4524786" y="2184693"/>
            <a:ext cx="3943723" cy="2092180"/>
          </a:xfrm>
          <a:prstGeom prst="ellipse">
            <a:avLst/>
          </a:prstGeom>
          <a:solidFill>
            <a:srgbClr val="FDD1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84;p5">
            <a:extLst>
              <a:ext uri="{FF2B5EF4-FFF2-40B4-BE49-F238E27FC236}">
                <a16:creationId xmlns:a16="http://schemas.microsoft.com/office/drawing/2014/main" id="{EC89A114-041D-91FB-B773-1EBC75ADF389}"/>
              </a:ext>
            </a:extLst>
          </p:cNvPr>
          <p:cNvSpPr/>
          <p:nvPr/>
        </p:nvSpPr>
        <p:spPr>
          <a:xfrm>
            <a:off x="0" y="612396"/>
            <a:ext cx="9144000" cy="651460"/>
          </a:xfrm>
          <a:prstGeom prst="roundRect">
            <a:avLst>
              <a:gd name="adj" fmla="val 550"/>
            </a:avLst>
          </a:prstGeom>
          <a:no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3600"/>
              <a:buFont typeface="Arial"/>
              <a:buNone/>
            </a:pPr>
            <a:r>
              <a:rPr lang="en-GB" sz="3600" b="1" i="0" u="none" strike="noStrike" dirty="0">
                <a:solidFill>
                  <a:srgbClr val="203567"/>
                </a:solidFill>
                <a:latin typeface="Twinkl" pitchFamily="2" charset="0"/>
                <a:sym typeface="Arial"/>
              </a:rPr>
              <a:t>Sharing the News</a:t>
            </a:r>
            <a:endParaRPr sz="3600" b="1" dirty="0">
              <a:solidFill>
                <a:srgbClr val="203567"/>
              </a:solidFill>
              <a:latin typeface="Twinkl" pitchFamily="2" charset="0"/>
              <a:sym typeface="Arial"/>
            </a:endParaRPr>
          </a:p>
        </p:txBody>
      </p:sp>
      <p:sp>
        <p:nvSpPr>
          <p:cNvPr id="13" name="Google Shape;86;p5">
            <a:extLst>
              <a:ext uri="{FF2B5EF4-FFF2-40B4-BE49-F238E27FC236}">
                <a16:creationId xmlns:a16="http://schemas.microsoft.com/office/drawing/2014/main" id="{674AB1AB-AD2F-9582-DFA3-648712B9C375}"/>
              </a:ext>
            </a:extLst>
          </p:cNvPr>
          <p:cNvSpPr txBox="1"/>
          <p:nvPr/>
        </p:nvSpPr>
        <p:spPr>
          <a:xfrm>
            <a:off x="674483" y="1725324"/>
            <a:ext cx="77090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When a British monarch dies, their private secretary will tell the prime minister.</a:t>
            </a:r>
            <a:endParaRPr sz="1800" b="0" dirty="0">
              <a:solidFill>
                <a:schemeClr val="dk1"/>
              </a:solidFill>
              <a:latin typeface="Twinkl" pitchFamily="2" charset="0"/>
              <a:sym typeface="Arial"/>
            </a:endParaRPr>
          </a:p>
        </p:txBody>
      </p:sp>
      <p:sp>
        <p:nvSpPr>
          <p:cNvPr id="14" name="Google Shape;88;p5">
            <a:extLst>
              <a:ext uri="{FF2B5EF4-FFF2-40B4-BE49-F238E27FC236}">
                <a16:creationId xmlns:a16="http://schemas.microsoft.com/office/drawing/2014/main" id="{3B98BA7B-28EF-6B8B-B66A-399FAC1FB2AB}"/>
              </a:ext>
            </a:extLst>
          </p:cNvPr>
          <p:cNvSpPr txBox="1"/>
          <p:nvPr/>
        </p:nvSpPr>
        <p:spPr>
          <a:xfrm>
            <a:off x="674483" y="2500792"/>
            <a:ext cx="3897517" cy="1477328"/>
          </a:xfrm>
          <a:prstGeom prst="rect">
            <a:avLst/>
          </a:prstGeom>
          <a:noFill/>
          <a:ln>
            <a:noFill/>
          </a:ln>
        </p:spPr>
        <p:txBody>
          <a:bodyPr spcFirstLastPara="1" wrap="square" lIns="91425" tIns="45700" rIns="91425" bIns="45700" anchor="t" anchorCtr="0">
            <a:spAutoFit/>
          </a:bodyPr>
          <a:lstStyle/>
          <a:p>
            <a:pPr lvl="0"/>
            <a:r>
              <a:rPr lang="en-GB" sz="1800" b="0" i="0" u="none" strike="noStrike" dirty="0">
                <a:solidFill>
                  <a:srgbClr val="000000"/>
                </a:solidFill>
                <a:latin typeface="Twinkl" pitchFamily="2" charset="0"/>
                <a:sym typeface="Arial"/>
              </a:rPr>
              <a:t>This news will then be passed on to </a:t>
            </a:r>
            <a:r>
              <a:rPr lang="en-GB" sz="1800" u="none" strike="noStrike" dirty="0">
                <a:solidFill>
                  <a:srgbClr val="000000"/>
                </a:solidFill>
                <a:latin typeface="Twinkl" pitchFamily="2" charset="77"/>
                <a:sym typeface="Arial"/>
              </a:rPr>
              <a:t>the </a:t>
            </a:r>
            <a:r>
              <a:rPr lang="en-GB" sz="1800" dirty="0">
                <a:latin typeface="Twinkl" pitchFamily="2" charset="77"/>
              </a:rPr>
              <a:t>14 </a:t>
            </a:r>
            <a:r>
              <a:rPr lang="en-GB" sz="1800" u="none" strike="noStrike" dirty="0">
                <a:solidFill>
                  <a:srgbClr val="000000"/>
                </a:solidFill>
                <a:latin typeface="Twinkl" pitchFamily="2" charset="77"/>
                <a:sym typeface="Arial"/>
              </a:rPr>
              <a:t>other countries </a:t>
            </a:r>
            <a:r>
              <a:rPr lang="en-GB" sz="1800" b="0" i="0" u="none" strike="noStrike" dirty="0">
                <a:solidFill>
                  <a:srgbClr val="000000"/>
                </a:solidFill>
                <a:latin typeface="Twinkl" pitchFamily="2" charset="0"/>
                <a:sym typeface="Arial"/>
              </a:rPr>
              <a:t>where the British monarch is </a:t>
            </a:r>
            <a:r>
              <a:rPr lang="en-GB" sz="1800" b="1" i="0" u="none" strike="noStrike" dirty="0">
                <a:solidFill>
                  <a:srgbClr val="000000"/>
                </a:solidFill>
                <a:latin typeface="Twinkl" pitchFamily="2" charset="0"/>
                <a:sym typeface="Arial"/>
              </a:rPr>
              <a:t>head of state</a:t>
            </a:r>
            <a:r>
              <a:rPr lang="en-GB" sz="1800" b="0" i="0" u="none" strike="noStrike" dirty="0">
                <a:solidFill>
                  <a:srgbClr val="000000"/>
                </a:solidFill>
                <a:latin typeface="Twinkl" pitchFamily="2" charset="0"/>
                <a:sym typeface="Arial"/>
              </a:rPr>
              <a:t> </a:t>
            </a:r>
            <a:r>
              <a:rPr lang="en-GB" sz="1800" u="none" strike="noStrike" dirty="0">
                <a:solidFill>
                  <a:srgbClr val="000000"/>
                </a:solidFill>
                <a:latin typeface="Twinkl" pitchFamily="2" charset="77"/>
                <a:sym typeface="Arial"/>
              </a:rPr>
              <a:t>and to the </a:t>
            </a:r>
            <a:r>
              <a:rPr lang="en-GB" sz="1800" dirty="0">
                <a:latin typeface="Twinkl" pitchFamily="2" charset="77"/>
              </a:rPr>
              <a:t>other 55 </a:t>
            </a:r>
            <a:r>
              <a:rPr lang="en-GB" sz="1800" u="none" strike="noStrike" dirty="0">
                <a:solidFill>
                  <a:srgbClr val="000000"/>
                </a:solidFill>
                <a:latin typeface="Twinkl" pitchFamily="2" charset="77"/>
                <a:sym typeface="Arial"/>
              </a:rPr>
              <a:t>countries </a:t>
            </a:r>
            <a:r>
              <a:rPr lang="en-GB" sz="1800" b="0" i="0" u="none" strike="noStrike" dirty="0">
                <a:solidFill>
                  <a:srgbClr val="000000"/>
                </a:solidFill>
                <a:latin typeface="Twinkl" pitchFamily="2" charset="0"/>
                <a:sym typeface="Arial"/>
              </a:rPr>
              <a:t>in the </a:t>
            </a:r>
            <a:r>
              <a:rPr lang="en-GB" sz="1800" b="1" i="0" u="none" strike="noStrike" dirty="0">
                <a:solidFill>
                  <a:srgbClr val="000000"/>
                </a:solidFill>
                <a:latin typeface="Twinkl" pitchFamily="2" charset="0"/>
                <a:sym typeface="Arial"/>
              </a:rPr>
              <a:t>Commonwealth</a:t>
            </a:r>
            <a:r>
              <a:rPr lang="en-GB" sz="1800" b="0" i="0" u="none" strike="noStrike" dirty="0">
                <a:solidFill>
                  <a:srgbClr val="000000"/>
                </a:solidFill>
                <a:latin typeface="Twinkl" pitchFamily="2" charset="0"/>
                <a:sym typeface="Arial"/>
              </a:rPr>
              <a:t>. </a:t>
            </a:r>
            <a:endParaRPr sz="1800" dirty="0">
              <a:solidFill>
                <a:schemeClr val="dk1"/>
              </a:solidFill>
              <a:latin typeface="Twinkl" pitchFamily="2" charset="0"/>
              <a:sym typeface="Arial"/>
            </a:endParaRPr>
          </a:p>
        </p:txBody>
      </p:sp>
      <p:sp>
        <p:nvSpPr>
          <p:cNvPr id="15" name="Google Shape;89;p5">
            <a:extLst>
              <a:ext uri="{FF2B5EF4-FFF2-40B4-BE49-F238E27FC236}">
                <a16:creationId xmlns:a16="http://schemas.microsoft.com/office/drawing/2014/main" id="{6C08A497-71B5-AE2B-1AA2-2F857D0B5219}"/>
              </a:ext>
            </a:extLst>
          </p:cNvPr>
          <p:cNvSpPr/>
          <p:nvPr/>
        </p:nvSpPr>
        <p:spPr>
          <a:xfrm>
            <a:off x="588475" y="4774455"/>
            <a:ext cx="7881041" cy="1454350"/>
          </a:xfrm>
          <a:prstGeom prst="roundRect">
            <a:avLst>
              <a:gd name="adj" fmla="val 15538"/>
            </a:avLst>
          </a:prstGeom>
          <a:solidFill>
            <a:srgbClr val="CCA43B"/>
          </a:solidFill>
          <a:ln>
            <a:solidFill>
              <a:srgbClr val="CCA43B"/>
            </a:solid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dirty="0">
                <a:solidFill>
                  <a:schemeClr val="dk1"/>
                </a:solidFill>
                <a:latin typeface="Twinkl" pitchFamily="2" charset="0"/>
                <a:sym typeface="Arial"/>
              </a:rPr>
              <a:t>head of state</a:t>
            </a:r>
            <a:r>
              <a:rPr lang="en-GB" sz="1800" dirty="0">
                <a:solidFill>
                  <a:schemeClr val="dk1"/>
                </a:solidFill>
                <a:latin typeface="Twinkl" pitchFamily="2" charset="0"/>
                <a:sym typeface="Arial"/>
              </a:rPr>
              <a:t> – A person who leads the country, e.g. a king, queen or president. </a:t>
            </a:r>
            <a:endParaRPr dirty="0">
              <a:latin typeface="Twinkl" pitchFamily="2" charset="0"/>
            </a:endParaRPr>
          </a:p>
          <a:p>
            <a:pPr marL="0" marR="0" lvl="0" indent="0" algn="l" rtl="0">
              <a:spcBef>
                <a:spcPts val="1200"/>
              </a:spcBef>
              <a:spcAft>
                <a:spcPts val="0"/>
              </a:spcAft>
              <a:buNone/>
            </a:pPr>
            <a:r>
              <a:rPr lang="en-GB" sz="1800" b="1" dirty="0">
                <a:solidFill>
                  <a:schemeClr val="dk1"/>
                </a:solidFill>
                <a:latin typeface="Twinkl" pitchFamily="2" charset="0"/>
                <a:sym typeface="Arial"/>
              </a:rPr>
              <a:t>Commonwealth </a:t>
            </a:r>
            <a:r>
              <a:rPr lang="en-GB" sz="1800" dirty="0">
                <a:solidFill>
                  <a:schemeClr val="dk1"/>
                </a:solidFill>
                <a:latin typeface="Twinkl" pitchFamily="2" charset="0"/>
                <a:sym typeface="Arial"/>
              </a:rPr>
              <a:t>– Almost all of these countries used to be under British rule. The British monarch is head of the Commonwealth.</a:t>
            </a:r>
            <a:endParaRPr sz="1800" b="0" dirty="0">
              <a:solidFill>
                <a:schemeClr val="dk1"/>
              </a:solidFill>
              <a:latin typeface="Twinkl" pitchFamily="2" charset="0"/>
              <a:sym typeface="Arial"/>
            </a:endParaRPr>
          </a:p>
        </p:txBody>
      </p:sp>
      <p:pic>
        <p:nvPicPr>
          <p:cNvPr id="16" name="Google Shape;87;p5">
            <a:extLst>
              <a:ext uri="{FF2B5EF4-FFF2-40B4-BE49-F238E27FC236}">
                <a16:creationId xmlns:a16="http://schemas.microsoft.com/office/drawing/2014/main" id="{86663D2D-7298-CCA1-46B2-3DAEA37EC418}"/>
              </a:ext>
            </a:extLst>
          </p:cNvPr>
          <p:cNvPicPr preferRelativeResize="0"/>
          <p:nvPr/>
        </p:nvPicPr>
        <p:blipFill rotWithShape="1">
          <a:blip r:embed="rId3">
            <a:alphaModFix/>
          </a:blip>
          <a:srcRect/>
          <a:stretch/>
        </p:blipFill>
        <p:spPr>
          <a:xfrm rot="708787">
            <a:off x="4347118" y="2262605"/>
            <a:ext cx="4299060" cy="2799365"/>
          </a:xfrm>
          <a:prstGeom prst="rect">
            <a:avLst/>
          </a:prstGeom>
          <a:noFill/>
          <a:ln>
            <a:noFill/>
          </a:ln>
        </p:spPr>
      </p:pic>
    </p:spTree>
    <p:extLst>
      <p:ext uri="{BB962C8B-B14F-4D97-AF65-F5344CB8AC3E}">
        <p14:creationId xmlns:p14="http://schemas.microsoft.com/office/powerpoint/2010/main" val="228805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7199DB85-38ED-6ED0-CE94-C0D06C1BAF7A}"/>
              </a:ext>
            </a:extLst>
          </p:cNvPr>
          <p:cNvPicPr>
            <a:picLocks noChangeAspect="1"/>
          </p:cNvPicPr>
          <p:nvPr/>
        </p:nvPicPr>
        <p:blipFill rotWithShape="1">
          <a:blip r:embed="rId3"/>
          <a:srcRect b="91341"/>
          <a:stretch/>
        </p:blipFill>
        <p:spPr>
          <a:xfrm>
            <a:off x="1985255" y="883333"/>
            <a:ext cx="5193250" cy="635617"/>
          </a:xfrm>
          <a:prstGeom prst="rect">
            <a:avLst/>
          </a:prstGeom>
        </p:spPr>
      </p:pic>
      <p:sp>
        <p:nvSpPr>
          <p:cNvPr id="94" name="Google Shape;94;p6"/>
          <p:cNvSpPr/>
          <p:nvPr/>
        </p:nvSpPr>
        <p:spPr>
          <a:xfrm>
            <a:off x="590214" y="1599093"/>
            <a:ext cx="7983335" cy="2116400"/>
          </a:xfrm>
          <a:prstGeom prst="roundRect">
            <a:avLst>
              <a:gd name="adj" fmla="val 11287"/>
            </a:avLst>
          </a:prstGeom>
          <a:solidFill>
            <a:schemeClr val="lt1"/>
          </a:solidFill>
          <a:ln w="19050" cap="flat" cmpd="sng">
            <a:solidFill>
              <a:srgbClr val="CCA43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A notice is placed on the gates of Buckingham Palace – the London home of the British king or queen. The people who work at the palace wear a black band on their left arm.</a:t>
            </a:r>
            <a:endParaRPr sz="1800" dirty="0">
              <a:solidFill>
                <a:schemeClr val="lt1"/>
              </a:solidFill>
              <a:latin typeface="Twinkl" pitchFamily="2" charset="0"/>
              <a:sym typeface="Arial"/>
            </a:endParaRPr>
          </a:p>
        </p:txBody>
      </p:sp>
      <p:sp>
        <p:nvSpPr>
          <p:cNvPr id="96" name="Google Shape;96;p6"/>
          <p:cNvSpPr/>
          <p:nvPr/>
        </p:nvSpPr>
        <p:spPr>
          <a:xfrm>
            <a:off x="0" y="612396"/>
            <a:ext cx="9144000" cy="651460"/>
          </a:xfrm>
          <a:prstGeom prst="roundRect">
            <a:avLst>
              <a:gd name="adj" fmla="val 550"/>
            </a:avLst>
          </a:prstGeom>
          <a:no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3600"/>
              <a:buFont typeface="Arial"/>
              <a:buNone/>
            </a:pPr>
            <a:r>
              <a:rPr lang="en-GB" sz="3600" b="1" i="0" u="none" strike="noStrike" dirty="0">
                <a:solidFill>
                  <a:srgbClr val="5B1A4E"/>
                </a:solidFill>
                <a:latin typeface="Twinkl" pitchFamily="2" charset="0"/>
                <a:sym typeface="Arial"/>
              </a:rPr>
              <a:t>The Next Steps</a:t>
            </a:r>
            <a:endParaRPr sz="3600" b="1" dirty="0">
              <a:solidFill>
                <a:srgbClr val="5B1A4E"/>
              </a:solidFill>
              <a:latin typeface="Twinkl" pitchFamily="2" charset="0"/>
              <a:sym typeface="Arial"/>
            </a:endParaRPr>
          </a:p>
        </p:txBody>
      </p:sp>
      <p:sp>
        <p:nvSpPr>
          <p:cNvPr id="97" name="Google Shape;97;p6">
            <a:hlinkClick r:id="rId4"/>
          </p:cNvPr>
          <p:cNvSpPr/>
          <p:nvPr/>
        </p:nvSpPr>
        <p:spPr>
          <a:xfrm>
            <a:off x="8573549" y="6637003"/>
            <a:ext cx="570451" cy="2390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8" name="Google Shape;98;p6"/>
          <p:cNvPicPr preferRelativeResize="0"/>
          <p:nvPr/>
        </p:nvPicPr>
        <p:blipFill rotWithShape="1">
          <a:blip r:embed="rId5">
            <a:alphaModFix/>
          </a:blip>
          <a:srcRect/>
          <a:stretch/>
        </p:blipFill>
        <p:spPr>
          <a:xfrm>
            <a:off x="2507282" y="2498797"/>
            <a:ext cx="4467457" cy="1130748"/>
          </a:xfrm>
          <a:prstGeom prst="rect">
            <a:avLst/>
          </a:prstGeom>
          <a:noFill/>
          <a:ln>
            <a:noFill/>
          </a:ln>
        </p:spPr>
      </p:pic>
      <p:sp>
        <p:nvSpPr>
          <p:cNvPr id="99" name="Google Shape;99;p6"/>
          <p:cNvSpPr/>
          <p:nvPr/>
        </p:nvSpPr>
        <p:spPr>
          <a:xfrm>
            <a:off x="591842" y="3931090"/>
            <a:ext cx="4389040" cy="2336556"/>
          </a:xfrm>
          <a:prstGeom prst="roundRect">
            <a:avLst>
              <a:gd name="adj" fmla="val 13911"/>
            </a:avLst>
          </a:prstGeom>
          <a:solidFill>
            <a:schemeClr val="lt1"/>
          </a:solidFill>
          <a:ln w="19050"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Next, news reporters are told the news. This helps to spread the information to people all over the world. </a:t>
            </a:r>
            <a:endParaRPr sz="1800" b="0" dirty="0">
              <a:solidFill>
                <a:schemeClr val="lt1"/>
              </a:solidFill>
              <a:latin typeface="Twinkl" pitchFamily="2" charset="0"/>
              <a:sym typeface="Arial"/>
            </a:endParaRPr>
          </a:p>
          <a:p>
            <a:pPr marL="0" marR="0" lvl="0" indent="0" algn="l" rtl="0">
              <a:spcBef>
                <a:spcPts val="1200"/>
              </a:spcBef>
              <a:spcAft>
                <a:spcPts val="0"/>
              </a:spcAft>
              <a:buNone/>
            </a:pPr>
            <a:r>
              <a:rPr lang="en-GB" sz="1800" b="0" i="0" u="none" strike="noStrike" dirty="0">
                <a:solidFill>
                  <a:srgbClr val="000000"/>
                </a:solidFill>
                <a:latin typeface="Twinkl" pitchFamily="2" charset="0"/>
                <a:sym typeface="Arial"/>
              </a:rPr>
              <a:t>Newsreaders wear black clothes. Radio stations will play quiet, serious songs. There will be programmes on television about the monarch’s life. </a:t>
            </a:r>
            <a:endParaRPr sz="1800" dirty="0">
              <a:solidFill>
                <a:schemeClr val="lt1"/>
              </a:solidFill>
              <a:latin typeface="Twinkl" pitchFamily="2" charset="0"/>
              <a:sym typeface="Arial"/>
            </a:endParaRPr>
          </a:p>
        </p:txBody>
      </p:sp>
      <p:grpSp>
        <p:nvGrpSpPr>
          <p:cNvPr id="100" name="Google Shape;100;p6"/>
          <p:cNvGrpSpPr/>
          <p:nvPr/>
        </p:nvGrpSpPr>
        <p:grpSpPr>
          <a:xfrm>
            <a:off x="4880976" y="3907499"/>
            <a:ext cx="3629778" cy="1382957"/>
            <a:chOff x="608219" y="5073843"/>
            <a:chExt cx="3567107" cy="1382957"/>
          </a:xfrm>
        </p:grpSpPr>
        <p:sp>
          <p:nvSpPr>
            <p:cNvPr id="101" name="Google Shape;101;p6"/>
            <p:cNvSpPr/>
            <p:nvPr/>
          </p:nvSpPr>
          <p:spPr>
            <a:xfrm>
              <a:off x="804580" y="5073843"/>
              <a:ext cx="1412285" cy="608432"/>
            </a:xfrm>
            <a:prstGeom prst="round2SameRect">
              <a:avLst>
                <a:gd name="adj1" fmla="val 16667"/>
                <a:gd name="adj2" fmla="val 0"/>
              </a:avLst>
            </a:prstGeom>
            <a:solidFill>
              <a:srgbClr val="9B2A7B"/>
            </a:solidFill>
            <a:ln>
              <a:solidFill>
                <a:srgbClr val="9B2A7B"/>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inkl" pitchFamily="2" charset="0"/>
                <a:sym typeface="Arial"/>
              </a:endParaRPr>
            </a:p>
          </p:txBody>
        </p:sp>
        <p:sp>
          <p:nvSpPr>
            <p:cNvPr id="102" name="Google Shape;102;p6"/>
            <p:cNvSpPr/>
            <p:nvPr/>
          </p:nvSpPr>
          <p:spPr>
            <a:xfrm>
              <a:off x="796954" y="5484927"/>
              <a:ext cx="3378372" cy="971873"/>
            </a:xfrm>
            <a:prstGeom prst="roundRect">
              <a:avLst>
                <a:gd name="adj" fmla="val 16667"/>
              </a:avLst>
            </a:prstGeom>
            <a:solidFill>
              <a:schemeClr val="lt1"/>
            </a:solidFill>
            <a:ln w="28575" cap="flat" cmpd="sng">
              <a:solidFill>
                <a:srgbClr val="9B2A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Why do you think                   people wear black?</a:t>
              </a:r>
              <a:endParaRPr sz="1800" dirty="0">
                <a:solidFill>
                  <a:schemeClr val="lt1"/>
                </a:solidFill>
                <a:latin typeface="Twinkl" pitchFamily="2" charset="0"/>
                <a:sym typeface="Arial"/>
              </a:endParaRPr>
            </a:p>
          </p:txBody>
        </p:sp>
        <p:sp>
          <p:nvSpPr>
            <p:cNvPr id="103" name="Google Shape;103;p6"/>
            <p:cNvSpPr txBox="1"/>
            <p:nvPr/>
          </p:nvSpPr>
          <p:spPr>
            <a:xfrm>
              <a:off x="608219" y="5107281"/>
              <a:ext cx="166265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dirty="0">
                  <a:solidFill>
                    <a:schemeClr val="lt1"/>
                  </a:solidFill>
                  <a:latin typeface="Twinkl" pitchFamily="2" charset="0"/>
                  <a:sym typeface="Arial"/>
                </a:rPr>
                <a:t>Discuss It</a:t>
              </a:r>
              <a:endParaRPr sz="1800" dirty="0">
                <a:solidFill>
                  <a:schemeClr val="lt1"/>
                </a:solidFill>
                <a:latin typeface="Twinkl" pitchFamily="2" charset="0"/>
                <a:sym typeface="Arial"/>
              </a:endParaRPr>
            </a:p>
          </p:txBody>
        </p:sp>
      </p:grpSp>
      <p:pic>
        <p:nvPicPr>
          <p:cNvPr id="104" name="Google Shape;104;p6"/>
          <p:cNvPicPr preferRelativeResize="0"/>
          <p:nvPr/>
        </p:nvPicPr>
        <p:blipFill rotWithShape="1">
          <a:blip r:embed="rId6">
            <a:alphaModFix/>
          </a:blip>
          <a:srcRect r="49785" b="25411"/>
          <a:stretch/>
        </p:blipFill>
        <p:spPr>
          <a:xfrm flipH="1">
            <a:off x="6974739" y="3654124"/>
            <a:ext cx="1732789" cy="27574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500"/>
                                        <p:tgtEl>
                                          <p:spTgt spid="100"/>
                                        </p:tgtEl>
                                      </p:cBhvr>
                                    </p:animEffect>
                                  </p:childTnLst>
                                </p:cTn>
                              </p:par>
                              <p:par>
                                <p:cTn id="21" presetID="10"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E5456E8-CAE4-5C5D-6CA7-EE33C186F9E4}"/>
              </a:ext>
            </a:extLst>
          </p:cNvPr>
          <p:cNvPicPr>
            <a:picLocks noChangeAspect="1"/>
          </p:cNvPicPr>
          <p:nvPr/>
        </p:nvPicPr>
        <p:blipFill rotWithShape="1">
          <a:blip r:embed="rId2"/>
          <a:srcRect t="21438" b="72289"/>
          <a:stretch/>
        </p:blipFill>
        <p:spPr>
          <a:xfrm>
            <a:off x="1711090" y="1038447"/>
            <a:ext cx="5721820" cy="507329"/>
          </a:xfrm>
          <a:prstGeom prst="rect">
            <a:avLst/>
          </a:prstGeom>
        </p:spPr>
      </p:pic>
      <p:sp>
        <p:nvSpPr>
          <p:cNvPr id="4" name="Google Shape;109;p7">
            <a:extLst>
              <a:ext uri="{FF2B5EF4-FFF2-40B4-BE49-F238E27FC236}">
                <a16:creationId xmlns:a16="http://schemas.microsoft.com/office/drawing/2014/main" id="{FDF88CFF-09F8-EE01-7A41-E378C0279B50}"/>
              </a:ext>
            </a:extLst>
          </p:cNvPr>
          <p:cNvSpPr/>
          <p:nvPr/>
        </p:nvSpPr>
        <p:spPr>
          <a:xfrm>
            <a:off x="0" y="612396"/>
            <a:ext cx="9144000" cy="651460"/>
          </a:xfrm>
          <a:prstGeom prst="roundRect">
            <a:avLst>
              <a:gd name="adj" fmla="val 550"/>
            </a:avLst>
          </a:prstGeom>
          <a:no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3600"/>
              <a:buFont typeface="Arial"/>
              <a:buNone/>
            </a:pPr>
            <a:r>
              <a:rPr lang="en-GB" sz="3600" b="1" i="0" u="none" strike="noStrike" dirty="0">
                <a:solidFill>
                  <a:srgbClr val="203567"/>
                </a:solidFill>
                <a:latin typeface="Twinkl" pitchFamily="2" charset="0"/>
                <a:sym typeface="Arial"/>
              </a:rPr>
              <a:t>Paying Respects</a:t>
            </a:r>
            <a:endParaRPr sz="3600" b="1" dirty="0">
              <a:solidFill>
                <a:srgbClr val="203567"/>
              </a:solidFill>
              <a:latin typeface="Twinkl" pitchFamily="2" charset="0"/>
              <a:sym typeface="Arial"/>
            </a:endParaRPr>
          </a:p>
        </p:txBody>
      </p:sp>
      <p:sp>
        <p:nvSpPr>
          <p:cNvPr id="5" name="Google Shape;111;p7">
            <a:extLst>
              <a:ext uri="{FF2B5EF4-FFF2-40B4-BE49-F238E27FC236}">
                <a16:creationId xmlns:a16="http://schemas.microsoft.com/office/drawing/2014/main" id="{63811254-DDB9-ADA2-3211-682A72FCC87D}"/>
              </a:ext>
            </a:extLst>
          </p:cNvPr>
          <p:cNvSpPr/>
          <p:nvPr/>
        </p:nvSpPr>
        <p:spPr>
          <a:xfrm>
            <a:off x="613322" y="1639255"/>
            <a:ext cx="7915842" cy="796704"/>
          </a:xfrm>
          <a:prstGeom prst="roundRect">
            <a:avLst>
              <a:gd name="adj" fmla="val 16667"/>
            </a:avLst>
          </a:prstGeom>
          <a:solidFill>
            <a:schemeClr val="lt1"/>
          </a:solidFill>
          <a:ln w="19050"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dirty="0">
                <a:solidFill>
                  <a:schemeClr val="dk1"/>
                </a:solidFill>
                <a:latin typeface="Twinkl" pitchFamily="2" charset="0"/>
                <a:sym typeface="Arial"/>
              </a:rPr>
              <a:t>Across the UK, the Union Flag will be lowered to half mast. People may travel to the monarch’s home to lay flowers.</a:t>
            </a:r>
            <a:endParaRPr sz="1800" b="0" dirty="0">
              <a:solidFill>
                <a:schemeClr val="dk1"/>
              </a:solidFill>
              <a:latin typeface="Twinkl" pitchFamily="2" charset="0"/>
              <a:sym typeface="Arial"/>
            </a:endParaRPr>
          </a:p>
        </p:txBody>
      </p:sp>
      <p:grpSp>
        <p:nvGrpSpPr>
          <p:cNvPr id="6" name="Google Shape;112;p7">
            <a:extLst>
              <a:ext uri="{FF2B5EF4-FFF2-40B4-BE49-F238E27FC236}">
                <a16:creationId xmlns:a16="http://schemas.microsoft.com/office/drawing/2014/main" id="{45BDD343-CA19-8DA0-45C3-D603F224AB5E}"/>
              </a:ext>
            </a:extLst>
          </p:cNvPr>
          <p:cNvGrpSpPr/>
          <p:nvPr/>
        </p:nvGrpSpPr>
        <p:grpSpPr>
          <a:xfrm>
            <a:off x="614836" y="2747470"/>
            <a:ext cx="7954966" cy="2595393"/>
            <a:chOff x="614836" y="2518772"/>
            <a:chExt cx="7954966" cy="2595393"/>
          </a:xfrm>
        </p:grpSpPr>
        <p:sp>
          <p:nvSpPr>
            <p:cNvPr id="7" name="Google Shape;113;p7">
              <a:extLst>
                <a:ext uri="{FF2B5EF4-FFF2-40B4-BE49-F238E27FC236}">
                  <a16:creationId xmlns:a16="http://schemas.microsoft.com/office/drawing/2014/main" id="{60191E5D-ECEC-AB33-4308-10C29A3682B4}"/>
                </a:ext>
              </a:extLst>
            </p:cNvPr>
            <p:cNvSpPr/>
            <p:nvPr/>
          </p:nvSpPr>
          <p:spPr>
            <a:xfrm>
              <a:off x="614836" y="2537889"/>
              <a:ext cx="7786780" cy="2553355"/>
            </a:xfrm>
            <a:prstGeom prst="roundRect">
              <a:avLst>
                <a:gd name="adj" fmla="val 5819"/>
              </a:avLst>
            </a:prstGeom>
            <a:solidFill>
              <a:schemeClr val="lt1"/>
            </a:solidFill>
            <a:ln w="19050" cap="flat" cmpd="sng">
              <a:solidFill>
                <a:srgbClr val="9B2A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inkl" pitchFamily="2" charset="0"/>
                <a:sym typeface="Arial"/>
              </a:endParaRPr>
            </a:p>
          </p:txBody>
        </p:sp>
        <p:sp>
          <p:nvSpPr>
            <p:cNvPr id="8" name="Google Shape;114;p7">
              <a:extLst>
                <a:ext uri="{FF2B5EF4-FFF2-40B4-BE49-F238E27FC236}">
                  <a16:creationId xmlns:a16="http://schemas.microsoft.com/office/drawing/2014/main" id="{F4267CBB-6B72-40A9-2A84-7EB7B5C1DDAA}"/>
                </a:ext>
              </a:extLst>
            </p:cNvPr>
            <p:cNvSpPr txBox="1"/>
            <p:nvPr/>
          </p:nvSpPr>
          <p:spPr>
            <a:xfrm>
              <a:off x="667079" y="2683193"/>
              <a:ext cx="4023282" cy="2308324"/>
            </a:xfrm>
            <a:prstGeom prst="rect">
              <a:avLst/>
            </a:prstGeom>
            <a:noFill/>
            <a:ln w="38100">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Twinkl" pitchFamily="2" charset="0"/>
                  <a:sym typeface="Arial"/>
                </a:rPr>
                <a:t>There are usually 10 days between a British monarch’s death and the funeral. The monarch’s body is placed inside a coffin and moved to Westminster Hall where they will </a:t>
              </a:r>
              <a:r>
                <a:rPr lang="en-GB" sz="1800" b="1" dirty="0">
                  <a:solidFill>
                    <a:schemeClr val="dk1"/>
                  </a:solidFill>
                  <a:latin typeface="Twinkl" pitchFamily="2" charset="0"/>
                  <a:sym typeface="Arial"/>
                </a:rPr>
                <a:t>lie in state</a:t>
              </a:r>
              <a:r>
                <a:rPr lang="en-GB" sz="1800" dirty="0">
                  <a:solidFill>
                    <a:schemeClr val="dk1"/>
                  </a:solidFill>
                  <a:latin typeface="Twinkl" pitchFamily="2" charset="0"/>
                  <a:sym typeface="Arial"/>
                </a:rPr>
                <a:t> for about four days so that people can visit to show their respect and give thanks for the monarch. </a:t>
              </a:r>
              <a:endParaRPr dirty="0">
                <a:latin typeface="Twinkl" pitchFamily="2" charset="0"/>
              </a:endParaRPr>
            </a:p>
          </p:txBody>
        </p:sp>
        <p:sp>
          <p:nvSpPr>
            <p:cNvPr id="9" name="Google Shape;115;p7">
              <a:extLst>
                <a:ext uri="{FF2B5EF4-FFF2-40B4-BE49-F238E27FC236}">
                  <a16:creationId xmlns:a16="http://schemas.microsoft.com/office/drawing/2014/main" id="{F1EED976-E9C5-A353-B901-4400B790BDA0}"/>
                </a:ext>
              </a:extLst>
            </p:cNvPr>
            <p:cNvSpPr/>
            <p:nvPr/>
          </p:nvSpPr>
          <p:spPr>
            <a:xfrm>
              <a:off x="4673598" y="2518772"/>
              <a:ext cx="3896204" cy="2595393"/>
            </a:xfrm>
            <a:prstGeom prst="roundRect">
              <a:avLst>
                <a:gd name="adj" fmla="val 9161"/>
              </a:avLst>
            </a:prstGeom>
            <a:blipFill rotWithShape="1">
              <a:blip r:embed="rId3">
                <a:alphaModFix/>
              </a:blip>
              <a:stretch>
                <a:fillRect l="-1573" t="-3191" r="-7872" b="-38650"/>
              </a:stretch>
            </a:blipFill>
            <a:ln w="28575" cap="flat" cmpd="sng">
              <a:solidFill>
                <a:srgbClr val="9B2A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itchFamily="2" charset="0"/>
                <a:sym typeface="Arial"/>
              </a:endParaRPr>
            </a:p>
          </p:txBody>
        </p:sp>
      </p:grpSp>
      <p:sp>
        <p:nvSpPr>
          <p:cNvPr id="10" name="Google Shape;116;p7">
            <a:extLst>
              <a:ext uri="{FF2B5EF4-FFF2-40B4-BE49-F238E27FC236}">
                <a16:creationId xmlns:a16="http://schemas.microsoft.com/office/drawing/2014/main" id="{B904F648-2E53-E2C8-FE79-8FF6593EC91C}"/>
              </a:ext>
            </a:extLst>
          </p:cNvPr>
          <p:cNvSpPr/>
          <p:nvPr/>
        </p:nvSpPr>
        <p:spPr>
          <a:xfrm>
            <a:off x="613322" y="5615491"/>
            <a:ext cx="7881041" cy="655737"/>
          </a:xfrm>
          <a:prstGeom prst="roundRect">
            <a:avLst>
              <a:gd name="adj" fmla="val 18943"/>
            </a:avLst>
          </a:prstGeom>
          <a:solidFill>
            <a:srgbClr val="CCA4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rgbClr val="000000"/>
                </a:solidFill>
                <a:latin typeface="Twinkl" pitchFamily="2" charset="0"/>
                <a:sym typeface="Arial"/>
              </a:rPr>
              <a:t>lie in state</a:t>
            </a:r>
            <a:r>
              <a:rPr lang="en-GB" sz="1800" b="0" i="0" u="none" strike="noStrike" dirty="0">
                <a:solidFill>
                  <a:srgbClr val="000000"/>
                </a:solidFill>
                <a:latin typeface="Twinkl" pitchFamily="2" charset="0"/>
                <a:sym typeface="Arial"/>
              </a:rPr>
              <a:t> – The coffin is placed on view for visitors.</a:t>
            </a:r>
            <a:endParaRPr sz="1800" b="0" dirty="0">
              <a:solidFill>
                <a:schemeClr val="dk1"/>
              </a:solidFill>
              <a:latin typeface="Twinkl" pitchFamily="2" charset="0"/>
              <a:sym typeface="Arial"/>
            </a:endParaRPr>
          </a:p>
        </p:txBody>
      </p:sp>
    </p:spTree>
    <p:extLst>
      <p:ext uri="{BB962C8B-B14F-4D97-AF65-F5344CB8AC3E}">
        <p14:creationId xmlns:p14="http://schemas.microsoft.com/office/powerpoint/2010/main" val="7090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3B45BC15-D196-293E-498E-15D6103DD4E4}"/>
              </a:ext>
            </a:extLst>
          </p:cNvPr>
          <p:cNvPicPr>
            <a:picLocks noChangeAspect="1"/>
          </p:cNvPicPr>
          <p:nvPr/>
        </p:nvPicPr>
        <p:blipFill rotWithShape="1">
          <a:blip r:embed="rId3"/>
          <a:srcRect b="91341"/>
          <a:stretch/>
        </p:blipFill>
        <p:spPr>
          <a:xfrm>
            <a:off x="1975375" y="949743"/>
            <a:ext cx="5193250" cy="635617"/>
          </a:xfrm>
          <a:prstGeom prst="rect">
            <a:avLst/>
          </a:prstGeom>
        </p:spPr>
      </p:pic>
      <p:sp>
        <p:nvSpPr>
          <p:cNvPr id="121" name="Google Shape;121;p8"/>
          <p:cNvSpPr/>
          <p:nvPr/>
        </p:nvSpPr>
        <p:spPr>
          <a:xfrm>
            <a:off x="570451" y="2929071"/>
            <a:ext cx="7915842" cy="1603064"/>
          </a:xfrm>
          <a:prstGeom prst="roundRect">
            <a:avLst>
              <a:gd name="adj" fmla="val 10828"/>
            </a:avLst>
          </a:prstGeom>
          <a:solidFill>
            <a:schemeClr val="lt1"/>
          </a:solidFill>
          <a:ln w="19050" cap="flat" cmpd="sng">
            <a:solidFill>
              <a:srgbClr val="9B2A7B"/>
            </a:solidFill>
            <a:prstDash val="solid"/>
            <a:miter lim="800000"/>
            <a:headEnd type="none" w="sm" len="sm"/>
            <a:tailEnd type="none" w="sm" len="sm"/>
          </a:ln>
        </p:spPr>
        <p:txBody>
          <a:bodyPr spcFirstLastPara="1" wrap="square" lIns="91425" tIns="45700" rIns="3024000" bIns="45700" anchor="ctr" anchorCtr="0">
            <a:noAutofit/>
          </a:bodyPr>
          <a:lstStyle/>
          <a:p>
            <a:pPr marL="0" marR="0" lvl="0" indent="0" algn="l" rtl="0">
              <a:spcBef>
                <a:spcPts val="0"/>
              </a:spcBef>
              <a:spcAft>
                <a:spcPts val="0"/>
              </a:spcAft>
              <a:buNone/>
            </a:pPr>
            <a:r>
              <a:rPr lang="en-GB" sz="1800" dirty="0">
                <a:solidFill>
                  <a:schemeClr val="dk1"/>
                </a:solidFill>
                <a:latin typeface="Twinkl" pitchFamily="2" charset="0"/>
                <a:sym typeface="Arial"/>
              </a:rPr>
              <a:t>A state funeral is a public funeral ceremony                           which is usually only for monarchs. Sometimes, people who have done something very special for their country can also be given a state funeral.</a:t>
            </a:r>
            <a:endParaRPr sz="1800" b="0" dirty="0">
              <a:solidFill>
                <a:schemeClr val="dk1"/>
              </a:solidFill>
              <a:latin typeface="Twinkl" pitchFamily="2" charset="0"/>
              <a:sym typeface="Arial"/>
            </a:endParaRPr>
          </a:p>
        </p:txBody>
      </p:sp>
      <p:sp>
        <p:nvSpPr>
          <p:cNvPr id="122" name="Google Shape;122;p8"/>
          <p:cNvSpPr/>
          <p:nvPr/>
        </p:nvSpPr>
        <p:spPr>
          <a:xfrm>
            <a:off x="0" y="612396"/>
            <a:ext cx="9144000" cy="651460"/>
          </a:xfrm>
          <a:prstGeom prst="roundRect">
            <a:avLst>
              <a:gd name="adj" fmla="val 550"/>
            </a:avLst>
          </a:prstGeom>
          <a:no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3600"/>
              <a:buFont typeface="Arial"/>
              <a:buNone/>
            </a:pPr>
            <a:r>
              <a:rPr lang="en-GB" sz="3600" b="1" i="0" u="none" strike="noStrike" dirty="0">
                <a:solidFill>
                  <a:srgbClr val="5B1A4E"/>
                </a:solidFill>
                <a:latin typeface="Twinkl" pitchFamily="2" charset="0"/>
                <a:sym typeface="Arial"/>
              </a:rPr>
              <a:t>A British Monarch’s Funeral</a:t>
            </a:r>
            <a:endParaRPr sz="3600" b="1" dirty="0">
              <a:solidFill>
                <a:srgbClr val="5B1A4E"/>
              </a:solidFill>
              <a:latin typeface="Twinkl" pitchFamily="2" charset="0"/>
              <a:sym typeface="Arial"/>
            </a:endParaRPr>
          </a:p>
        </p:txBody>
      </p:sp>
      <p:sp>
        <p:nvSpPr>
          <p:cNvPr id="123" name="Google Shape;123;p8">
            <a:hlinkClick r:id="rId4"/>
          </p:cNvPr>
          <p:cNvSpPr/>
          <p:nvPr/>
        </p:nvSpPr>
        <p:spPr>
          <a:xfrm>
            <a:off x="8573549" y="6637003"/>
            <a:ext cx="570451" cy="2390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8"/>
          <p:cNvSpPr/>
          <p:nvPr/>
        </p:nvSpPr>
        <p:spPr>
          <a:xfrm>
            <a:off x="570451" y="1619533"/>
            <a:ext cx="7915842" cy="1241115"/>
          </a:xfrm>
          <a:prstGeom prst="roundRect">
            <a:avLst>
              <a:gd name="adj" fmla="val 16667"/>
            </a:avLst>
          </a:prstGeom>
          <a:solidFill>
            <a:schemeClr val="lt1"/>
          </a:solidFill>
          <a:ln w="19050"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dirty="0">
                <a:solidFill>
                  <a:schemeClr val="dk1"/>
                </a:solidFill>
                <a:latin typeface="Twinkl" pitchFamily="2" charset="0"/>
                <a:sym typeface="Arial"/>
              </a:rPr>
              <a:t>A British monarch has a state funeral. State</a:t>
            </a:r>
            <a:br>
              <a:rPr lang="en-GB" sz="1800" dirty="0">
                <a:solidFill>
                  <a:schemeClr val="dk1"/>
                </a:solidFill>
                <a:latin typeface="Twinkl" pitchFamily="2" charset="0"/>
                <a:sym typeface="Arial"/>
              </a:rPr>
            </a:br>
            <a:r>
              <a:rPr lang="en-GB" sz="1800" dirty="0">
                <a:solidFill>
                  <a:schemeClr val="dk1"/>
                </a:solidFill>
                <a:latin typeface="Twinkl" pitchFamily="2" charset="0"/>
                <a:sym typeface="Arial"/>
              </a:rPr>
              <a:t>funerals may be held in St Paul’s Cathedral or                                     Westminster Abbey. Important people from                                                         around the world will attend. </a:t>
            </a:r>
            <a:endParaRPr sz="1800" b="0" dirty="0">
              <a:solidFill>
                <a:schemeClr val="dk1"/>
              </a:solidFill>
              <a:latin typeface="Twinkl" pitchFamily="2" charset="0"/>
              <a:sym typeface="Arial"/>
            </a:endParaRPr>
          </a:p>
        </p:txBody>
      </p:sp>
      <p:sp>
        <p:nvSpPr>
          <p:cNvPr id="125" name="Google Shape;125;p8"/>
          <p:cNvSpPr/>
          <p:nvPr/>
        </p:nvSpPr>
        <p:spPr>
          <a:xfrm>
            <a:off x="5537818" y="1579557"/>
            <a:ext cx="3030078" cy="3070576"/>
          </a:xfrm>
          <a:prstGeom prst="roundRect">
            <a:avLst>
              <a:gd name="adj" fmla="val 9161"/>
            </a:avLst>
          </a:prstGeom>
          <a:blipFill rotWithShape="1">
            <a:blip r:embed="rId5">
              <a:alphaModFix/>
            </a:blip>
            <a:stretch>
              <a:fillRect l="-1573" t="-3191" r="-7872" b="-38650"/>
            </a:stretch>
          </a:blipFill>
          <a:ln w="38100"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6" name="Google Shape;126;p8"/>
          <p:cNvPicPr preferRelativeResize="0"/>
          <p:nvPr/>
        </p:nvPicPr>
        <p:blipFill rotWithShape="1">
          <a:blip r:embed="rId6">
            <a:alphaModFix/>
          </a:blip>
          <a:srcRect l="52427" t="-572" r="-17410" b="25984"/>
          <a:stretch/>
        </p:blipFill>
        <p:spPr>
          <a:xfrm flipH="1">
            <a:off x="-103297" y="4431766"/>
            <a:ext cx="2033196" cy="2500116"/>
          </a:xfrm>
          <a:prstGeom prst="rect">
            <a:avLst/>
          </a:prstGeom>
          <a:noFill/>
          <a:ln>
            <a:noFill/>
          </a:ln>
        </p:spPr>
      </p:pic>
      <p:pic>
        <p:nvPicPr>
          <p:cNvPr id="127" name="Google Shape;127;p8"/>
          <p:cNvPicPr preferRelativeResize="0"/>
          <p:nvPr/>
        </p:nvPicPr>
        <p:blipFill rotWithShape="1">
          <a:blip r:embed="rId7">
            <a:alphaModFix/>
          </a:blip>
          <a:srcRect t="-6158" b="27506"/>
          <a:stretch/>
        </p:blipFill>
        <p:spPr>
          <a:xfrm>
            <a:off x="7253582" y="4357884"/>
            <a:ext cx="1563363" cy="2500116"/>
          </a:xfrm>
          <a:prstGeom prst="rect">
            <a:avLst/>
          </a:prstGeom>
          <a:noFill/>
          <a:ln>
            <a:noFill/>
          </a:ln>
        </p:spPr>
      </p:pic>
      <p:sp>
        <p:nvSpPr>
          <p:cNvPr id="128" name="Google Shape;128;p8"/>
          <p:cNvSpPr/>
          <p:nvPr/>
        </p:nvSpPr>
        <p:spPr>
          <a:xfrm>
            <a:off x="3946465" y="4698258"/>
            <a:ext cx="3126712" cy="1639901"/>
          </a:xfrm>
          <a:prstGeom prst="wedgeRoundRectCallout">
            <a:avLst>
              <a:gd name="adj1" fmla="val 67282"/>
              <a:gd name="adj2" fmla="val -10387"/>
              <a:gd name="adj3" fmla="val 16667"/>
            </a:avLst>
          </a:prstGeom>
          <a:solidFill>
            <a:schemeClr val="lt1"/>
          </a:solidFill>
          <a:ln w="19050" cap="flat" cmpd="sng">
            <a:solidFill>
              <a:srgbClr val="9B2A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Twinkl" pitchFamily="2" charset="0"/>
                <a:sym typeface="Arial"/>
              </a:rPr>
              <a:t>Sir Winston Churchill, the prime minister during the Second World War, was also given a state funeral.</a:t>
            </a:r>
            <a:endParaRPr dirty="0">
              <a:latin typeface="Twinkl" pitchFamily="2" charset="0"/>
            </a:endParaRPr>
          </a:p>
        </p:txBody>
      </p:sp>
      <p:sp>
        <p:nvSpPr>
          <p:cNvPr id="129" name="Google Shape;129;p8"/>
          <p:cNvSpPr/>
          <p:nvPr/>
        </p:nvSpPr>
        <p:spPr>
          <a:xfrm>
            <a:off x="1649485" y="4614038"/>
            <a:ext cx="2200093" cy="1639901"/>
          </a:xfrm>
          <a:prstGeom prst="wedgeRoundRectCallout">
            <a:avLst>
              <a:gd name="adj1" fmla="val -66221"/>
              <a:gd name="adj2" fmla="val -15069"/>
              <a:gd name="adj3" fmla="val 16667"/>
            </a:avLst>
          </a:prstGeom>
          <a:solidFill>
            <a:schemeClr val="lt1"/>
          </a:solidFill>
          <a:ln w="19050" cap="flat" cmpd="sng">
            <a:solidFill>
              <a:srgbClr val="CCA4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dirty="0">
                <a:solidFill>
                  <a:srgbClr val="000000"/>
                </a:solidFill>
                <a:latin typeface="Twinkl" pitchFamily="2" charset="0"/>
                <a:sym typeface="Arial"/>
              </a:rPr>
              <a:t>The last state funeral for a British monarch was for King George VI in 1952.</a:t>
            </a:r>
            <a:endParaRPr sz="1800" dirty="0">
              <a:solidFill>
                <a:schemeClr val="dk1"/>
              </a:solidFill>
              <a:latin typeface="Twinkl"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
                                        <p:tgtEl>
                                          <p:spTgt spid="1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500"/>
                                        <p:tgtEl>
                                          <p:spTgt spid="1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fade">
                                      <p:cBhvr>
                                        <p:cTn id="20" dur="500"/>
                                        <p:tgtEl>
                                          <p:spTgt spid="126"/>
                                        </p:tgtEl>
                                      </p:cBhvr>
                                    </p:animEffect>
                                  </p:childTnLst>
                                </p:cTn>
                              </p:par>
                              <p:par>
                                <p:cTn id="21" presetID="10" presetClass="entr" presetSubtype="0" fill="hold" nodeType="with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500"/>
                                        <p:tgtEl>
                                          <p:spTgt spid="129"/>
                                        </p:tgtEl>
                                      </p:cBhvr>
                                    </p:animEffect>
                                  </p:childTnLst>
                                </p:cTn>
                              </p:par>
                              <p:par>
                                <p:cTn id="24" presetID="10" presetClass="entr" presetSubtype="0"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fade">
                                      <p:cBhvr>
                                        <p:cTn id="26" dur="500"/>
                                        <p:tgtEl>
                                          <p:spTgt spid="128"/>
                                        </p:tgtEl>
                                      </p:cBhvr>
                                    </p:animEffect>
                                  </p:childTnLst>
                                </p:cTn>
                              </p:par>
                              <p:par>
                                <p:cTn id="27" presetID="10" presetClass="entr" presetSubtype="0" fill="hold" nodeType="with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fade">
                                      <p:cBhvr>
                                        <p:cTn id="29"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907</Words>
  <Application>Microsoft Macintosh PowerPoint</Application>
  <PresentationFormat>On-screen Show (4:3)</PresentationFormat>
  <Paragraphs>55</Paragraphs>
  <Slides>11</Slides>
  <Notes>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Twinkl</vt:lpstr>
      <vt:lpstr>Calibri</vt:lpstr>
      <vt:lpstr>Arial</vt:lpstr>
      <vt:lpstr>Roboto</vt:lpstr>
      <vt:lpstr>Office Theme</vt:lpstr>
      <vt:lpstr>PowerPoint Presentation</vt:lpstr>
      <vt:lpstr>PowerPoint Presentation</vt:lpstr>
      <vt:lpstr>What Is a Monarch?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Twinkl Twinkl</cp:lastModifiedBy>
  <cp:revision>16</cp:revision>
  <dcterms:created xsi:type="dcterms:W3CDTF">2021-06-02T16:19:33Z</dcterms:created>
  <dcterms:modified xsi:type="dcterms:W3CDTF">2022-09-14T09:50:33Z</dcterms:modified>
</cp:coreProperties>
</file>