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1138" y="2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AD3733C0-1BD6-E0F3-4F8A-F1E86A969EB0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2A85C88-C25F-C2C9-BF65-2E3A004E47EA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6130B3AA-2C57-4245-9604-27A996C3DA49}" type="datetime1">
              <a:rPr lang="fr-FR"/>
              <a:pPr lvl="0"/>
              <a:t>11/02/2026</a:t>
            </a:fld>
            <a:endParaRPr lang="fr-FR"/>
          </a:p>
        </p:txBody>
      </p:sp>
      <p:sp>
        <p:nvSpPr>
          <p:cNvPr id="4" name="Espace réservé de l'image des diapositives 3">
            <a:extLst>
              <a:ext uri="{FF2B5EF4-FFF2-40B4-BE49-F238E27FC236}">
                <a16:creationId xmlns:a16="http://schemas.microsoft.com/office/drawing/2014/main" id="{AA905EC2-AEC2-9658-2135-025BE936369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099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Espace réservé des notes 4">
            <a:extLst>
              <a:ext uri="{FF2B5EF4-FFF2-40B4-BE49-F238E27FC236}">
                <a16:creationId xmlns:a16="http://schemas.microsoft.com/office/drawing/2014/main" id="{5AEDEDB6-3909-11D1-B502-587DECF16ED4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DFD7D0A-4F24-6067-AE8E-DF12C2767B89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DC8E321-2545-B1BA-E76F-41060F41133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27880270-44E1-4638-8744-5CFA6F9D5848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3915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fr-FR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fr-FR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fr-FR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fr-FR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fr-FR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C9C86DD7-41D0-A976-71D1-D1A2E56FD0D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4BC871D2-813F-8231-E08C-F0650DDF32E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387C512-6044-62AC-736A-929A333257C0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B5F625FE-1963-4D2F-A1B5-59F91FF22457}" type="slidenum">
              <a:t>1</a:t>
            </a:fld>
            <a:endParaRPr lang="fr-FR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1F0DC8-5DB3-1D29-3429-FE56D3F1799F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90FCDA4-5004-686F-DF03-377BC9AB1640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D310D05-BC95-FA42-8FB5-FA4266B7C5C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159CB5A-5558-4BB1-AB75-C4863628C2AF}" type="datetime1">
              <a:rPr lang="fr-FR"/>
              <a:pPr lvl="0"/>
              <a:t>11/02/2026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A3B9963-9EEB-B1FB-2FCB-DA059FDEB25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085D75E-EAFC-DF4D-4EE1-E8C0C8A5D83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06607AF-E8D6-48DC-9985-98D994E8E7B4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5428087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E54C16-4FEC-225D-CE0E-7E170C7107D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437B859-201E-58B1-9BB1-3641D1BE13DE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6D3F393-6AAF-AD99-E240-B569E26EE4F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EFCEFDD-A747-4B02-9145-A3747C9CEA60}" type="datetime1">
              <a:rPr lang="fr-FR"/>
              <a:pPr lvl="0"/>
              <a:t>11/02/2026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4C8CA49-A28F-627F-C900-ABCE2EB9BC9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3C08A0D-CB9A-04C8-0CD3-021160A07B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EFA547E-BC4D-44FD-B193-D93B65055A0F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831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EB69FC7-F890-4CBA-CCA7-A491DE421F91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ACE2419-F3AE-279F-4DCD-5A32D18BED04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D6D8FF9-693F-653B-C830-AD0BE2E8332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509FF43-B4CD-47C7-A3CB-E7A001B3B74C}" type="datetime1">
              <a:rPr lang="fr-FR"/>
              <a:pPr lvl="0"/>
              <a:t>11/02/2026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C47C740-71CC-7DCD-6512-C981A1C8AB9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F28891-2ED6-847E-2973-B09728A2838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311828B-795F-48A2-8924-655F29C6ACDA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7019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C29015-6B31-3069-A769-E1DDD92FDAB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7118962-CEB8-A7DC-1F0B-FA5440A1A7E6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878AE9C-A5A2-3526-7CD3-8328C8DE603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A178916-01E9-4CB7-945F-143A7DACE547}" type="datetime1">
              <a:rPr lang="fr-FR"/>
              <a:pPr lvl="0"/>
              <a:t>11/02/2026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A635E52-256A-290F-6B2A-3F3EFFF0C8E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04F1DE2-98C0-02F1-BAA1-204FE5FEF5B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07D8704-DE35-471E-BFA1-7A448E17361B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2960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A2C6D4-899D-93AA-B764-9CAF622D9C9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B7E8647-BA47-A5A5-A236-F250F6E3932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53C900F-4F79-D815-098B-7FDE3DA9F5B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4E98CD7-B907-44DB-813D-8A9F61E3CD71}" type="datetime1">
              <a:rPr lang="fr-FR"/>
              <a:pPr lvl="0"/>
              <a:t>11/02/2026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4F6554A-F351-F8D5-7522-2FC010DD785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AE7A5C6-4C04-0E0D-3A08-62A530AF34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B3C6B06-02E6-412B-A2C0-F947CBA48278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5647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E73A65-731B-38DE-DDDC-A559A2EE4EA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8E0F0CB-2B79-B9A0-AE6B-A8DA66BE3B9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008A8B3-175C-73F1-F2C6-67FA3797B080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617E50A-60EA-9B24-3A7C-2E156A9BAF5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F815B7B-4C8D-4F11-B3BA-28D70C7ACC3E}" type="datetime1">
              <a:rPr lang="fr-FR"/>
              <a:pPr lvl="0"/>
              <a:t>11/02/2026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1741218-575D-2E28-CD79-2677038FE44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0DF52EC-F2D0-6058-716F-5440C30E6D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416DBCE-75EA-45FA-814A-10254BBA0A89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5606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31BC76-3E1C-0554-A6DA-35BD6F6A21D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4A8FFBB-3EBC-232B-3F55-EC012BD8CFD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59A78E3-C906-8DA6-DD23-66E751AFF085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18EECA6-A8CF-F011-0876-B6FDA1798FEC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F90CE13-604B-966A-95EF-AD92684AF1DC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65B63C4-C1F5-0C40-D4C5-B9B3AD31417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0081342-D88E-46DD-9159-520EB436AB14}" type="datetime1">
              <a:rPr lang="fr-FR"/>
              <a:pPr lvl="0"/>
              <a:t>11/02/2026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49880C9-68E8-6D61-F6A6-ACC54A795E5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3F65395-5CE6-9B0B-3689-8176060F78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C2BF19A-4840-4185-9A2C-D544BDE00C5B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9584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C1404C-FDAD-9059-F4D4-3F65691C553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4E809D7-B685-A2C3-43CA-6703BDBF33C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319FEA3-2041-4783-B055-4D63879C9F26}" type="datetime1">
              <a:rPr lang="fr-FR"/>
              <a:pPr lvl="0"/>
              <a:t>11/02/2026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4FD19DD-ABED-FF18-72C8-2B6BAB4E8FB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7462D5C-DFAF-A693-380D-98AD59AD376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3548A47-ADE7-4349-B559-82B11A93FBA2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4577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5161431-3FE3-C443-1EB3-D9E96A07757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4EF985E-6A5F-4E66-A7B1-481F4E5BD9CC}" type="datetime1">
              <a:rPr lang="fr-FR"/>
              <a:pPr lvl="0"/>
              <a:t>11/02/2026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1A79887-F0F8-3B30-1F0B-6DC35B4F944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BEC7FC9-574D-283A-0103-A413F0476E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0250457-11A2-4F5C-8424-1E2082B06E16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1158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13C30F-B861-6C4E-0910-E7C65AFD7C9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59E3C83-1781-8C33-FF30-42B5A71EAB34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20256E4-C266-12BB-2FD2-235651769C17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D34EDDB-D976-BFF2-5432-7446D661AAD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88FE4A9-64C9-4E00-8995-6F8C85B4C744}" type="datetime1">
              <a:rPr lang="fr-FR"/>
              <a:pPr lvl="0"/>
              <a:t>11/02/2026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245CDFB-9D79-6E1B-DFBE-AC5DAFF34A0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2E5A82D-EB4D-7A63-65BB-F6532C02EC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A8E91B0-3AC4-4D46-B31B-328F934E9AF6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5497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8A4C66-3385-2B6F-6B43-3E973944340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9152798-AAEE-3D45-2B11-E0524F11EA2B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F8D7FFC-DF34-F81C-3DFB-5989AE4608D0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EBF6F70-A2CB-B1C3-15A6-1ACDC2414B3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C3AF63E-9A34-473A-A4F6-B90AFE557818}" type="datetime1">
              <a:rPr lang="fr-FR"/>
              <a:pPr lvl="0"/>
              <a:t>11/02/2026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EAECC52-8241-5C7D-4AE8-57803AE4571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FEA7D3D-4A29-B4FB-2766-BCB346012C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5D10100-F081-410E-AB69-7D6249135FEC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1414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9B5935B-38D3-9FA9-3A1C-4911932B370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1F3D2F0-E066-5925-6156-6E8C967E8BC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D3FEE5D-998B-6CC6-E4DB-A4F7AB39C4C1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58C43302-D126-4E01-8C7B-6BBDF7B1B29D}" type="datetime1">
              <a:rPr lang="fr-FR"/>
              <a:pPr lvl="0"/>
              <a:t>11/02/2026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CACD38A-E449-49F0-8A40-5CDE88C39099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B16C3AB-2A3B-A723-66D9-CDAEB8609E19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0740C0A4-5C0D-4DD4-A57A-1B5EEC43CFDB}" type="slidenum"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fr-FR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fr-FR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fr-FR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fr-FR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fr-FR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fr-FR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4">
            <a:extLst>
              <a:ext uri="{FF2B5EF4-FFF2-40B4-BE49-F238E27FC236}">
                <a16:creationId xmlns:a16="http://schemas.microsoft.com/office/drawing/2014/main" id="{F4C11AAF-5306-6A36-BF1A-51136EC65DCC}"/>
              </a:ext>
            </a:extLst>
          </p:cNvPr>
          <p:cNvSpPr txBox="1"/>
          <p:nvPr/>
        </p:nvSpPr>
        <p:spPr>
          <a:xfrm>
            <a:off x="67729" y="80156"/>
            <a:ext cx="2675470" cy="1600438"/>
          </a:xfrm>
          <a:prstGeom prst="rect">
            <a:avLst/>
          </a:prstGeom>
          <a:solidFill>
            <a:srgbClr val="FFFFFF"/>
          </a:solidFill>
          <a:ln w="28575" cap="flat">
            <a:solidFill>
              <a:srgbClr val="4472C4"/>
            </a:solidFill>
            <a:prstDash val="solid"/>
            <a:miter/>
          </a:ln>
          <a:effectLst>
            <a:outerShdw dist="38096" dir="2700000" algn="tl">
              <a:srgbClr val="000000">
                <a:alpha val="40000"/>
              </a:srgbClr>
            </a:outerShdw>
          </a:effectLst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400" b="1" i="0" u="none" strike="noStrike" kern="120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Chapter </a:t>
            </a:r>
            <a:r>
              <a:rPr lang="fr-FR" sz="1400" b="1" dirty="0">
                <a:solidFill>
                  <a:srgbClr val="000000"/>
                </a:solidFill>
                <a:latin typeface="Arial" pitchFamily="34"/>
                <a:cs typeface="Arial" pitchFamily="34"/>
              </a:rPr>
              <a:t>2</a:t>
            </a:r>
            <a:r>
              <a:rPr lang="fr-FR" sz="1400" b="1" i="0" u="none" strike="noStrike" kern="120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 cycle 3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400" b="1" i="0" u="none" strike="noStrike" kern="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THE SPELLING BEE CONTEST</a:t>
            </a:r>
            <a:r>
              <a:rPr lang="fr-FR" sz="1400" b="1" i="0" u="none" strike="noStrike" kern="120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  A1     </a:t>
            </a:r>
            <a:r>
              <a:rPr lang="fr-FR" sz="1400" b="1" i="0" u="none" strike="noStrike" kern="1200" cap="none" spc="0" baseline="0" dirty="0" err="1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A1</a:t>
            </a:r>
            <a:r>
              <a:rPr lang="fr-FR" sz="1400" b="1" i="0" u="none" strike="noStrike" kern="120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+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400" b="1" dirty="0">
                <a:solidFill>
                  <a:srgbClr val="000000"/>
                </a:solidFill>
                <a:latin typeface="Arial" pitchFamily="34"/>
                <a:cs typeface="Arial" pitchFamily="34"/>
              </a:rPr>
              <a:t>AXE : le quotidien, vivre, jouer, apprendre /Objet d’étude: L’école et son organisation.</a:t>
            </a:r>
            <a:endParaRPr lang="fr-FR" sz="1400" b="1" i="0" u="none" strike="noStrike" kern="1200" cap="none" spc="0" baseline="0" dirty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ZoneTexte 6">
            <a:extLst>
              <a:ext uri="{FF2B5EF4-FFF2-40B4-BE49-F238E27FC236}">
                <a16:creationId xmlns:a16="http://schemas.microsoft.com/office/drawing/2014/main" id="{8AB341C3-AF24-B313-E5F9-92B7DADEDDC2}"/>
              </a:ext>
            </a:extLst>
          </p:cNvPr>
          <p:cNvSpPr txBox="1"/>
          <p:nvPr/>
        </p:nvSpPr>
        <p:spPr>
          <a:xfrm>
            <a:off x="150148" y="1542307"/>
            <a:ext cx="2525673" cy="138499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200" b="1" i="1" u="none" strike="noStrike" kern="1200" cap="none" spc="0" baseline="0" dirty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1" i="1" u="none" strike="noStrike" kern="120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Thème culturel = comment les écoliers américains apprennent l’alphabet : la tradition du SPELLING BEE aux Etats-Unis / Ouverture sur l’école américaine .</a:t>
            </a:r>
          </a:p>
        </p:txBody>
      </p:sp>
      <p:sp>
        <p:nvSpPr>
          <p:cNvPr id="4" name="Rectangle 109">
            <a:extLst>
              <a:ext uri="{FF2B5EF4-FFF2-40B4-BE49-F238E27FC236}">
                <a16:creationId xmlns:a16="http://schemas.microsoft.com/office/drawing/2014/main" id="{7524D49A-C846-3D62-6D2F-BE7B3A45A5C3}"/>
              </a:ext>
            </a:extLst>
          </p:cNvPr>
          <p:cNvSpPr/>
          <p:nvPr/>
        </p:nvSpPr>
        <p:spPr>
          <a:xfrm>
            <a:off x="112545" y="2945964"/>
            <a:ext cx="2621703" cy="1452126"/>
          </a:xfrm>
          <a:prstGeom prst="rect">
            <a:avLst/>
          </a:prstGeom>
          <a:noFill/>
          <a:ln w="19046" cap="flat">
            <a:solidFill>
              <a:srgbClr val="4472C4"/>
            </a:solidFill>
            <a:prstDash val="solid"/>
            <a:miter/>
          </a:ln>
          <a:effectLst>
            <a:outerShdw dist="38096" dir="2700000" algn="tl">
              <a:srgbClr val="000000">
                <a:alpha val="4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" name="Rectangle 107">
            <a:extLst>
              <a:ext uri="{FF2B5EF4-FFF2-40B4-BE49-F238E27FC236}">
                <a16:creationId xmlns:a16="http://schemas.microsoft.com/office/drawing/2014/main" id="{63C7AF9D-ACBF-F812-7391-9D3A68792C39}"/>
              </a:ext>
            </a:extLst>
          </p:cNvPr>
          <p:cNvSpPr/>
          <p:nvPr/>
        </p:nvSpPr>
        <p:spPr>
          <a:xfrm>
            <a:off x="48023" y="4585030"/>
            <a:ext cx="2621703" cy="2175366"/>
          </a:xfrm>
          <a:prstGeom prst="rect">
            <a:avLst/>
          </a:prstGeom>
          <a:noFill/>
          <a:ln w="19046" cap="flat">
            <a:solidFill>
              <a:srgbClr val="92D050"/>
            </a:solidFill>
            <a:prstDash val="solid"/>
            <a:miter/>
          </a:ln>
          <a:effectLst>
            <a:outerShdw dist="38096" dir="2700000" algn="tl">
              <a:srgbClr val="000000">
                <a:alpha val="4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pic>
        <p:nvPicPr>
          <p:cNvPr id="6" name="Picture 4" descr="Ligne d'arrivée illustration stock. Illustration du arrivée - 29185929">
            <a:extLst>
              <a:ext uri="{FF2B5EF4-FFF2-40B4-BE49-F238E27FC236}">
                <a16:creationId xmlns:a16="http://schemas.microsoft.com/office/drawing/2014/main" id="{90DBB227-871C-62D8-0D01-8C57D734361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226240" y="4726561"/>
            <a:ext cx="667512" cy="518455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7" name="ZoneTexte 106">
            <a:extLst>
              <a:ext uri="{FF2B5EF4-FFF2-40B4-BE49-F238E27FC236}">
                <a16:creationId xmlns:a16="http://schemas.microsoft.com/office/drawing/2014/main" id="{3ECC0611-71FE-A650-9597-DFAA7D061CD6}"/>
              </a:ext>
            </a:extLst>
          </p:cNvPr>
          <p:cNvSpPr txBox="1"/>
          <p:nvPr/>
        </p:nvSpPr>
        <p:spPr>
          <a:xfrm>
            <a:off x="1221774" y="4890531"/>
            <a:ext cx="981078" cy="46166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1" i="0" u="none" strike="noStrike" kern="120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TACHE FINALE</a:t>
            </a:r>
          </a:p>
        </p:txBody>
      </p:sp>
      <p:sp>
        <p:nvSpPr>
          <p:cNvPr id="8" name="Rectangle 29">
            <a:extLst>
              <a:ext uri="{FF2B5EF4-FFF2-40B4-BE49-F238E27FC236}">
                <a16:creationId xmlns:a16="http://schemas.microsoft.com/office/drawing/2014/main" id="{BD1127A4-9822-AEEA-76A9-A6DFD1A17B82}"/>
              </a:ext>
            </a:extLst>
          </p:cNvPr>
          <p:cNvSpPr/>
          <p:nvPr/>
        </p:nvSpPr>
        <p:spPr>
          <a:xfrm>
            <a:off x="2850303" y="80156"/>
            <a:ext cx="9241612" cy="6777844"/>
          </a:xfrm>
          <a:prstGeom prst="rect">
            <a:avLst/>
          </a:prstGeom>
          <a:noFill/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pic>
        <p:nvPicPr>
          <p:cNvPr id="9" name="Image 113">
            <a:extLst>
              <a:ext uri="{FF2B5EF4-FFF2-40B4-BE49-F238E27FC236}">
                <a16:creationId xmlns:a16="http://schemas.microsoft.com/office/drawing/2014/main" id="{B1B09899-161F-2644-D020-BD588904F84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3029288" y="88268"/>
            <a:ext cx="467441" cy="578394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10" name="ZoneTexte 24">
            <a:extLst>
              <a:ext uri="{FF2B5EF4-FFF2-40B4-BE49-F238E27FC236}">
                <a16:creationId xmlns:a16="http://schemas.microsoft.com/office/drawing/2014/main" id="{851D078A-81D3-10E4-367F-EC9BAA60D018}"/>
              </a:ext>
            </a:extLst>
          </p:cNvPr>
          <p:cNvSpPr txBox="1"/>
          <p:nvPr/>
        </p:nvSpPr>
        <p:spPr>
          <a:xfrm>
            <a:off x="3553354" y="110820"/>
            <a:ext cx="1200908" cy="55399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000" b="1" i="0" u="none" strike="noStrike" kern="120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COMPETENCES QUE JE VAIS DEVELOPPER         </a:t>
            </a:r>
          </a:p>
        </p:txBody>
      </p:sp>
      <p:sp>
        <p:nvSpPr>
          <p:cNvPr id="11" name="ZoneTexte 32">
            <a:extLst>
              <a:ext uri="{FF2B5EF4-FFF2-40B4-BE49-F238E27FC236}">
                <a16:creationId xmlns:a16="http://schemas.microsoft.com/office/drawing/2014/main" id="{1A481EC2-9C5C-8EDB-1122-0C37F9B20687}"/>
              </a:ext>
            </a:extLst>
          </p:cNvPr>
          <p:cNvSpPr txBox="1"/>
          <p:nvPr/>
        </p:nvSpPr>
        <p:spPr>
          <a:xfrm>
            <a:off x="2932928" y="1016876"/>
            <a:ext cx="6368969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1" i="0" u="none" strike="noStrike" kern="1200" cap="none" spc="0" baseline="0">
                <a:solidFill>
                  <a:srgbClr val="0070C0"/>
                </a:solidFill>
                <a:effectLst>
                  <a:outerShdw dist="38096" dir="2700000">
                    <a:srgbClr val="000000"/>
                  </a:outerShdw>
                </a:effectLst>
                <a:uFillTx/>
                <a:latin typeface="Arial" pitchFamily="34"/>
                <a:cs typeface="Arial" pitchFamily="34"/>
              </a:rPr>
              <a:t>CO</a:t>
            </a:r>
            <a:r>
              <a:rPr lang="fr-FR" sz="12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 </a:t>
            </a:r>
            <a:r>
              <a:rPr lang="fr-FR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: </a:t>
            </a:r>
            <a:r>
              <a:rPr lang="fr-FR" sz="105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je peux comprendre l’essentiel d’un message si l’on parle de façon lentement et distinctement .</a:t>
            </a:r>
          </a:p>
        </p:txBody>
      </p:sp>
      <p:sp>
        <p:nvSpPr>
          <p:cNvPr id="12" name="ZoneTexte 44">
            <a:extLst>
              <a:ext uri="{FF2B5EF4-FFF2-40B4-BE49-F238E27FC236}">
                <a16:creationId xmlns:a16="http://schemas.microsoft.com/office/drawing/2014/main" id="{B271EBA6-CF3E-B605-99EF-6077F529C9D0}"/>
              </a:ext>
            </a:extLst>
          </p:cNvPr>
          <p:cNvSpPr txBox="1"/>
          <p:nvPr/>
        </p:nvSpPr>
        <p:spPr>
          <a:xfrm>
            <a:off x="2963799" y="1706270"/>
            <a:ext cx="6096003" cy="24622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000" b="1" i="0" u="none" strike="noStrike" kern="1200" cap="none" spc="0" baseline="0">
                <a:solidFill>
                  <a:srgbClr val="0070C0"/>
                </a:solidFill>
                <a:effectLst>
                  <a:outerShdw dist="38096" dir="2700000">
                    <a:srgbClr val="000000"/>
                  </a:outerShdw>
                </a:effectLst>
                <a:uFillTx/>
                <a:latin typeface="Arial" pitchFamily="34"/>
                <a:cs typeface="Arial" pitchFamily="34"/>
              </a:rPr>
              <a:t>EOC </a:t>
            </a:r>
            <a:r>
              <a:rPr lang="fr-FR" sz="10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 :j</a:t>
            </a:r>
            <a:r>
              <a:rPr lang="fr-FR" sz="1000" b="0" i="0" u="none" strike="noStrike" kern="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’utilise des mots simples et familiers </a:t>
            </a:r>
            <a:r>
              <a:rPr lang="fr-FR" sz="10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.</a:t>
            </a:r>
          </a:p>
        </p:txBody>
      </p:sp>
      <p:sp>
        <p:nvSpPr>
          <p:cNvPr id="13" name="ZoneTexte 44">
            <a:extLst>
              <a:ext uri="{FF2B5EF4-FFF2-40B4-BE49-F238E27FC236}">
                <a16:creationId xmlns:a16="http://schemas.microsoft.com/office/drawing/2014/main" id="{261E8929-EF65-C4ED-34ED-2E1ADA55A22F}"/>
              </a:ext>
            </a:extLst>
          </p:cNvPr>
          <p:cNvSpPr txBox="1"/>
          <p:nvPr/>
        </p:nvSpPr>
        <p:spPr>
          <a:xfrm>
            <a:off x="2956182" y="1944745"/>
            <a:ext cx="7043943" cy="24622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000" b="1" i="0" u="none" strike="noStrike" kern="1200" cap="none" spc="0" baseline="0">
                <a:solidFill>
                  <a:srgbClr val="0070C0"/>
                </a:solidFill>
                <a:effectLst>
                  <a:outerShdw dist="38096" dir="2700000">
                    <a:srgbClr val="000000"/>
                  </a:outerShdw>
                </a:effectLst>
                <a:uFillTx/>
                <a:latin typeface="Arial" pitchFamily="34"/>
                <a:cs typeface="Arial" pitchFamily="34"/>
              </a:rPr>
              <a:t>EOI</a:t>
            </a:r>
            <a:r>
              <a:rPr lang="fr-FR" sz="10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 : je peux interagir dans des situations bien structurées avec une aisance raisonnable et épeler des mots mémorisés .</a:t>
            </a:r>
          </a:p>
        </p:txBody>
      </p:sp>
      <p:sp>
        <p:nvSpPr>
          <p:cNvPr id="14" name="ZoneTexte 45">
            <a:extLst>
              <a:ext uri="{FF2B5EF4-FFF2-40B4-BE49-F238E27FC236}">
                <a16:creationId xmlns:a16="http://schemas.microsoft.com/office/drawing/2014/main" id="{8E5B2192-2F48-2E75-7528-87FD8770AAAA}"/>
              </a:ext>
            </a:extLst>
          </p:cNvPr>
          <p:cNvSpPr txBox="1"/>
          <p:nvPr/>
        </p:nvSpPr>
        <p:spPr>
          <a:xfrm>
            <a:off x="2932928" y="2263898"/>
            <a:ext cx="6228261" cy="24622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000" b="1" i="0" u="none" strike="noStrike" kern="1200" cap="none" spc="0" baseline="0">
                <a:solidFill>
                  <a:srgbClr val="0070C0"/>
                </a:solidFill>
                <a:effectLst>
                  <a:outerShdw dist="38096" dir="2700000">
                    <a:srgbClr val="000000"/>
                  </a:outerShdw>
                </a:effectLst>
                <a:uFillTx/>
                <a:latin typeface="Arial" pitchFamily="34"/>
                <a:cs typeface="Arial" pitchFamily="34"/>
              </a:rPr>
              <a:t>ECRIRE</a:t>
            </a:r>
            <a:r>
              <a:rPr lang="fr-FR" sz="10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 : je peux écrire des mots sous la dictée.</a:t>
            </a:r>
          </a:p>
        </p:txBody>
      </p:sp>
      <p:sp>
        <p:nvSpPr>
          <p:cNvPr id="15" name="Rectangle 100">
            <a:extLst>
              <a:ext uri="{FF2B5EF4-FFF2-40B4-BE49-F238E27FC236}">
                <a16:creationId xmlns:a16="http://schemas.microsoft.com/office/drawing/2014/main" id="{71BEC0A4-8993-8D14-D389-10323E121D59}"/>
              </a:ext>
            </a:extLst>
          </p:cNvPr>
          <p:cNvSpPr/>
          <p:nvPr/>
        </p:nvSpPr>
        <p:spPr>
          <a:xfrm>
            <a:off x="2911513" y="2749499"/>
            <a:ext cx="2242748" cy="1166719"/>
          </a:xfrm>
          <a:prstGeom prst="rect">
            <a:avLst/>
          </a:prstGeom>
          <a:noFill/>
          <a:ln w="19046" cap="flat">
            <a:solidFill>
              <a:srgbClr val="FF0000"/>
            </a:solidFill>
            <a:prstDash val="solid"/>
            <a:miter/>
          </a:ln>
          <a:effectLst>
            <a:outerShdw dist="38096" dir="2700000" algn="tl">
              <a:srgbClr val="000000">
                <a:alpha val="4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pic>
        <p:nvPicPr>
          <p:cNvPr id="16" name="Image 101">
            <a:extLst>
              <a:ext uri="{FF2B5EF4-FFF2-40B4-BE49-F238E27FC236}">
                <a16:creationId xmlns:a16="http://schemas.microsoft.com/office/drawing/2014/main" id="{1E1C0B7E-9D63-3970-DB25-088D51AE3C0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79453" y="3090041"/>
            <a:ext cx="517276" cy="482794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17" name="Rectangle 102">
            <a:extLst>
              <a:ext uri="{FF2B5EF4-FFF2-40B4-BE49-F238E27FC236}">
                <a16:creationId xmlns:a16="http://schemas.microsoft.com/office/drawing/2014/main" id="{A2B0E8FF-011C-03BA-3F52-08CECAAB8547}"/>
              </a:ext>
            </a:extLst>
          </p:cNvPr>
          <p:cNvSpPr/>
          <p:nvPr/>
        </p:nvSpPr>
        <p:spPr>
          <a:xfrm>
            <a:off x="2911513" y="4180662"/>
            <a:ext cx="2242748" cy="2573396"/>
          </a:xfrm>
          <a:prstGeom prst="rect">
            <a:avLst/>
          </a:prstGeom>
          <a:noFill/>
          <a:ln w="19046" cap="flat">
            <a:solidFill>
              <a:srgbClr val="92D050"/>
            </a:solidFill>
            <a:prstDash val="solid"/>
            <a:miter/>
          </a:ln>
          <a:effectLst>
            <a:outerShdw dist="38096" dir="2700000" algn="tl">
              <a:srgbClr val="000000">
                <a:alpha val="4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8" name="Rectangle 111">
            <a:extLst>
              <a:ext uri="{FF2B5EF4-FFF2-40B4-BE49-F238E27FC236}">
                <a16:creationId xmlns:a16="http://schemas.microsoft.com/office/drawing/2014/main" id="{12AF2E2E-4C0B-CD22-7F2C-63735A70EB13}"/>
              </a:ext>
            </a:extLst>
          </p:cNvPr>
          <p:cNvSpPr/>
          <p:nvPr/>
        </p:nvSpPr>
        <p:spPr>
          <a:xfrm>
            <a:off x="4950570" y="255721"/>
            <a:ext cx="5643393" cy="239572"/>
          </a:xfrm>
          <a:prstGeom prst="rect">
            <a:avLst/>
          </a:prstGeom>
          <a:solidFill>
            <a:srgbClr val="F2F2F2">
              <a:alpha val="1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000" b="1" i="0" u="none" strike="noStrike" kern="120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     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Ø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000" b="1" i="0" u="none" strike="noStrike" kern="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     </a:t>
            </a:r>
            <a:r>
              <a:rPr lang="fr-FR" sz="1600" b="1" i="0" u="none" strike="noStrike" kern="120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COMMUNICATIONNELLES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 dirty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</p:txBody>
      </p:sp>
      <p:pic>
        <p:nvPicPr>
          <p:cNvPr id="19" name="Picture 2" descr="Image�: La chronique du Haut Parleur | Le Haut Parleur | Petit bonhomme  blanc, Bonhomme blanc, Bonhomme">
            <a:extLst>
              <a:ext uri="{FF2B5EF4-FFF2-40B4-BE49-F238E27FC236}">
                <a16:creationId xmlns:a16="http://schemas.microsoft.com/office/drawing/2014/main" id="{0AB9A417-26FD-3F28-5D68-30F7EE15A2BB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>
          <a:xfrm>
            <a:off x="3035240" y="4337085"/>
            <a:ext cx="625531" cy="568848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20" name="ZoneTexte 62">
            <a:extLst>
              <a:ext uri="{FF2B5EF4-FFF2-40B4-BE49-F238E27FC236}">
                <a16:creationId xmlns:a16="http://schemas.microsoft.com/office/drawing/2014/main" id="{7C83CEF7-AD31-3D20-C669-7320A79F8277}"/>
              </a:ext>
            </a:extLst>
          </p:cNvPr>
          <p:cNvSpPr txBox="1"/>
          <p:nvPr/>
        </p:nvSpPr>
        <p:spPr>
          <a:xfrm>
            <a:off x="3386407" y="3136318"/>
            <a:ext cx="1765304" cy="26160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100" b="0" i="0" u="none" strike="noStrike" kern="1200" cap="none" spc="0" baseline="0">
                <a:solidFill>
                  <a:srgbClr val="000000"/>
                </a:solidFill>
                <a:uFillTx/>
                <a:latin typeface="Arial Black" pitchFamily="34"/>
                <a:cs typeface="Arial" pitchFamily="34"/>
              </a:rPr>
              <a:t>Attendus minimums</a:t>
            </a:r>
          </a:p>
        </p:txBody>
      </p:sp>
      <p:sp>
        <p:nvSpPr>
          <p:cNvPr id="21" name="ZoneTexte 64">
            <a:extLst>
              <a:ext uri="{FF2B5EF4-FFF2-40B4-BE49-F238E27FC236}">
                <a16:creationId xmlns:a16="http://schemas.microsoft.com/office/drawing/2014/main" id="{C1F2E8BE-1BDC-0D8B-260F-994A8AA10666}"/>
              </a:ext>
            </a:extLst>
          </p:cNvPr>
          <p:cNvSpPr txBox="1"/>
          <p:nvPr/>
        </p:nvSpPr>
        <p:spPr>
          <a:xfrm>
            <a:off x="3255639" y="4905933"/>
            <a:ext cx="1694931" cy="46166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0" i="0" u="none" strike="noStrike" kern="1200" cap="none" spc="0" baseline="0" dirty="0">
                <a:solidFill>
                  <a:srgbClr val="000000"/>
                </a:solidFill>
                <a:uFillTx/>
                <a:latin typeface="Arial Black" pitchFamily="34"/>
              </a:rPr>
              <a:t>  Pour aller plus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0" i="0" u="none" strike="noStrike" kern="1200" cap="none" spc="0" baseline="0" dirty="0">
                <a:solidFill>
                  <a:srgbClr val="000000"/>
                </a:solidFill>
                <a:uFillTx/>
                <a:latin typeface="Arial Black" pitchFamily="34"/>
              </a:rPr>
              <a:t> loin</a:t>
            </a:r>
          </a:p>
        </p:txBody>
      </p:sp>
      <p:sp>
        <p:nvSpPr>
          <p:cNvPr id="22" name="Rectangle 31">
            <a:extLst>
              <a:ext uri="{FF2B5EF4-FFF2-40B4-BE49-F238E27FC236}">
                <a16:creationId xmlns:a16="http://schemas.microsoft.com/office/drawing/2014/main" id="{447636F3-B998-5C5E-6727-1C0F5F3CD5C9}"/>
              </a:ext>
            </a:extLst>
          </p:cNvPr>
          <p:cNvSpPr/>
          <p:nvPr/>
        </p:nvSpPr>
        <p:spPr>
          <a:xfrm>
            <a:off x="2911513" y="725265"/>
            <a:ext cx="8971781" cy="1937258"/>
          </a:xfrm>
          <a:prstGeom prst="rect">
            <a:avLst/>
          </a:prstGeom>
          <a:noFill/>
          <a:ln w="19046" cap="flat">
            <a:solidFill>
              <a:srgbClr val="4472C4"/>
            </a:solidFill>
            <a:prstDash val="solid"/>
            <a:miter/>
          </a:ln>
          <a:effectLst>
            <a:outerShdw dist="38096" dir="2700000" algn="tl">
              <a:srgbClr val="000000">
                <a:alpha val="4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</p:txBody>
      </p:sp>
      <p:pic>
        <p:nvPicPr>
          <p:cNvPr id="23" name="Image 70">
            <a:extLst>
              <a:ext uri="{FF2B5EF4-FFF2-40B4-BE49-F238E27FC236}">
                <a16:creationId xmlns:a16="http://schemas.microsoft.com/office/drawing/2014/main" id="{F17982CC-698A-579F-FF5B-6A6D850382C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317334" y="821167"/>
            <a:ext cx="1400233" cy="177752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24" name="Rectangle 79">
            <a:extLst>
              <a:ext uri="{FF2B5EF4-FFF2-40B4-BE49-F238E27FC236}">
                <a16:creationId xmlns:a16="http://schemas.microsoft.com/office/drawing/2014/main" id="{4C98A7D8-EEAF-7A2F-3683-6899DE17A33C}"/>
              </a:ext>
            </a:extLst>
          </p:cNvPr>
          <p:cNvSpPr/>
          <p:nvPr/>
        </p:nvSpPr>
        <p:spPr>
          <a:xfrm>
            <a:off x="5242620" y="2776474"/>
            <a:ext cx="5011086" cy="3997949"/>
          </a:xfrm>
          <a:prstGeom prst="rect">
            <a:avLst/>
          </a:prstGeom>
          <a:noFill/>
          <a:ln w="19046" cap="flat">
            <a:solidFill>
              <a:srgbClr val="4472C4"/>
            </a:solidFill>
            <a:prstDash val="solid"/>
            <a:miter/>
          </a:ln>
          <a:effectLst>
            <a:outerShdw dist="38096" dir="2700000" algn="tl">
              <a:srgbClr val="000000">
                <a:alpha val="4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25" name="Rectangle 81">
            <a:extLst>
              <a:ext uri="{FF2B5EF4-FFF2-40B4-BE49-F238E27FC236}">
                <a16:creationId xmlns:a16="http://schemas.microsoft.com/office/drawing/2014/main" id="{CB547E65-6188-32F3-1F0C-96E78E0BBE29}"/>
              </a:ext>
            </a:extLst>
          </p:cNvPr>
          <p:cNvSpPr/>
          <p:nvPr/>
        </p:nvSpPr>
        <p:spPr>
          <a:xfrm>
            <a:off x="10421811" y="3239047"/>
            <a:ext cx="1523619" cy="2803248"/>
          </a:xfrm>
          <a:prstGeom prst="rect">
            <a:avLst/>
          </a:prstGeom>
          <a:noFill/>
          <a:ln w="28575" cap="flat">
            <a:solidFill>
              <a:srgbClr val="A6A6A6"/>
            </a:solidFill>
            <a:prstDash val="solid"/>
            <a:miter/>
          </a:ln>
          <a:effectLst>
            <a:outerShdw dist="38096" dir="2700000" algn="tl">
              <a:srgbClr val="000000">
                <a:alpha val="4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0" i="0" u="none" strike="noStrike" kern="1200" cap="none" spc="0" baseline="0">
              <a:solidFill>
                <a:srgbClr val="FF0000"/>
              </a:solidFill>
              <a:uFillTx/>
              <a:latin typeface="Calibri"/>
            </a:endParaRPr>
          </a:p>
        </p:txBody>
      </p:sp>
      <p:pic>
        <p:nvPicPr>
          <p:cNvPr id="26" name="Image 87">
            <a:extLst>
              <a:ext uri="{FF2B5EF4-FFF2-40B4-BE49-F238E27FC236}">
                <a16:creationId xmlns:a16="http://schemas.microsoft.com/office/drawing/2014/main" id="{FB80C1CA-7C8E-3B38-B231-DFB8291863F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585757" y="3397365"/>
            <a:ext cx="526117" cy="919356"/>
          </a:xfrm>
          <a:prstGeom prst="rect">
            <a:avLst/>
          </a:prstGeom>
          <a:noFill/>
          <a:ln w="9528" cap="flat">
            <a:solidFill>
              <a:srgbClr val="FFFFFF"/>
            </a:solidFill>
            <a:prstDash val="solid"/>
            <a:miter/>
          </a:ln>
        </p:spPr>
      </p:pic>
      <p:sp>
        <p:nvSpPr>
          <p:cNvPr id="27" name="ZoneTexte 51">
            <a:extLst>
              <a:ext uri="{FF2B5EF4-FFF2-40B4-BE49-F238E27FC236}">
                <a16:creationId xmlns:a16="http://schemas.microsoft.com/office/drawing/2014/main" id="{89D7018E-FBD7-29E0-4C70-E26F541E300D}"/>
              </a:ext>
            </a:extLst>
          </p:cNvPr>
          <p:cNvSpPr txBox="1"/>
          <p:nvPr/>
        </p:nvSpPr>
        <p:spPr>
          <a:xfrm>
            <a:off x="11012814" y="3406972"/>
            <a:ext cx="846112" cy="52321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POUR M’AIDER</a:t>
            </a:r>
          </a:p>
        </p:txBody>
      </p:sp>
      <p:pic>
        <p:nvPicPr>
          <p:cNvPr id="28" name="Image 81">
            <a:extLst>
              <a:ext uri="{FF2B5EF4-FFF2-40B4-BE49-F238E27FC236}">
                <a16:creationId xmlns:a16="http://schemas.microsoft.com/office/drawing/2014/main" id="{03B8431E-F88F-5543-4E2D-D3B14C53F31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567661" y="2927302"/>
            <a:ext cx="1635395" cy="3674977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29" name="ZoneTexte 83">
            <a:extLst>
              <a:ext uri="{FF2B5EF4-FFF2-40B4-BE49-F238E27FC236}">
                <a16:creationId xmlns:a16="http://schemas.microsoft.com/office/drawing/2014/main" id="{687D9D55-51F4-0B88-7285-26321C6CDE27}"/>
              </a:ext>
            </a:extLst>
          </p:cNvPr>
          <p:cNvSpPr txBox="1"/>
          <p:nvPr/>
        </p:nvSpPr>
        <p:spPr>
          <a:xfrm>
            <a:off x="322480" y="3077618"/>
            <a:ext cx="2434480" cy="27699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1" i="0" u="none" strike="noStrike" kern="120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RESSOURCES et OUTILS </a:t>
            </a:r>
          </a:p>
        </p:txBody>
      </p:sp>
      <p:sp>
        <p:nvSpPr>
          <p:cNvPr id="30" name="ZoneTexte 84">
            <a:extLst>
              <a:ext uri="{FF2B5EF4-FFF2-40B4-BE49-F238E27FC236}">
                <a16:creationId xmlns:a16="http://schemas.microsoft.com/office/drawing/2014/main" id="{07E4F709-A065-8883-4203-F6AECE0C4A98}"/>
              </a:ext>
            </a:extLst>
          </p:cNvPr>
          <p:cNvSpPr txBox="1"/>
          <p:nvPr/>
        </p:nvSpPr>
        <p:spPr>
          <a:xfrm>
            <a:off x="6029095" y="2739062"/>
            <a:ext cx="2736616" cy="33855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Ø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600" b="1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LINGUISTIQUES</a:t>
            </a:r>
          </a:p>
        </p:txBody>
      </p:sp>
      <p:sp>
        <p:nvSpPr>
          <p:cNvPr id="31" name="ZoneTexte 31">
            <a:extLst>
              <a:ext uri="{FF2B5EF4-FFF2-40B4-BE49-F238E27FC236}">
                <a16:creationId xmlns:a16="http://schemas.microsoft.com/office/drawing/2014/main" id="{3D9868A2-10DB-F45B-2CD4-CF3C99644208}"/>
              </a:ext>
            </a:extLst>
          </p:cNvPr>
          <p:cNvSpPr txBox="1"/>
          <p:nvPr/>
        </p:nvSpPr>
        <p:spPr>
          <a:xfrm>
            <a:off x="198011" y="5515303"/>
            <a:ext cx="2321725" cy="101566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4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Je vais participer à une compétition consistant à épeler une vingtaine de mots vus en classe </a:t>
            </a:r>
            <a:r>
              <a:rPr lang="fr-FR" sz="18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.</a:t>
            </a:r>
          </a:p>
        </p:txBody>
      </p:sp>
      <p:sp>
        <p:nvSpPr>
          <p:cNvPr id="32" name="ZoneTexte 32">
            <a:extLst>
              <a:ext uri="{FF2B5EF4-FFF2-40B4-BE49-F238E27FC236}">
                <a16:creationId xmlns:a16="http://schemas.microsoft.com/office/drawing/2014/main" id="{0A9407F5-1272-9241-AA62-42214107370C}"/>
              </a:ext>
            </a:extLst>
          </p:cNvPr>
          <p:cNvSpPr txBox="1"/>
          <p:nvPr/>
        </p:nvSpPr>
        <p:spPr>
          <a:xfrm>
            <a:off x="3427011" y="3411897"/>
            <a:ext cx="1453594" cy="52321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4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Je sais épeler 10 mots . </a:t>
            </a:r>
          </a:p>
        </p:txBody>
      </p:sp>
      <p:sp>
        <p:nvSpPr>
          <p:cNvPr id="33" name="ZoneTexte 33">
            <a:extLst>
              <a:ext uri="{FF2B5EF4-FFF2-40B4-BE49-F238E27FC236}">
                <a16:creationId xmlns:a16="http://schemas.microsoft.com/office/drawing/2014/main" id="{0D268247-6EEA-D0C9-3D66-EEC9CFA510DE}"/>
              </a:ext>
            </a:extLst>
          </p:cNvPr>
          <p:cNvSpPr txBox="1"/>
          <p:nvPr/>
        </p:nvSpPr>
        <p:spPr>
          <a:xfrm>
            <a:off x="5492889" y="2908960"/>
            <a:ext cx="2871453" cy="369331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1" i="0" u="sng" strike="noStrike" kern="120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Lexicales-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- </a:t>
            </a:r>
            <a:r>
              <a:rPr lang="fr-FR" sz="18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 </a:t>
            </a:r>
            <a:r>
              <a:rPr lang="fr-FR" sz="12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Les couleurs</a:t>
            </a:r>
          </a:p>
          <a:p>
            <a:pPr marL="171450" marR="0" lvl="0" indent="-1714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Les fournitures scolaires</a:t>
            </a:r>
          </a:p>
          <a:p>
            <a:pPr marL="171450" marR="0" lvl="0" indent="-1714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0" i="0" u="none" strike="noStrike" kern="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Les nombres</a:t>
            </a:r>
            <a:endParaRPr lang="fr-FR" sz="1200" b="0" i="0" u="none" strike="noStrike" kern="1200" cap="none" spc="0" baseline="0" dirty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  <a:p>
            <a:pPr marL="171450" marR="0" lvl="0" indent="-1714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Les objets de la classe</a:t>
            </a:r>
          </a:p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200" b="0" i="0" u="none" strike="noStrike" kern="1200" cap="none" spc="0" baseline="0" dirty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  <a:p>
            <a:pPr marL="285750" marR="0" lvl="0" indent="-28575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1" i="0" u="sng" strike="noStrike" kern="120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Grammaticales</a:t>
            </a:r>
            <a:r>
              <a:rPr lang="fr-FR" sz="12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 </a:t>
            </a: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A/ AN +SINGULIER</a:t>
            </a: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Pluriel des noms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-     Formation question en WHAT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-     Tournure présentative It’s…/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These are …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0" i="0" u="none" strike="noStrike" kern="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-     There is / there are</a:t>
            </a:r>
            <a:endParaRPr lang="fr-FR" sz="1200" b="0" i="0" u="none" strike="noStrike" kern="1200" cap="none" spc="0" baseline="0" dirty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  <a:p>
            <a:pPr marL="285750" marR="0" lvl="0" indent="-28575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1" i="0" u="sng" strike="noStrike" kern="120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Phonologiques</a:t>
            </a:r>
            <a:r>
              <a:rPr lang="fr-FR" sz="12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- L’alphabet </a:t>
            </a:r>
          </a:p>
          <a:p>
            <a:pPr marL="171450" marR="0" lvl="0" indent="-1714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0" i="0" u="none" strike="noStrike" kern="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L</a:t>
            </a:r>
            <a:r>
              <a:rPr lang="fr-FR" sz="12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’accent du mot </a:t>
            </a:r>
          </a:p>
          <a:p>
            <a:pPr marL="171450" marR="0" lvl="0" indent="-1714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0" i="0" u="none" strike="noStrike" kern="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L’intonation questions</a:t>
            </a:r>
            <a:endParaRPr lang="fr-FR" sz="1200" b="0" i="0" u="none" strike="noStrike" kern="1200" cap="none" spc="0" baseline="0" dirty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  <a:p>
            <a:pPr marL="285750" marR="0" lvl="0" indent="-28575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1" i="0" u="sng" strike="noStrike" kern="120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Pragmatiques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-</a:t>
            </a:r>
            <a:endParaRPr lang="fr-FR" sz="1400" b="0" i="0" u="none" strike="noStrike" kern="1200" cap="none" spc="0" baseline="0" dirty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4" name="ZoneTexte 34">
            <a:extLst>
              <a:ext uri="{FF2B5EF4-FFF2-40B4-BE49-F238E27FC236}">
                <a16:creationId xmlns:a16="http://schemas.microsoft.com/office/drawing/2014/main" id="{91F02026-4C85-344E-0103-F9BB66E4F06D}"/>
              </a:ext>
            </a:extLst>
          </p:cNvPr>
          <p:cNvSpPr txBox="1"/>
          <p:nvPr/>
        </p:nvSpPr>
        <p:spPr>
          <a:xfrm>
            <a:off x="10615721" y="4398090"/>
            <a:ext cx="1195875" cy="116955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4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Apprendre à mémoriser et à s’exprimer . 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4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NETBOARD </a:t>
            </a:r>
          </a:p>
        </p:txBody>
      </p:sp>
      <p:sp>
        <p:nvSpPr>
          <p:cNvPr id="36" name="ZoneTexte 44">
            <a:extLst>
              <a:ext uri="{FF2B5EF4-FFF2-40B4-BE49-F238E27FC236}">
                <a16:creationId xmlns:a16="http://schemas.microsoft.com/office/drawing/2014/main" id="{980A1609-7229-E494-1596-3BB97CD74D37}"/>
              </a:ext>
            </a:extLst>
          </p:cNvPr>
          <p:cNvSpPr txBox="1"/>
          <p:nvPr/>
        </p:nvSpPr>
        <p:spPr>
          <a:xfrm>
            <a:off x="2985013" y="1408368"/>
            <a:ext cx="6096003" cy="24622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000" b="1" i="0" u="none" strike="noStrike" kern="0" cap="none" spc="0" baseline="0">
                <a:solidFill>
                  <a:srgbClr val="0070C0"/>
                </a:solidFill>
                <a:effectLst>
                  <a:outerShdw dist="38096" dir="2700000">
                    <a:srgbClr val="000000"/>
                  </a:outerShdw>
                </a:effectLst>
                <a:uFillTx/>
                <a:latin typeface="Arial" pitchFamily="34"/>
                <a:cs typeface="Arial" pitchFamily="34"/>
              </a:rPr>
              <a:t>CE </a:t>
            </a:r>
            <a:r>
              <a:rPr lang="fr-FR" sz="1000" b="1" i="0" u="none" strike="noStrike" kern="1200" cap="none" spc="0" baseline="0">
                <a:solidFill>
                  <a:srgbClr val="0070C0"/>
                </a:solidFill>
                <a:effectLst>
                  <a:outerShdw dist="38096" dir="2700000">
                    <a:srgbClr val="000000"/>
                  </a:outerShdw>
                </a:effectLst>
                <a:uFillTx/>
                <a:latin typeface="Arial" pitchFamily="34"/>
                <a:cs typeface="Arial" pitchFamily="34"/>
              </a:rPr>
              <a:t> </a:t>
            </a:r>
            <a:r>
              <a:rPr lang="fr-FR" sz="10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 :je reconnais et comprends des termes</a:t>
            </a:r>
            <a:r>
              <a:rPr lang="fr-FR" sz="1000" b="0" i="0" u="none" strike="noStrike" kern="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 familiers </a:t>
            </a:r>
            <a:r>
              <a:rPr lang="fr-FR" sz="10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.</a:t>
            </a:r>
          </a:p>
        </p:txBody>
      </p:sp>
      <p:pic>
        <p:nvPicPr>
          <p:cNvPr id="37" name="Image 44">
            <a:extLst>
              <a:ext uri="{FF2B5EF4-FFF2-40B4-BE49-F238E27FC236}">
                <a16:creationId xmlns:a16="http://schemas.microsoft.com/office/drawing/2014/main" id="{44FD3201-D771-512B-C291-A30D286C6D2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96343" y="3406972"/>
            <a:ext cx="1429097" cy="965505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8" name="ZoneTexte 45">
            <a:extLst>
              <a:ext uri="{FF2B5EF4-FFF2-40B4-BE49-F238E27FC236}">
                <a16:creationId xmlns:a16="http://schemas.microsoft.com/office/drawing/2014/main" id="{FFDBEF29-CE76-37D5-3488-D8087C859237}"/>
              </a:ext>
            </a:extLst>
          </p:cNvPr>
          <p:cNvSpPr txBox="1"/>
          <p:nvPr/>
        </p:nvSpPr>
        <p:spPr>
          <a:xfrm>
            <a:off x="3065564" y="5454265"/>
            <a:ext cx="1979767" cy="95410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4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Je peux endosser 2 rôles :20 mots en tant que candidat et être membre du jury.</a:t>
            </a:r>
          </a:p>
        </p:txBody>
      </p:sp>
      <p:sp>
        <p:nvSpPr>
          <p:cNvPr id="39" name="ZoneTexte 40">
            <a:extLst>
              <a:ext uri="{FF2B5EF4-FFF2-40B4-BE49-F238E27FC236}">
                <a16:creationId xmlns:a16="http://schemas.microsoft.com/office/drawing/2014/main" id="{26F8B4CA-CFDD-178C-8B55-975DAC7D7E15}"/>
              </a:ext>
            </a:extLst>
          </p:cNvPr>
          <p:cNvSpPr txBox="1"/>
          <p:nvPr/>
        </p:nvSpPr>
        <p:spPr>
          <a:xfrm>
            <a:off x="6011795" y="450470"/>
            <a:ext cx="6096003" cy="67710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  <a:p>
            <a:pPr marL="285750" marR="0" lvl="0" indent="-28575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0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40" name="ZoneTexte 41">
            <a:extLst>
              <a:ext uri="{FF2B5EF4-FFF2-40B4-BE49-F238E27FC236}">
                <a16:creationId xmlns:a16="http://schemas.microsoft.com/office/drawing/2014/main" id="{F1E7DAEF-64D7-0C16-6570-6799E8190BBB}"/>
              </a:ext>
            </a:extLst>
          </p:cNvPr>
          <p:cNvSpPr txBox="1"/>
          <p:nvPr/>
        </p:nvSpPr>
        <p:spPr>
          <a:xfrm>
            <a:off x="5663446" y="6313675"/>
            <a:ext cx="4974994" cy="76944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Savoir épeler un mot de manière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audible, rapide et assurée sans commettre trop de fautes.</a:t>
            </a:r>
          </a:p>
          <a:p>
            <a:pPr marL="285750" marR="0" lvl="0" indent="-28575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0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</p:txBody>
      </p:sp>
      <p:cxnSp>
        <p:nvCxnSpPr>
          <p:cNvPr id="42" name="Connecteur droit avec flèche 41">
            <a:extLst>
              <a:ext uri="{FF2B5EF4-FFF2-40B4-BE49-F238E27FC236}">
                <a16:creationId xmlns:a16="http://schemas.microsoft.com/office/drawing/2014/main" id="{EC17FEED-B3E6-AA58-531A-57753E99D280}"/>
              </a:ext>
            </a:extLst>
          </p:cNvPr>
          <p:cNvCxnSpPr/>
          <p:nvPr/>
        </p:nvCxnSpPr>
        <p:spPr>
          <a:xfrm>
            <a:off x="1729111" y="713930"/>
            <a:ext cx="157316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1287</TotalTime>
  <Words>263</Words>
  <Application>Microsoft Office PowerPoint</Application>
  <PresentationFormat>Grand écran</PresentationFormat>
  <Paragraphs>47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Wingdings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 couilhen</dc:creator>
  <cp:lastModifiedBy>olivier couilhen</cp:lastModifiedBy>
  <cp:revision>14</cp:revision>
  <dcterms:created xsi:type="dcterms:W3CDTF">2020-10-07T06:47:53Z</dcterms:created>
  <dcterms:modified xsi:type="dcterms:W3CDTF">2026-02-11T13:40:50Z</dcterms:modified>
</cp:coreProperties>
</file>