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9" r:id="rId3"/>
    <p:sldId id="269" r:id="rId4"/>
    <p:sldId id="277" r:id="rId5"/>
    <p:sldId id="276" r:id="rId6"/>
    <p:sldId id="275" r:id="rId7"/>
    <p:sldId id="273" r:id="rId8"/>
    <p:sldId id="272" r:id="rId9"/>
    <p:sldId id="270" r:id="rId10"/>
    <p:sldId id="260" r:id="rId11"/>
    <p:sldId id="281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98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EC1F28-4137-4318-850E-82C148C5C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9DD3CF-42E8-48D2-A456-1B668EF7D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EC8E5C-F011-4B06-914D-F5C30A9B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DCC-97AD-4B66-BB20-D64AA49BD667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2AA8B9-CD52-465C-A6CE-35D6D8E7B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10A041-CAEF-4CB7-9BEB-92EED8A7D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5F5A-435D-4270-AD5C-00D84E66AB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307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27EEA4-E226-4B75-A438-F1BF91E4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7CD7D60-3DFF-4F12-93DA-B997C8A83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F7398E-7495-444D-B15F-551E2379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DCC-97AD-4B66-BB20-D64AA49BD667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088982-97E1-4FEC-866C-8D55C9BC1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FAB235-8C69-47A7-9C43-15D5625A2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5F5A-435D-4270-AD5C-00D84E66AB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607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76B8D93-83EA-4889-9202-559251761B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3D3DF6F-DAA0-464A-ACD0-B6D22328E9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D450F8-BFFB-45E9-A5F0-300DFDBA3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DCC-97AD-4B66-BB20-D64AA49BD667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E3F0E1-9E47-4C1B-BDB7-8D09DF8F2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080C6B-BB19-412E-ADB8-8C4ED3D6D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5F5A-435D-4270-AD5C-00D84E66AB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960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8699D7-C4CD-49C3-A513-EE6527406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2803FD-D586-469F-A69E-72838FF08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3EA892-22A7-458C-90E7-6AC32D47F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DCC-97AD-4B66-BB20-D64AA49BD667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9ACD77-F693-4E9A-8C26-ED716F688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CA1BC0-80A1-496A-B688-17FEB4701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5F5A-435D-4270-AD5C-00D84E66AB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97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B3948A-F566-403E-98F4-348F49BE8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F96D5D-3314-47D3-B910-67CEAD647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CFF7E6-1CBD-4990-A80F-58834743F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DCC-97AD-4B66-BB20-D64AA49BD667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E7B264-56E3-47B5-981C-7990EB472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59DA27-FD7C-470A-8540-91D7AEF94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5F5A-435D-4270-AD5C-00D84E66AB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65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3D531C-FF87-4828-8AC7-19B65BA21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7D629B-D247-41A1-9C23-AFD2C7513B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289572E-1439-427D-9244-324AA19B8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EFF44EC-19DB-437F-A3CD-3149A5413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DCC-97AD-4B66-BB20-D64AA49BD667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D8F6A0-6059-409C-B76A-6CECC6049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49AE39-9EBD-4D86-98BF-8F096C535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5F5A-435D-4270-AD5C-00D84E66AB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74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A6C1B3-98D3-47A1-853F-A44F115D0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FE8B2B-8919-4DDD-B14E-D2E95CDB0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4480FB4-E72F-471C-BA82-F7618A28A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73C5FA0-0119-4B63-9817-EA0C488938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150F162-CCB3-42F5-88CD-500E22EDC7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0C83CD-C40C-4662-9F56-D5C957CC6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DCC-97AD-4B66-BB20-D64AA49BD667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6228714-CC4F-4980-88E4-2F4F9B3F3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434E43A-8E89-409E-B406-8E1FD26B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5F5A-435D-4270-AD5C-00D84E66AB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910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31B921-8E86-4298-B384-D038F903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670E31D-BD0B-4BB3-B49B-A94EB3D18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DCC-97AD-4B66-BB20-D64AA49BD667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3ADA8A-B418-4720-9B20-7525A82F5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F39505-7A81-4DD1-9FCC-7748BFCB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5F5A-435D-4270-AD5C-00D84E66AB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22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6A71E7E-C7BC-4152-9D77-60AF39828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DCC-97AD-4B66-BB20-D64AA49BD667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C7D2C94-7B77-404C-B408-B3A28BE2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B5DD5B-083B-4E80-8DEA-1C7FE56B3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5F5A-435D-4270-AD5C-00D84E66AB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62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46A063-FDED-43EB-93F0-88AB2D5B5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D87533-3BC7-4DD9-9822-100BE2FB4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E1324C0-6736-4033-B1C6-607409770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F6FD27-53DD-404C-B0A1-EA5DDDB2A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DCC-97AD-4B66-BB20-D64AA49BD667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612DC8-F6FE-4C81-8FB9-6A954E7DB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33BC89-38ED-44A6-9A21-5CA7C7294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5F5A-435D-4270-AD5C-00D84E66AB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171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3970C1-A473-4E19-9EAA-825E50374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AC34E6D-D7C4-4CC9-8641-AB5ABCD2A7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29D5C2-A5E2-41D1-853C-2B4549100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7FF4AF-43B3-4C36-9600-214350DEB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DCC-97AD-4B66-BB20-D64AA49BD667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B5091CD-CCA4-472D-AEDF-1A5F2634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E54F50-2101-41AD-839D-1A82A7B32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5F5A-435D-4270-AD5C-00D84E66AB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229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C1359BB-DD6C-4742-901C-DF8597A03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3928B6-71A4-4D63-A1F2-5A8314A44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07957B-7045-4DED-B2F5-E8EB77A30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1CDCC-97AD-4B66-BB20-D64AA49BD667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064524-7C0D-42A9-BE13-F973CD525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6027F6-31CC-4A2A-9266-A24793860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D5F5A-435D-4270-AD5C-00D84E66AB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21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hyperlink" Target="https://youtu.be/jGuPss01TX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A4AB67-DBE2-3AF8-D4FE-E72ACA61AFB6}"/>
              </a:ext>
            </a:extLst>
          </p:cNvPr>
          <p:cNvSpPr/>
          <p:nvPr/>
        </p:nvSpPr>
        <p:spPr>
          <a:xfrm>
            <a:off x="0" y="0"/>
            <a:ext cx="1772529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D37809-9D6E-4B2A-8407-869EDC7122FB}"/>
              </a:ext>
            </a:extLst>
          </p:cNvPr>
          <p:cNvSpPr/>
          <p:nvPr/>
        </p:nvSpPr>
        <p:spPr>
          <a:xfrm flipH="1">
            <a:off x="392154" y="-145302"/>
            <a:ext cx="914994" cy="7148603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HALL WEEN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6C45E85-4CD7-7A34-4A67-A3A0A788D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96" y="2994347"/>
            <a:ext cx="681909" cy="86930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6B1FC24-2BD4-1F83-7200-49960761A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334" y="0"/>
            <a:ext cx="10419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56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B6DF9BD-968E-CD3A-6294-3478E20FA0B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2400" y="0"/>
            <a:ext cx="12039600" cy="675834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E473F5F-06A6-0DD9-E33B-29B17D3AE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60" y="1266160"/>
            <a:ext cx="11716867" cy="528641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E0A36D2-3D60-A786-7624-67F141553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85321">
            <a:off x="3273573" y="-508708"/>
            <a:ext cx="1028509" cy="511743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7008DC3-FC49-8C26-C131-B687C75DC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29292" flipH="1">
            <a:off x="7949708" y="-344491"/>
            <a:ext cx="1332824" cy="466415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F4DEDAD-A10D-520C-9188-879DD4323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550356" flipH="1">
            <a:off x="7785534" y="1702397"/>
            <a:ext cx="1332824" cy="466415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C949F32-95F5-E2E1-4A4E-31E47F7473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27912" flipV="1">
            <a:off x="4289218" y="2192213"/>
            <a:ext cx="748885" cy="2886830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81BA5857-7E77-DB28-8A05-98503DA9FB82}"/>
              </a:ext>
            </a:extLst>
          </p:cNvPr>
          <p:cNvSpPr txBox="1"/>
          <p:nvPr/>
        </p:nvSpPr>
        <p:spPr>
          <a:xfrm>
            <a:off x="1061555" y="400312"/>
            <a:ext cx="98374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latin typeface="Jokerman" panose="04090605060D06020702" pitchFamily="82" charset="0"/>
              </a:rPr>
              <a:t>AND NOW , CREATE YOUR MINDMAP ABOUT THE ORIGINS OF  HALLOWEEN: il ne te reste plus qu’à « remplir »les citrouilles avec l’information correspondante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0544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720AB73-59EB-E08B-4E7E-B055E236D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824645"/>
              </p:ext>
            </p:extLst>
          </p:nvPr>
        </p:nvGraphicFramePr>
        <p:xfrm>
          <a:off x="1191126" y="438854"/>
          <a:ext cx="10371220" cy="21506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24474">
                  <a:extLst>
                    <a:ext uri="{9D8B030D-6E8A-4147-A177-3AD203B41FA5}">
                      <a16:colId xmlns:a16="http://schemas.microsoft.com/office/drawing/2014/main" val="3931871592"/>
                    </a:ext>
                  </a:extLst>
                </a:gridCol>
                <a:gridCol w="300789">
                  <a:extLst>
                    <a:ext uri="{9D8B030D-6E8A-4147-A177-3AD203B41FA5}">
                      <a16:colId xmlns:a16="http://schemas.microsoft.com/office/drawing/2014/main" val="1352139037"/>
                    </a:ext>
                  </a:extLst>
                </a:gridCol>
                <a:gridCol w="385011">
                  <a:extLst>
                    <a:ext uri="{9D8B030D-6E8A-4147-A177-3AD203B41FA5}">
                      <a16:colId xmlns:a16="http://schemas.microsoft.com/office/drawing/2014/main" val="3999619414"/>
                    </a:ext>
                  </a:extLst>
                </a:gridCol>
                <a:gridCol w="360946">
                  <a:extLst>
                    <a:ext uri="{9D8B030D-6E8A-4147-A177-3AD203B41FA5}">
                      <a16:colId xmlns:a16="http://schemas.microsoft.com/office/drawing/2014/main" val="4270635375"/>
                    </a:ext>
                  </a:extLst>
                </a:gridCol>
              </a:tblGrid>
              <a:tr h="272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 peux comprendre les points essentiels d’une intervention si elle est simple et brève :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A1+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770007"/>
                  </a:ext>
                </a:extLst>
              </a:tr>
              <a:tr h="75470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fr-FR" sz="14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 comprends quelques informations (nature du document / thème principal / lieu / époque + quelques informations)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4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J’en déduis que je dois chercher à écouter le plus fréquemment possibles des documents authentiques en anglais et que je dois également revoir lexique et structures de langue.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u="none" strike="noStrike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u="none" strike="noStrike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u="none" strike="noStrike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876660"/>
                  </a:ext>
                </a:extLst>
              </a:tr>
              <a:tr h="56177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fr-FR" sz="14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 comprends presque toutes les informations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4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 suis sur la bonne voie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00" u="none" strike="noStrike" baseline="30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00" u="none" strike="noStrike" baseline="30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00" u="none" strike="noStrike" baseline="30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134828"/>
                  </a:ext>
                </a:extLst>
              </a:tr>
              <a:tr h="56177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Wingdings" panose="05000000000000000000" pitchFamily="2" charset="2"/>
                        <a:buChar char=""/>
                      </a:pPr>
                      <a:r>
                        <a:rPr lang="fr-FR" sz="14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 comprends toutes les informations et peux répondre à toutes les questions :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fr-FR" sz="14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J’ai atteint mon objectif.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00" u="none" strike="noStrike" baseline="30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00" u="none" strike="noStrike" baseline="30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00" u="none" strike="noStrike" baseline="30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006130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27162EFE-59D9-99D0-992D-36DD6CD22AED}"/>
              </a:ext>
            </a:extLst>
          </p:cNvPr>
          <p:cNvSpPr txBox="1"/>
          <p:nvPr/>
        </p:nvSpPr>
        <p:spPr>
          <a:xfrm>
            <a:off x="4557334" y="69522"/>
            <a:ext cx="459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1.CRITERES DE REUSSITE  DISCIPLINAIRES :CO</a:t>
            </a:r>
            <a:r>
              <a:rPr lang="fr-FR" dirty="0"/>
              <a:t>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DAAFE0B-256F-C9A5-E186-CB422A17C007}"/>
              </a:ext>
            </a:extLst>
          </p:cNvPr>
          <p:cNvSpPr txBox="1"/>
          <p:nvPr/>
        </p:nvSpPr>
        <p:spPr>
          <a:xfrm>
            <a:off x="1969169" y="2675848"/>
            <a:ext cx="10061157" cy="1121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CRITERES DE REUSSITE TRANSVERSAUX </a:t>
            </a:r>
            <a:r>
              <a:rPr lang="fr-FR" sz="1400" dirty="0"/>
              <a:t>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ECRIRE POUR REPONDRE A UNE QUESTION (ECRIT COURT) : D1.1= LANGUE FRANCAISE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46CAC792-3E47-77F8-7D8A-1C3B020AA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947914"/>
              </p:ext>
            </p:extLst>
          </p:nvPr>
        </p:nvGraphicFramePr>
        <p:xfrm>
          <a:off x="1060174" y="3988904"/>
          <a:ext cx="10502172" cy="2432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0235">
                  <a:extLst>
                    <a:ext uri="{9D8B030D-6E8A-4147-A177-3AD203B41FA5}">
                      <a16:colId xmlns:a16="http://schemas.microsoft.com/office/drawing/2014/main" val="1916190185"/>
                    </a:ext>
                  </a:extLst>
                </a:gridCol>
                <a:gridCol w="2005064">
                  <a:extLst>
                    <a:ext uri="{9D8B030D-6E8A-4147-A177-3AD203B41FA5}">
                      <a16:colId xmlns:a16="http://schemas.microsoft.com/office/drawing/2014/main" val="2824838331"/>
                    </a:ext>
                  </a:extLst>
                </a:gridCol>
                <a:gridCol w="1932325">
                  <a:extLst>
                    <a:ext uri="{9D8B030D-6E8A-4147-A177-3AD203B41FA5}">
                      <a16:colId xmlns:a16="http://schemas.microsoft.com/office/drawing/2014/main" val="879822911"/>
                    </a:ext>
                  </a:extLst>
                </a:gridCol>
                <a:gridCol w="1852175">
                  <a:extLst>
                    <a:ext uri="{9D8B030D-6E8A-4147-A177-3AD203B41FA5}">
                      <a16:colId xmlns:a16="http://schemas.microsoft.com/office/drawing/2014/main" val="2453825369"/>
                    </a:ext>
                  </a:extLst>
                </a:gridCol>
                <a:gridCol w="2592373">
                  <a:extLst>
                    <a:ext uri="{9D8B030D-6E8A-4147-A177-3AD203B41FA5}">
                      <a16:colId xmlns:a16="http://schemas.microsoft.com/office/drawing/2014/main" val="1749844005"/>
                    </a:ext>
                  </a:extLst>
                </a:gridCol>
              </a:tblGrid>
              <a:tr h="168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CRITERES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NIVEAU 1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NIVEAU 2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NIVEAU 3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NIVEAU 4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962675"/>
                  </a:ext>
                </a:extLst>
              </a:tr>
              <a:tr h="347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Graphie et ponctuation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Graphie globalement lisible / peu de ponctuation.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Graphie lisible / majuscules et points correctement utilisés.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Graphie très lisible et ponctuation adaptée.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Graphie lisible et ponctuation adaptée.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62096"/>
                  </a:ext>
                </a:extLst>
              </a:tr>
              <a:tr h="527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Orthographe et syntaxe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Nombreuses erreurs orthographe et maladresses de syntaxe / obstacles compréhension.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Fréquentes erreurs /pas d’entrave à la compréhension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Peu d’erreurs /aucune gêne à la compréhension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Presque pas d’erreur / aucune gêne à la compréhension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490600"/>
                  </a:ext>
                </a:extLst>
              </a:tr>
              <a:tr h="706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Eléments de réponse / phrases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 ne fais pas de phrases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ou plusieurs phrases complètes.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ou plusieurs phrases complètes / la réponse reprend, reformule les mots ou éléments de la question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ou plusieurs phrases complètes / la réponse reprend, reformule les mots ou éléments de la question les idées sont justifiées grâce aux documents support.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414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5569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D1230A3F-EC1A-0C2E-EA74-64E4BC0D17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563" y="67811"/>
            <a:ext cx="12039600" cy="67583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FC4322-A157-4F0E-B70A-19FB6540D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09" y="0"/>
            <a:ext cx="6846275" cy="1397731"/>
          </a:xfrm>
        </p:spPr>
        <p:txBody>
          <a:bodyPr>
            <a:normAutofit fontScale="90000"/>
          </a:bodyPr>
          <a:lstStyle/>
          <a:p>
            <a:br>
              <a:rPr lang="fr-FR" dirty="0">
                <a:latin typeface="Jokerman" panose="04090605060D06020702" pitchFamily="82" charset="0"/>
              </a:rPr>
            </a:br>
            <a:r>
              <a:rPr lang="fr-FR" u="sng" dirty="0">
                <a:latin typeface="Jokerman" panose="04090605060D06020702" pitchFamily="82" charset="0"/>
              </a:rPr>
              <a:t>USEFUL VOCABULARY</a:t>
            </a:r>
            <a:br>
              <a:rPr lang="fr-FR" dirty="0">
                <a:latin typeface="Jokerman" panose="04090605060D06020702" pitchFamily="82" charset="0"/>
              </a:rPr>
            </a:br>
            <a:r>
              <a:rPr lang="fr-FR" dirty="0">
                <a:latin typeface="Jokerman" panose="04090605060D06020702" pitchFamily="82" charset="0"/>
              </a:rPr>
              <a:t>           </a:t>
            </a:r>
            <a:r>
              <a:rPr lang="fr-FR" sz="2200" b="1" dirty="0">
                <a:latin typeface="Jokerman" panose="04090605060D06020702" pitchFamily="82" charset="0"/>
              </a:rPr>
              <a:t>aide à la compréhension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C970EAE-886A-A3C7-D761-C50DF417F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602" y="3731563"/>
            <a:ext cx="3724795" cy="250542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1C84E99-9DD9-A783-4989-F0F26DA0B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35143" flipH="1">
            <a:off x="450484" y="1640648"/>
            <a:ext cx="1255647" cy="155279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4C6B3F2-D319-0268-4C39-EC5C8DC8A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180" y="2846946"/>
            <a:ext cx="2726183" cy="367277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B1B5567-264B-1CD1-7771-56BDF77019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058574" flipH="1">
            <a:off x="3179195" y="615460"/>
            <a:ext cx="673223" cy="348244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255FCF7-20D2-449B-A1CD-D45CB1BE6331}"/>
              </a:ext>
            </a:extLst>
          </p:cNvPr>
          <p:cNvSpPr txBox="1"/>
          <p:nvPr/>
        </p:nvSpPr>
        <p:spPr>
          <a:xfrm>
            <a:off x="1729938" y="1738294"/>
            <a:ext cx="322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7"/>
              </a:rPr>
              <a:t>https://youtu.be/jGuPss01TXs</a:t>
            </a:r>
            <a:r>
              <a:rPr lang="fr-FR" dirty="0"/>
              <a:t> 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F04A5172-D3BF-19FE-F045-9E2A424288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0312" y="2489256"/>
            <a:ext cx="1238331" cy="788315"/>
          </a:xfrm>
          <a:prstGeom prst="rect">
            <a:avLst/>
          </a:prstGeom>
        </p:spPr>
      </p:pic>
      <p:sp>
        <p:nvSpPr>
          <p:cNvPr id="20" name="Bulle narrative : ronde 19">
            <a:extLst>
              <a:ext uri="{FF2B5EF4-FFF2-40B4-BE49-F238E27FC236}">
                <a16:creationId xmlns:a16="http://schemas.microsoft.com/office/drawing/2014/main" id="{838372BB-04C4-A5BF-CD4B-C28BD8AB9834}"/>
              </a:ext>
            </a:extLst>
          </p:cNvPr>
          <p:cNvSpPr/>
          <p:nvPr/>
        </p:nvSpPr>
        <p:spPr>
          <a:xfrm>
            <a:off x="2048496" y="3005497"/>
            <a:ext cx="3041982" cy="988221"/>
          </a:xfrm>
          <a:prstGeom prst="wedgeEllipseCallout">
            <a:avLst>
              <a:gd name="adj1" fmla="val 51023"/>
              <a:gd name="adj2" fmla="val 99512"/>
            </a:avLst>
          </a:prstGeom>
          <a:solidFill>
            <a:schemeClr val="bg1"/>
          </a:solidFill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si la vidéo ne s’active pas : copier/coller le lien 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5F43C691-C649-F833-3DD5-64B6E198EE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6872" y="-1"/>
            <a:ext cx="5815640" cy="6991643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C7F252EB-B199-387A-606C-1D87C9106E23}"/>
              </a:ext>
            </a:extLst>
          </p:cNvPr>
          <p:cNvSpPr txBox="1"/>
          <p:nvPr/>
        </p:nvSpPr>
        <p:spPr>
          <a:xfrm>
            <a:off x="7373288" y="182961"/>
            <a:ext cx="4003940" cy="48013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700" dirty="0">
                <a:solidFill>
                  <a:schemeClr val="tx1"/>
                </a:solidFill>
                <a:latin typeface="Bahnschrift SemiLight" panose="020B0502040204020203" pitchFamily="34" charset="0"/>
              </a:rPr>
              <a:t>to get = to become</a:t>
            </a:r>
          </a:p>
          <a:p>
            <a:r>
              <a:rPr lang="fr-FR" sz="1700" dirty="0">
                <a:solidFill>
                  <a:schemeClr val="tx1"/>
                </a:solidFill>
                <a:latin typeface="Bahnschrift SemiLight" panose="020B0502040204020203" pitchFamily="34" charset="0"/>
              </a:rPr>
              <a:t>To need = to demand</a:t>
            </a:r>
          </a:p>
          <a:p>
            <a:r>
              <a:rPr lang="fr-FR" sz="1700" dirty="0">
                <a:solidFill>
                  <a:schemeClr val="tx1"/>
                </a:solidFill>
                <a:latin typeface="Bahnschrift SemiLight" panose="020B0502040204020203" pitchFamily="34" charset="0"/>
              </a:rPr>
              <a:t>To cheer up = to be happy</a:t>
            </a:r>
          </a:p>
          <a:p>
            <a:r>
              <a:rPr lang="fr-FR" sz="1700" dirty="0">
                <a:solidFill>
                  <a:schemeClr val="tx1"/>
                </a:solidFill>
                <a:latin typeface="Bahnschrift SemiLight" panose="020B0502040204020203" pitchFamily="34" charset="0"/>
              </a:rPr>
              <a:t>To take one's mind off = to change one’s ideas</a:t>
            </a:r>
          </a:p>
          <a:p>
            <a:r>
              <a:rPr lang="fr-FR" sz="1700" dirty="0">
                <a:solidFill>
                  <a:schemeClr val="tx1"/>
                </a:solidFill>
                <a:latin typeface="Bahnschrift SemiLight" panose="020B0502040204020203" pitchFamily="34" charset="0"/>
              </a:rPr>
              <a:t>Roots = origins</a:t>
            </a:r>
          </a:p>
          <a:p>
            <a:r>
              <a:rPr lang="fr-FR" sz="1700" dirty="0">
                <a:solidFill>
                  <a:schemeClr val="tx1"/>
                </a:solidFill>
                <a:latin typeface="Bahnschrift SemiLight" panose="020B0502040204020203" pitchFamily="34" charset="0"/>
              </a:rPr>
              <a:t>To merge = to mix with</a:t>
            </a:r>
          </a:p>
          <a:p>
            <a:r>
              <a:rPr lang="fr-FR" sz="1700" dirty="0">
                <a:solidFill>
                  <a:schemeClr val="tx1"/>
                </a:solidFill>
                <a:latin typeface="Bahnschrift SemiLight" panose="020B0502040204020203" pitchFamily="34" charset="0"/>
              </a:rPr>
              <a:t>To spread = to develop</a:t>
            </a:r>
          </a:p>
          <a:p>
            <a:r>
              <a:rPr lang="fr-FR" sz="1700" dirty="0">
                <a:solidFill>
                  <a:schemeClr val="tx1"/>
                </a:solidFill>
                <a:latin typeface="Bahnschrift SemiLight" panose="020B0502040204020203" pitchFamily="34" charset="0"/>
              </a:rPr>
              <a:t>To go around = to go to people’s house</a:t>
            </a:r>
          </a:p>
          <a:p>
            <a:r>
              <a:rPr lang="fr-FR" sz="1700" dirty="0">
                <a:solidFill>
                  <a:schemeClr val="tx1"/>
                </a:solidFill>
                <a:latin typeface="Bahnschrift SemiLight" panose="020B0502040204020203" pitchFamily="34" charset="0"/>
              </a:rPr>
              <a:t>Trick = stratagem / machination</a:t>
            </a:r>
          </a:p>
          <a:p>
            <a:r>
              <a:rPr lang="fr-FR" sz="1700" dirty="0">
                <a:solidFill>
                  <a:schemeClr val="tx1"/>
                </a:solidFill>
                <a:latin typeface="Bahnschrift SemiLight" panose="020B0502040204020203" pitchFamily="34" charset="0"/>
              </a:rPr>
              <a:t>Treat = a gift / a candy = a sweet</a:t>
            </a:r>
          </a:p>
          <a:p>
            <a:r>
              <a:rPr lang="fr-FR" sz="1700" dirty="0">
                <a:solidFill>
                  <a:schemeClr val="tx1"/>
                </a:solidFill>
                <a:latin typeface="Bahnschrift SemiLight" panose="020B0502040204020203" pitchFamily="34" charset="0"/>
              </a:rPr>
              <a:t>To have dealings with = connections / actions </a:t>
            </a:r>
          </a:p>
          <a:p>
            <a:r>
              <a:rPr lang="fr-FR" sz="1700" dirty="0">
                <a:solidFill>
                  <a:schemeClr val="tx1"/>
                </a:solidFill>
                <a:latin typeface="Bahnschrift SemiLight" panose="020B0502040204020203" pitchFamily="34" charset="0"/>
              </a:rPr>
              <a:t>A trial = a court case</a:t>
            </a:r>
          </a:p>
          <a:p>
            <a:r>
              <a:rPr lang="fr-FR" sz="1700" dirty="0">
                <a:solidFill>
                  <a:schemeClr val="tx1"/>
                </a:solidFill>
                <a:latin typeface="Bahnschrift SemiLight" panose="020B0502040204020203" pitchFamily="34" charset="0"/>
              </a:rPr>
              <a:t>To empty= to eliminate the pulp of the pumpkin</a:t>
            </a:r>
          </a:p>
          <a:p>
            <a:r>
              <a:rPr lang="fr-FR" sz="1700" dirty="0">
                <a:solidFill>
                  <a:schemeClr val="tx1"/>
                </a:solidFill>
                <a:latin typeface="Bahnschrift SemiLight" panose="020B0502040204020203" pitchFamily="34" charset="0"/>
              </a:rPr>
              <a:t>To make a deal with = a pact </a:t>
            </a:r>
          </a:p>
          <a:p>
            <a:endParaRPr lang="fr-FR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68407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>
            <a:extLst>
              <a:ext uri="{FF2B5EF4-FFF2-40B4-BE49-F238E27FC236}">
                <a16:creationId xmlns:a16="http://schemas.microsoft.com/office/drawing/2014/main" id="{DA6BF16C-200E-1683-3FBB-BFFEDC1EFB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2400" y="0"/>
            <a:ext cx="12039600" cy="675834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E4FAFB21-4A37-4E25-E5A6-198B33650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390" y="1042655"/>
            <a:ext cx="6473054" cy="4120712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38E34931-A31C-B5DE-13CF-2756A4D1674B}"/>
              </a:ext>
            </a:extLst>
          </p:cNvPr>
          <p:cNvSpPr txBox="1"/>
          <p:nvPr/>
        </p:nvSpPr>
        <p:spPr>
          <a:xfrm>
            <a:off x="3691034" y="3090446"/>
            <a:ext cx="4088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Jokerman" panose="04090605060D06020702" pitchFamily="82" charset="0"/>
              </a:rPr>
              <a:t>ORIGINAL</a:t>
            </a:r>
            <a:r>
              <a:rPr lang="fr-FR" sz="2800" dirty="0">
                <a:latin typeface="Jokerman" panose="04090605060D06020702" pitchFamily="82" charset="0"/>
              </a:rPr>
              <a:t> NAME</a:t>
            </a:r>
          </a:p>
        </p:txBody>
      </p:sp>
    </p:spTree>
    <p:extLst>
      <p:ext uri="{BB962C8B-B14F-4D97-AF65-F5344CB8AC3E}">
        <p14:creationId xmlns:p14="http://schemas.microsoft.com/office/powerpoint/2010/main" val="2236881462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>
            <a:extLst>
              <a:ext uri="{FF2B5EF4-FFF2-40B4-BE49-F238E27FC236}">
                <a16:creationId xmlns:a16="http://schemas.microsoft.com/office/drawing/2014/main" id="{DA6BF16C-200E-1683-3FBB-BFFEDC1EFB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2400" y="0"/>
            <a:ext cx="12039600" cy="675834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E4FAFB21-4A37-4E25-E5A6-198B33650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390" y="1042655"/>
            <a:ext cx="6473054" cy="4120712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D461AD29-FC4D-8FE0-6420-3429FC7F3C28}"/>
              </a:ext>
            </a:extLst>
          </p:cNvPr>
          <p:cNvSpPr txBox="1"/>
          <p:nvPr/>
        </p:nvSpPr>
        <p:spPr>
          <a:xfrm>
            <a:off x="3430688" y="2767280"/>
            <a:ext cx="4306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Jokerman" panose="04090605060D06020702" pitchFamily="82" charset="0"/>
              </a:rPr>
              <a:t>ROOTS </a:t>
            </a:r>
          </a:p>
          <a:p>
            <a:pPr algn="ctr"/>
            <a:r>
              <a:rPr lang="fr-FR" sz="4000" dirty="0">
                <a:latin typeface="Jokerman" panose="04090605060D06020702" pitchFamily="82" charset="0"/>
              </a:rPr>
              <a:t>( racines )</a:t>
            </a:r>
          </a:p>
        </p:txBody>
      </p:sp>
    </p:spTree>
    <p:extLst>
      <p:ext uri="{BB962C8B-B14F-4D97-AF65-F5344CB8AC3E}">
        <p14:creationId xmlns:p14="http://schemas.microsoft.com/office/powerpoint/2010/main" val="234981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>
            <a:extLst>
              <a:ext uri="{FF2B5EF4-FFF2-40B4-BE49-F238E27FC236}">
                <a16:creationId xmlns:a16="http://schemas.microsoft.com/office/drawing/2014/main" id="{DA6BF16C-200E-1683-3FBB-BFFEDC1EFB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2400" y="0"/>
            <a:ext cx="12039600" cy="675834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E4FAFB21-4A37-4E25-E5A6-198B33650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390" y="1042655"/>
            <a:ext cx="6473054" cy="4120712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E54B4D27-9F91-5227-7B3D-52B3B474DD41}"/>
              </a:ext>
            </a:extLst>
          </p:cNvPr>
          <p:cNvSpPr txBox="1"/>
          <p:nvPr/>
        </p:nvSpPr>
        <p:spPr>
          <a:xfrm>
            <a:off x="4287938" y="3103011"/>
            <a:ext cx="2591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Jokerman" panose="04090605060D06020702" pitchFamily="82" charset="0"/>
              </a:rPr>
              <a:t>TRADITIONS IN THE PAST</a:t>
            </a:r>
          </a:p>
        </p:txBody>
      </p:sp>
    </p:spTree>
    <p:extLst>
      <p:ext uri="{BB962C8B-B14F-4D97-AF65-F5344CB8AC3E}">
        <p14:creationId xmlns:p14="http://schemas.microsoft.com/office/powerpoint/2010/main" val="823920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>
            <a:extLst>
              <a:ext uri="{FF2B5EF4-FFF2-40B4-BE49-F238E27FC236}">
                <a16:creationId xmlns:a16="http://schemas.microsoft.com/office/drawing/2014/main" id="{DA6BF16C-200E-1683-3FBB-BFFEDC1EFB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2400" y="0"/>
            <a:ext cx="12039600" cy="675834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E4FAFB21-4A37-4E25-E5A6-198B33650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390" y="1042655"/>
            <a:ext cx="6473054" cy="4120712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A346212D-A2AC-E8E0-A5E2-B74B5D3509A1}"/>
              </a:ext>
            </a:extLst>
          </p:cNvPr>
          <p:cNvSpPr txBox="1"/>
          <p:nvPr/>
        </p:nvSpPr>
        <p:spPr>
          <a:xfrm>
            <a:off x="3538177" y="3103011"/>
            <a:ext cx="40914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Jokerman" panose="04090605060D06020702" pitchFamily="82" charset="0"/>
              </a:rPr>
              <a:t>PEOPLE AND DATE: WHO ? WHEN?</a:t>
            </a:r>
          </a:p>
        </p:txBody>
      </p:sp>
    </p:spTree>
    <p:extLst>
      <p:ext uri="{BB962C8B-B14F-4D97-AF65-F5344CB8AC3E}">
        <p14:creationId xmlns:p14="http://schemas.microsoft.com/office/powerpoint/2010/main" val="3387589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>
            <a:extLst>
              <a:ext uri="{FF2B5EF4-FFF2-40B4-BE49-F238E27FC236}">
                <a16:creationId xmlns:a16="http://schemas.microsoft.com/office/drawing/2014/main" id="{DA6BF16C-200E-1683-3FBB-BFFEDC1EFB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2400" y="0"/>
            <a:ext cx="12039600" cy="675834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E4FAFB21-4A37-4E25-E5A6-198B33650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390" y="1042655"/>
            <a:ext cx="6473054" cy="4120712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D3D6D1D0-44D7-095A-3BB6-22F8F753D4D3}"/>
              </a:ext>
            </a:extLst>
          </p:cNvPr>
          <p:cNvSpPr txBox="1"/>
          <p:nvPr/>
        </p:nvSpPr>
        <p:spPr>
          <a:xfrm>
            <a:off x="3964288" y="3103011"/>
            <a:ext cx="3239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Jokerman" panose="04090605060D06020702" pitchFamily="82" charset="0"/>
              </a:rPr>
              <a:t>ELEMENTS OF FOLKLORE</a:t>
            </a:r>
          </a:p>
        </p:txBody>
      </p:sp>
    </p:spTree>
    <p:extLst>
      <p:ext uri="{BB962C8B-B14F-4D97-AF65-F5344CB8AC3E}">
        <p14:creationId xmlns:p14="http://schemas.microsoft.com/office/powerpoint/2010/main" val="4278527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>
            <a:extLst>
              <a:ext uri="{FF2B5EF4-FFF2-40B4-BE49-F238E27FC236}">
                <a16:creationId xmlns:a16="http://schemas.microsoft.com/office/drawing/2014/main" id="{DA6BF16C-200E-1683-3FBB-BFFEDC1EFB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2400" y="0"/>
            <a:ext cx="12039600" cy="675834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E4FAFB21-4A37-4E25-E5A6-198B33650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390" y="1042655"/>
            <a:ext cx="6473054" cy="4120712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3DEFC082-AACB-9F7B-75D0-DCA57623C808}"/>
              </a:ext>
            </a:extLst>
          </p:cNvPr>
          <p:cNvSpPr txBox="1"/>
          <p:nvPr/>
        </p:nvSpPr>
        <p:spPr>
          <a:xfrm>
            <a:off x="3339349" y="2890391"/>
            <a:ext cx="44891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Jokerman" panose="04090605060D06020702" pitchFamily="82" charset="0"/>
              </a:rPr>
              <a:t>ORIGINAL CELEBRATION</a:t>
            </a:r>
          </a:p>
        </p:txBody>
      </p:sp>
    </p:spTree>
    <p:extLst>
      <p:ext uri="{BB962C8B-B14F-4D97-AF65-F5344CB8AC3E}">
        <p14:creationId xmlns:p14="http://schemas.microsoft.com/office/powerpoint/2010/main" val="3081097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>
            <a:extLst>
              <a:ext uri="{FF2B5EF4-FFF2-40B4-BE49-F238E27FC236}">
                <a16:creationId xmlns:a16="http://schemas.microsoft.com/office/drawing/2014/main" id="{DA6BF16C-200E-1683-3FBB-BFFEDC1EFB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2400" y="0"/>
            <a:ext cx="12039600" cy="675834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E4FAFB21-4A37-4E25-E5A6-198B33650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390" y="1042655"/>
            <a:ext cx="6473054" cy="412071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67B1F99-4CDC-DB18-55C1-B7BE76D6FA87}"/>
              </a:ext>
            </a:extLst>
          </p:cNvPr>
          <p:cNvSpPr txBox="1"/>
          <p:nvPr/>
        </p:nvSpPr>
        <p:spPr>
          <a:xfrm>
            <a:off x="3928061" y="2992901"/>
            <a:ext cx="3311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Jokerman" panose="04090605060D06020702" pitchFamily="82" charset="0"/>
              </a:rPr>
              <a:t>MODERN TRADITION</a:t>
            </a:r>
          </a:p>
        </p:txBody>
      </p:sp>
    </p:spTree>
    <p:extLst>
      <p:ext uri="{BB962C8B-B14F-4D97-AF65-F5344CB8AC3E}">
        <p14:creationId xmlns:p14="http://schemas.microsoft.com/office/powerpoint/2010/main" val="962639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5622</TotalTime>
  <Words>459</Words>
  <Application>Microsoft Office PowerPoint</Application>
  <PresentationFormat>Grand écran</PresentationFormat>
  <Paragraphs>69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Algerian</vt:lpstr>
      <vt:lpstr>Arial</vt:lpstr>
      <vt:lpstr>Bahnschrift SemiLight</vt:lpstr>
      <vt:lpstr>Calibri</vt:lpstr>
      <vt:lpstr>Calibri Light</vt:lpstr>
      <vt:lpstr>Jokerman</vt:lpstr>
      <vt:lpstr>Wingdings</vt:lpstr>
      <vt:lpstr>Thème Office</vt:lpstr>
      <vt:lpstr>Présentation PowerPoint</vt:lpstr>
      <vt:lpstr> USEFUL VOCABULARY            aide à la compréhension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HALLOWEEN</dc:title>
  <dc:creator>olivier couilhen</dc:creator>
  <cp:lastModifiedBy>olivier couilhen</cp:lastModifiedBy>
  <cp:revision>18</cp:revision>
  <dcterms:created xsi:type="dcterms:W3CDTF">2020-10-23T14:12:28Z</dcterms:created>
  <dcterms:modified xsi:type="dcterms:W3CDTF">2022-10-26T01:32:57Z</dcterms:modified>
</cp:coreProperties>
</file>