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1776" y="-2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90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13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6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19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80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63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3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14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48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46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79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8E30C-CA5C-4401-A973-03D5F874F774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97B8E-DA67-4281-B2AB-D8810E474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13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D651EE9-89E1-481D-9B19-74E44038E247}"/>
              </a:ext>
            </a:extLst>
          </p:cNvPr>
          <p:cNvSpPr txBox="1"/>
          <p:nvPr/>
        </p:nvSpPr>
        <p:spPr>
          <a:xfrm>
            <a:off x="2395536" y="369952"/>
            <a:ext cx="20669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OpenDyslexic" panose="00000500000000000000" pitchFamily="50" charset="0"/>
              </a:rPr>
              <a:t>Job interviews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2D3A454-67DE-47EA-B9D4-49153A3EF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21" y="5976310"/>
            <a:ext cx="6356554" cy="326294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66D4395-F456-4711-A0DB-022B10181C2F}"/>
              </a:ext>
            </a:extLst>
          </p:cNvPr>
          <p:cNvSpPr txBox="1"/>
          <p:nvPr/>
        </p:nvSpPr>
        <p:spPr>
          <a:xfrm>
            <a:off x="469104" y="1036762"/>
            <a:ext cx="591978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u="sng" dirty="0">
                <a:latin typeface="OpenDyslexic" panose="00000500000000000000" pitchFamily="50" charset="0"/>
              </a:rPr>
              <a:t>Activity 1 : </a:t>
            </a:r>
            <a:r>
              <a:rPr lang="fr-FR" sz="1400" u="sng" dirty="0" err="1">
                <a:latin typeface="OpenDyslexic" panose="00000500000000000000" pitchFamily="50" charset="0"/>
              </a:rPr>
              <a:t>watch</a:t>
            </a:r>
            <a:r>
              <a:rPr lang="fr-FR" sz="1400" u="sng" dirty="0">
                <a:latin typeface="OpenDyslexic" panose="00000500000000000000" pitchFamily="50" charset="0"/>
              </a:rPr>
              <a:t> </a:t>
            </a:r>
            <a:r>
              <a:rPr lang="fr-FR" sz="1400" u="sng" dirty="0" err="1">
                <a:latin typeface="OpenDyslexic" panose="00000500000000000000" pitchFamily="50" charset="0"/>
              </a:rPr>
              <a:t>Jasmine’s</a:t>
            </a:r>
            <a:r>
              <a:rPr lang="fr-FR" sz="1400" u="sng" dirty="0">
                <a:latin typeface="OpenDyslexic" panose="00000500000000000000" pitchFamily="50" charset="0"/>
              </a:rPr>
              <a:t> interview n°1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AF8AD71-5A36-4D41-A030-2FD4BCD39C5C}"/>
              </a:ext>
            </a:extLst>
          </p:cNvPr>
          <p:cNvSpPr txBox="1"/>
          <p:nvPr/>
        </p:nvSpPr>
        <p:spPr>
          <a:xfrm>
            <a:off x="469104" y="1443309"/>
            <a:ext cx="5919788" cy="240065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OpenDyslexic" panose="00000500000000000000" pitchFamily="50" charset="0"/>
              </a:rPr>
              <a:t>Do </a:t>
            </a:r>
            <a:r>
              <a:rPr lang="fr-FR" sz="1200" dirty="0" err="1">
                <a:latin typeface="OpenDyslexic" panose="00000500000000000000" pitchFamily="50" charset="0"/>
              </a:rPr>
              <a:t>you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think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she’ll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get</a:t>
            </a:r>
            <a:r>
              <a:rPr lang="fr-FR" sz="1200" dirty="0">
                <a:latin typeface="OpenDyslexic" panose="00000500000000000000" pitchFamily="50" charset="0"/>
              </a:rPr>
              <a:t> the job? (</a:t>
            </a:r>
            <a:r>
              <a:rPr lang="fr-FR" sz="1200" dirty="0" err="1">
                <a:latin typeface="OpenDyslexic" panose="00000500000000000000" pitchFamily="50" charset="0"/>
              </a:rPr>
              <a:t>is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it</a:t>
            </a:r>
            <a:r>
              <a:rPr lang="fr-FR" sz="1200" dirty="0">
                <a:latin typeface="OpenDyslexic" panose="00000500000000000000" pitchFamily="50" charset="0"/>
              </a:rPr>
              <a:t> a </a:t>
            </a:r>
            <a:r>
              <a:rPr lang="fr-FR" sz="1200" dirty="0" err="1">
                <a:latin typeface="OpenDyslexic" panose="00000500000000000000" pitchFamily="50" charset="0"/>
              </a:rPr>
              <a:t>succesful</a:t>
            </a:r>
            <a:r>
              <a:rPr lang="fr-FR" sz="1200" dirty="0">
                <a:latin typeface="OpenDyslexic" panose="00000500000000000000" pitchFamily="50" charset="0"/>
              </a:rPr>
              <a:t> or a </a:t>
            </a:r>
            <a:r>
              <a:rPr lang="fr-FR" sz="1200" dirty="0" err="1">
                <a:latin typeface="OpenDyslexic" panose="00000500000000000000" pitchFamily="50" charset="0"/>
              </a:rPr>
              <a:t>failed</a:t>
            </a:r>
            <a:r>
              <a:rPr lang="fr-FR" sz="1200" dirty="0">
                <a:latin typeface="OpenDyslexic" panose="00000500000000000000" pitchFamily="50" charset="0"/>
              </a:rPr>
              <a:t> interview?)</a:t>
            </a:r>
          </a:p>
          <a:p>
            <a:endParaRPr lang="fr-FR" sz="1200" dirty="0">
              <a:latin typeface="OpenDyslexic" panose="00000500000000000000" pitchFamily="50" charset="0"/>
            </a:endParaRPr>
          </a:p>
          <a:p>
            <a:r>
              <a:rPr lang="fr-FR" sz="1200" dirty="0">
                <a:latin typeface="OpenDyslexic" panose="00000500000000000000" pitchFamily="50" charset="0"/>
              </a:rPr>
              <a:t>……………………………………………………………………………………………………………………………………………………………………</a:t>
            </a:r>
          </a:p>
          <a:p>
            <a:endParaRPr lang="fr-FR" sz="1200" dirty="0">
              <a:latin typeface="OpenDyslexic" panose="00000500000000000000" pitchFamily="50" charset="0"/>
            </a:endParaRPr>
          </a:p>
          <a:p>
            <a:r>
              <a:rPr lang="fr-FR" sz="1200" dirty="0" err="1">
                <a:latin typeface="OpenDyslexic" panose="00000500000000000000" pitchFamily="50" charset="0"/>
              </a:rPr>
              <a:t>Why</a:t>
            </a:r>
            <a:r>
              <a:rPr lang="fr-FR" sz="1200" dirty="0">
                <a:latin typeface="OpenDyslexic" panose="00000500000000000000" pitchFamily="50" charset="0"/>
              </a:rPr>
              <a:t>? Write  3 </a:t>
            </a:r>
            <a:r>
              <a:rPr lang="fr-FR" sz="1200" dirty="0" err="1">
                <a:latin typeface="OpenDyslexic" panose="00000500000000000000" pitchFamily="50" charset="0"/>
              </a:rPr>
              <a:t>reasons</a:t>
            </a:r>
            <a:r>
              <a:rPr lang="fr-FR" sz="1200" dirty="0">
                <a:latin typeface="OpenDyslexic" panose="00000500000000000000" pitchFamily="50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Sassoon Primary Std" panose="020B0803020103030203" pitchFamily="34" charset="0"/>
              </a:rPr>
              <a:t>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Sassoon Primary Std" panose="020B0803020103030203" pitchFamily="34" charset="0"/>
              </a:rPr>
              <a:t> _________________________________________________________________________</a:t>
            </a:r>
          </a:p>
          <a:p>
            <a:endParaRPr lang="fr-FR" sz="1200" dirty="0">
              <a:latin typeface="Sassoon Primary Std" panose="020B0803020103030203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75B3CA5-D4B7-46B7-89A9-F22527FB6EEC}"/>
              </a:ext>
            </a:extLst>
          </p:cNvPr>
          <p:cNvSpPr txBox="1"/>
          <p:nvPr/>
        </p:nvSpPr>
        <p:spPr>
          <a:xfrm>
            <a:off x="469104" y="4049445"/>
            <a:ext cx="591978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u="sng" dirty="0">
                <a:latin typeface="OpenDyslexic" panose="00000500000000000000" pitchFamily="50" charset="0"/>
              </a:rPr>
              <a:t>Activity 2 : </a:t>
            </a:r>
            <a:r>
              <a:rPr lang="fr-FR" sz="1400" u="sng" dirty="0" err="1">
                <a:latin typeface="OpenDyslexic" panose="00000500000000000000" pitchFamily="50" charset="0"/>
              </a:rPr>
              <a:t>watch</a:t>
            </a:r>
            <a:r>
              <a:rPr lang="fr-FR" sz="1400" u="sng" dirty="0">
                <a:latin typeface="OpenDyslexic" panose="00000500000000000000" pitchFamily="50" charset="0"/>
              </a:rPr>
              <a:t> </a:t>
            </a:r>
            <a:r>
              <a:rPr lang="fr-FR" sz="1400" u="sng" dirty="0" err="1">
                <a:latin typeface="OpenDyslexic" panose="00000500000000000000" pitchFamily="50" charset="0"/>
              </a:rPr>
              <a:t>Jasmine’s</a:t>
            </a:r>
            <a:r>
              <a:rPr lang="fr-FR" sz="1400" u="sng" dirty="0">
                <a:latin typeface="OpenDyslexic" panose="00000500000000000000" pitchFamily="50" charset="0"/>
              </a:rPr>
              <a:t> interview n°2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ADC2528-3ACE-4772-9C82-88874C4AD9B0}"/>
              </a:ext>
            </a:extLst>
          </p:cNvPr>
          <p:cNvSpPr txBox="1"/>
          <p:nvPr/>
        </p:nvSpPr>
        <p:spPr>
          <a:xfrm>
            <a:off x="600076" y="4370881"/>
            <a:ext cx="591978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OpenDyslexic" panose="00000500000000000000" pitchFamily="50" charset="0"/>
              </a:rPr>
              <a:t>Look at the </a:t>
            </a:r>
            <a:r>
              <a:rPr lang="fr-FR" sz="1200" dirty="0" err="1">
                <a:latin typeface="OpenDyslexic" panose="00000500000000000000" pitchFamily="50" charset="0"/>
              </a:rPr>
              <a:t>statements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below</a:t>
            </a:r>
            <a:r>
              <a:rPr lang="fr-FR" sz="1200" dirty="0">
                <a:latin typeface="OpenDyslexic" panose="00000500000000000000" pitchFamily="50" charset="0"/>
              </a:rPr>
              <a:t>, and </a:t>
            </a:r>
            <a:r>
              <a:rPr lang="fr-FR" sz="1200" dirty="0" err="1">
                <a:latin typeface="OpenDyslexic" panose="00000500000000000000" pitchFamily="50" charset="0"/>
              </a:rPr>
              <a:t>write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them</a:t>
            </a:r>
            <a:r>
              <a:rPr lang="fr-FR" sz="1200" dirty="0">
                <a:latin typeface="OpenDyslexic" panose="00000500000000000000" pitchFamily="50" charset="0"/>
              </a:rPr>
              <a:t> </a:t>
            </a:r>
            <a:r>
              <a:rPr lang="fr-FR" sz="1200" dirty="0" err="1">
                <a:latin typeface="OpenDyslexic" panose="00000500000000000000" pitchFamily="50" charset="0"/>
              </a:rPr>
              <a:t>into</a:t>
            </a:r>
            <a:r>
              <a:rPr lang="fr-FR" sz="1200" dirty="0">
                <a:latin typeface="OpenDyslexic" panose="00000500000000000000" pitchFamily="50" charset="0"/>
              </a:rPr>
              <a:t> 2 </a:t>
            </a:r>
            <a:r>
              <a:rPr lang="fr-FR" sz="1200" dirty="0" err="1">
                <a:latin typeface="OpenDyslexic" panose="00000500000000000000" pitchFamily="50" charset="0"/>
              </a:rPr>
              <a:t>columns</a:t>
            </a:r>
            <a:r>
              <a:rPr lang="fr-FR" sz="1200" dirty="0">
                <a:latin typeface="OpenDyslexic" panose="00000500000000000000" pitchFamily="50" charset="0"/>
              </a:rPr>
              <a:t> in </a:t>
            </a:r>
            <a:r>
              <a:rPr lang="fr-FR" sz="1200" dirty="0" err="1">
                <a:latin typeface="OpenDyslexic" panose="00000500000000000000" pitchFamily="50" charset="0"/>
              </a:rPr>
              <a:t>your</a:t>
            </a:r>
            <a:r>
              <a:rPr lang="fr-FR" sz="1200" dirty="0">
                <a:latin typeface="OpenDyslexic" panose="00000500000000000000" pitchFamily="50" charset="0"/>
              </a:rPr>
              <a:t> notebook</a:t>
            </a:r>
          </a:p>
          <a:p>
            <a:endParaRPr lang="fr-FR" sz="1200" dirty="0">
              <a:latin typeface="OpenDyslexic" panose="00000500000000000000" pitchFamily="50" charset="0"/>
            </a:endParaRPr>
          </a:p>
          <a:p>
            <a:endParaRPr lang="fr-FR" sz="1200" dirty="0">
              <a:latin typeface="OpenDyslexic" panose="00000500000000000000" pitchFamily="50" charset="0"/>
            </a:endParaRPr>
          </a:p>
        </p:txBody>
      </p:sp>
      <p:graphicFrame>
        <p:nvGraphicFramePr>
          <p:cNvPr id="11" name="Tableau 11">
            <a:extLst>
              <a:ext uri="{FF2B5EF4-FFF2-40B4-BE49-F238E27FC236}">
                <a16:creationId xmlns:a16="http://schemas.microsoft.com/office/drawing/2014/main" id="{07F90DB9-BB37-49AC-9A2B-94C23274A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601457"/>
              </p:ext>
            </p:extLst>
          </p:nvPr>
        </p:nvGraphicFramePr>
        <p:xfrm>
          <a:off x="1028700" y="5044843"/>
          <a:ext cx="4572000" cy="651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02661784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870800269"/>
                    </a:ext>
                  </a:extLst>
                </a:gridCol>
              </a:tblGrid>
              <a:tr h="28112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OpenDyslexic" panose="00000500000000000000" pitchFamily="50" charset="0"/>
                        </a:rPr>
                        <a:t>succesful</a:t>
                      </a:r>
                      <a:r>
                        <a:rPr lang="fr-FR" sz="1200" dirty="0">
                          <a:latin typeface="OpenDyslexic" panose="00000500000000000000" pitchFamily="50" charset="0"/>
                        </a:rPr>
                        <a:t> interview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latin typeface="OpenDyslexic" panose="00000500000000000000" pitchFamily="50" charset="0"/>
                        </a:rPr>
                        <a:t>failed</a:t>
                      </a:r>
                      <a:r>
                        <a:rPr lang="fr-FR" sz="1200" dirty="0">
                          <a:latin typeface="OpenDyslexic" panose="00000500000000000000" pitchFamily="50" charset="0"/>
                        </a:rPr>
                        <a:t> interview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01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234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35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A78C1BE-E706-4693-9609-F82AD08FE9E5}"/>
              </a:ext>
            </a:extLst>
          </p:cNvPr>
          <p:cNvSpPr txBox="1"/>
          <p:nvPr/>
        </p:nvSpPr>
        <p:spPr>
          <a:xfrm>
            <a:off x="600076" y="287070"/>
            <a:ext cx="591978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u="sng" dirty="0">
                <a:latin typeface="OpenDyslexic" panose="00000500000000000000" pitchFamily="50" charset="0"/>
              </a:rPr>
              <a:t>Activity 3 : Questions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1785B36-55E9-42CA-8CB0-75A95725E5CE}"/>
              </a:ext>
            </a:extLst>
          </p:cNvPr>
          <p:cNvSpPr txBox="1"/>
          <p:nvPr/>
        </p:nvSpPr>
        <p:spPr>
          <a:xfrm>
            <a:off x="469106" y="594847"/>
            <a:ext cx="59197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OpenDyslexic" panose="00000500000000000000" pitchFamily="50" charset="0"/>
              </a:rPr>
              <a:t>Match the questions in English to the questions in French!</a:t>
            </a:r>
          </a:p>
          <a:p>
            <a:endParaRPr lang="fr-FR" sz="1200" dirty="0">
              <a:latin typeface="OpenDyslexic" panose="00000500000000000000" pitchFamily="50" charset="0"/>
            </a:endParaRPr>
          </a:p>
          <a:p>
            <a:endParaRPr lang="fr-FR" sz="1200" dirty="0">
              <a:latin typeface="OpenDyslexic" panose="00000500000000000000" pitchFamily="50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685BC9C-5936-4FF4-88BA-6EF0101D9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8012"/>
            <a:ext cx="6858000" cy="375009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D2D596B-6519-403A-9858-9BB95C2D49FE}"/>
              </a:ext>
            </a:extLst>
          </p:cNvPr>
          <p:cNvSpPr txBox="1"/>
          <p:nvPr/>
        </p:nvSpPr>
        <p:spPr>
          <a:xfrm>
            <a:off x="542926" y="4859070"/>
            <a:ext cx="591978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u="sng" dirty="0">
                <a:latin typeface="OpenDyslexic" panose="00000500000000000000" pitchFamily="50" charset="0"/>
              </a:rPr>
              <a:t>Activity 4 : </a:t>
            </a:r>
            <a:r>
              <a:rPr lang="fr-FR" sz="1400" u="sng" dirty="0" err="1">
                <a:latin typeface="OpenDyslexic" panose="00000500000000000000" pitchFamily="50" charset="0"/>
              </a:rPr>
              <a:t>Answer</a:t>
            </a:r>
            <a:r>
              <a:rPr lang="fr-FR" sz="1400" u="sng" dirty="0">
                <a:latin typeface="OpenDyslexic" panose="00000500000000000000" pitchFamily="50" charset="0"/>
              </a:rPr>
              <a:t> 5 questions about </a:t>
            </a:r>
            <a:r>
              <a:rPr lang="fr-FR" sz="1400" u="sng" dirty="0" err="1">
                <a:latin typeface="OpenDyslexic" panose="00000500000000000000" pitchFamily="50" charset="0"/>
              </a:rPr>
              <a:t>yourself</a:t>
            </a:r>
            <a:r>
              <a:rPr lang="fr-FR" sz="1400" u="sng" dirty="0">
                <a:latin typeface="OpenDyslexic" panose="00000500000000000000" pitchFamily="50" charset="0"/>
              </a:rPr>
              <a:t>!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78B944FA-E451-4512-A8AB-5CE8FC66FBDC}"/>
              </a:ext>
            </a:extLst>
          </p:cNvPr>
          <p:cNvGrpSpPr/>
          <p:nvPr/>
        </p:nvGrpSpPr>
        <p:grpSpPr>
          <a:xfrm>
            <a:off x="3287835" y="5405915"/>
            <a:ext cx="3101059" cy="409575"/>
            <a:chOff x="3695700" y="5867400"/>
            <a:chExt cx="2693194" cy="361950"/>
          </a:xfrm>
        </p:grpSpPr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52CAC50B-C474-4E32-B483-0BD93E3EE70F}"/>
                </a:ext>
              </a:extLst>
            </p:cNvPr>
            <p:cNvCxnSpPr>
              <a:cxnSpLocks/>
            </p:cNvCxnSpPr>
            <p:nvPr/>
          </p:nvCxnSpPr>
          <p:spPr>
            <a:xfrm>
              <a:off x="3695700" y="5867400"/>
              <a:ext cx="26931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707D2C57-3F23-432D-A748-AF34C9DE8C2D}"/>
                </a:ext>
              </a:extLst>
            </p:cNvPr>
            <p:cNvCxnSpPr>
              <a:cxnSpLocks/>
            </p:cNvCxnSpPr>
            <p:nvPr/>
          </p:nvCxnSpPr>
          <p:spPr>
            <a:xfrm>
              <a:off x="3791678" y="6229350"/>
              <a:ext cx="2597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2959075B-6DA3-47C5-BC26-5EF85C75A3CC}"/>
              </a:ext>
            </a:extLst>
          </p:cNvPr>
          <p:cNvGrpSpPr/>
          <p:nvPr/>
        </p:nvGrpSpPr>
        <p:grpSpPr>
          <a:xfrm>
            <a:off x="3361655" y="6171740"/>
            <a:ext cx="3101059" cy="409575"/>
            <a:chOff x="3695700" y="5867400"/>
            <a:chExt cx="2693194" cy="361950"/>
          </a:xfrm>
        </p:grpSpPr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BB2B65F8-F7F6-4550-B738-6A9911ADB80D}"/>
                </a:ext>
              </a:extLst>
            </p:cNvPr>
            <p:cNvCxnSpPr>
              <a:cxnSpLocks/>
            </p:cNvCxnSpPr>
            <p:nvPr/>
          </p:nvCxnSpPr>
          <p:spPr>
            <a:xfrm>
              <a:off x="3695700" y="5867400"/>
              <a:ext cx="26931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77559029-7E7A-41C8-B107-C7C7C310EE53}"/>
                </a:ext>
              </a:extLst>
            </p:cNvPr>
            <p:cNvCxnSpPr>
              <a:cxnSpLocks/>
            </p:cNvCxnSpPr>
            <p:nvPr/>
          </p:nvCxnSpPr>
          <p:spPr>
            <a:xfrm>
              <a:off x="3791678" y="6229350"/>
              <a:ext cx="2597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295826A4-6894-44D6-B026-8AA2DF5930E7}"/>
              </a:ext>
            </a:extLst>
          </p:cNvPr>
          <p:cNvGrpSpPr/>
          <p:nvPr/>
        </p:nvGrpSpPr>
        <p:grpSpPr>
          <a:xfrm>
            <a:off x="3416911" y="6937565"/>
            <a:ext cx="3101059" cy="409575"/>
            <a:chOff x="3695700" y="5867400"/>
            <a:chExt cx="2693194" cy="361950"/>
          </a:xfrm>
        </p:grpSpPr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15F72B23-7500-4477-B47D-46BB6FA79582}"/>
                </a:ext>
              </a:extLst>
            </p:cNvPr>
            <p:cNvCxnSpPr>
              <a:cxnSpLocks/>
            </p:cNvCxnSpPr>
            <p:nvPr/>
          </p:nvCxnSpPr>
          <p:spPr>
            <a:xfrm>
              <a:off x="3695700" y="5867400"/>
              <a:ext cx="26931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DC9EF3D2-E80D-4EEF-B684-597AB4F54454}"/>
                </a:ext>
              </a:extLst>
            </p:cNvPr>
            <p:cNvCxnSpPr>
              <a:cxnSpLocks/>
            </p:cNvCxnSpPr>
            <p:nvPr/>
          </p:nvCxnSpPr>
          <p:spPr>
            <a:xfrm>
              <a:off x="3791678" y="6229350"/>
              <a:ext cx="2597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65EA24D6-09DE-44A0-8D97-1A68B760C5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0531">
            <a:off x="461435" y="5328141"/>
            <a:ext cx="2706809" cy="204935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82E3F9EE-429B-4BE4-A21F-95F38B17A47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484"/>
          <a:stretch/>
        </p:blipFill>
        <p:spPr>
          <a:xfrm>
            <a:off x="397100" y="8115956"/>
            <a:ext cx="3130324" cy="1596324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DA1FC53-8966-4C74-B839-9F22D3164D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9520" y="8115956"/>
            <a:ext cx="2838450" cy="12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527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91</Words>
  <Application>Microsoft Office PowerPoint</Application>
  <PresentationFormat>Format A4 (210 x 297 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OpenDyslexic</vt:lpstr>
      <vt:lpstr>Sassoon Primary Std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Lorraine Kolendowicz</dc:creator>
  <cp:lastModifiedBy>Lorraine Kolendowicz</cp:lastModifiedBy>
  <cp:revision>6</cp:revision>
  <cp:lastPrinted>2021-05-05T16:53:59Z</cp:lastPrinted>
  <dcterms:created xsi:type="dcterms:W3CDTF">2021-05-05T16:18:19Z</dcterms:created>
  <dcterms:modified xsi:type="dcterms:W3CDTF">2021-05-05T20:18:06Z</dcterms:modified>
</cp:coreProperties>
</file>