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267" r:id="rId3"/>
    <p:sldId id="284" r:id="rId4"/>
    <p:sldId id="285" r:id="rId5"/>
    <p:sldId id="269" r:id="rId6"/>
    <p:sldId id="270" r:id="rId7"/>
    <p:sldId id="271" r:id="rId8"/>
    <p:sldId id="273" r:id="rId9"/>
    <p:sldId id="274" r:id="rId10"/>
    <p:sldId id="272" r:id="rId11"/>
    <p:sldId id="275" r:id="rId12"/>
    <p:sldId id="276" r:id="rId13"/>
    <p:sldId id="277" r:id="rId14"/>
    <p:sldId id="278" r:id="rId15"/>
    <p:sldId id="279" r:id="rId16"/>
    <p:sldId id="283" r:id="rId17"/>
    <p:sldId id="280" r:id="rId18"/>
    <p:sldId id="281" r:id="rId19"/>
    <p:sldId id="282" r:id="rId20"/>
    <p:sldId id="262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035C-C631-4225-8FEB-1CC7CA87EBDB}" type="datetimeFigureOut">
              <a:rPr lang="uk-UA" smtClean="0"/>
              <a:t>27.08.2021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EB98-17B6-4FB9-BC17-108AE8B437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3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EB98-17B6-4FB9-BC17-108AE8B4373E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91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7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2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8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6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88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2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39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24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8388" y="987466"/>
            <a:ext cx="8219032" cy="44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ct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8391" y="493361"/>
            <a:ext cx="8219026" cy="35345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indent="0" algn="ctr">
              <a:buNone/>
              <a:defRPr sz="1600" cap="all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173995" y="910980"/>
            <a:ext cx="2734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48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E899-3921-4E6D-985D-F73FCCB1FE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0E68-9871-4097-A137-D4846769E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519" y="476672"/>
            <a:ext cx="8640960" cy="2736304"/>
          </a:xfrm>
        </p:spPr>
        <p:txBody>
          <a:bodyPr>
            <a:no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ІНКЛЮЗИВНА КОМПЕТЕНТНІСТЬ ВЧИТЕЛЯ ІСТОРІЇ: ПРИНЦИПИ, ФОРМИ ТА МЕТОДИ ЕФЕКТИВНОЇ ПІДТРИМКИ КОЖНОГО УЧНЯ В УМОВАХ ОРГАНІЗАЦІЇ НАВЧАННЯ ЗА ДОПОМОГОЮ ДИСТАНЦІЙНИХ ТЕХНОЛОГІЙ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556001"/>
            <a:ext cx="4536504" cy="2681311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chemeClr val="tx2">
                    <a:lumMod val="50000"/>
                  </a:schemeClr>
                </a:solidFill>
              </a:rPr>
              <a:t>Суховерська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 Ірина Іванівна, </a:t>
            </a: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методист кабінету </a:t>
            </a:r>
            <a:r>
              <a:rPr lang="uk-UA" b="1" dirty="0" err="1">
                <a:solidFill>
                  <a:schemeClr val="tx2">
                    <a:lumMod val="50000"/>
                  </a:schemeClr>
                </a:solidFill>
              </a:rPr>
              <a:t>координаційно-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методичної діяльності </a:t>
            </a: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КЗ ЛОР «Львівський обласний інститут </a:t>
            </a: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післядипломної педагогічної освіти»</a:t>
            </a: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кандидат історичних наук</a:t>
            </a: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7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582697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sz="4900" b="1" dirty="0" smtClean="0">
                <a:solidFill>
                  <a:srgbClr val="C00000"/>
                </a:solidFill>
              </a:rPr>
              <a:t>Принципи інклюзивної </a:t>
            </a:r>
            <a:r>
              <a:rPr lang="uk-UA" sz="4900" b="1" dirty="0">
                <a:solidFill>
                  <a:srgbClr val="C00000"/>
                </a:solidFill>
              </a:rPr>
              <a:t>освіти</a:t>
            </a:r>
            <a:r>
              <a:rPr lang="uk-UA" sz="4900" b="1" dirty="0" smtClean="0">
                <a:solidFill>
                  <a:srgbClr val="C00000"/>
                </a:solidFill>
              </a:rPr>
              <a:t>: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. Цінність людини не залежить від її здібностей і досягнень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2</a:t>
            </a:r>
            <a:r>
              <a:rPr lang="uk-UA" b="1" dirty="0">
                <a:solidFill>
                  <a:srgbClr val="FFC000"/>
                </a:solidFill>
              </a:rPr>
              <a:t>. Кожна людина здатна відчувати і думати</a:t>
            </a:r>
            <a:r>
              <a:rPr lang="uk-UA" b="1" dirty="0" smtClean="0">
                <a:solidFill>
                  <a:srgbClr val="FFC000"/>
                </a:solidFill>
              </a:rPr>
              <a:t>.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3</a:t>
            </a:r>
            <a:r>
              <a:rPr lang="uk-UA" b="1" dirty="0">
                <a:solidFill>
                  <a:srgbClr val="0070C0"/>
                </a:solidFill>
              </a:rPr>
              <a:t>. Кожна людина має право на спілкування і на те, щоб бути почутою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4</a:t>
            </a:r>
            <a:r>
              <a:rPr lang="uk-UA" b="1" dirty="0">
                <a:solidFill>
                  <a:srgbClr val="7030A0"/>
                </a:solidFill>
              </a:rPr>
              <a:t>. Всі люди потребують один одного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endParaRPr lang="uk-U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5826976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/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>Принципи інклюзивної </a:t>
            </a:r>
            <a:r>
              <a:rPr lang="uk-UA" sz="4000" b="1" dirty="0">
                <a:solidFill>
                  <a:srgbClr val="FF0000"/>
                </a:solidFill>
              </a:rPr>
              <a:t>освіти</a:t>
            </a:r>
            <a:r>
              <a:rPr lang="uk-UA" sz="4000" b="1" dirty="0" smtClean="0">
                <a:solidFill>
                  <a:srgbClr val="FF0000"/>
                </a:solidFill>
              </a:rPr>
              <a:t>:</a:t>
            </a:r>
            <a:r>
              <a:rPr lang="uk-UA" sz="4000" b="1" dirty="0">
                <a:solidFill>
                  <a:srgbClr val="7030A0"/>
                </a:solidFill>
              </a:rPr>
              <a:t/>
            </a:r>
            <a:br>
              <a:rPr lang="uk-UA" sz="4000" b="1" dirty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5</a:t>
            </a:r>
            <a:r>
              <a:rPr lang="uk-UA" sz="3600" b="1" dirty="0">
                <a:solidFill>
                  <a:srgbClr val="C00000"/>
                </a:solidFill>
              </a:rPr>
              <a:t>. Справжня освіта може здійснюватися тільки в контексті реальних взаємин. </a:t>
            </a:r>
            <a:r>
              <a:rPr lang="uk-UA" sz="3600" b="1" dirty="0" smtClean="0">
                <a:solidFill>
                  <a:srgbClr val="7030A0"/>
                </a:solidFill>
              </a:rPr>
              <a:t/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FFC000"/>
                </a:solidFill>
              </a:rPr>
              <a:t>6</a:t>
            </a:r>
            <a:r>
              <a:rPr lang="uk-UA" sz="3600" b="1" dirty="0">
                <a:solidFill>
                  <a:srgbClr val="FFC000"/>
                </a:solidFill>
              </a:rPr>
              <a:t>. Всі люди мають потребу в підтримці і дружбі однолітків.</a:t>
            </a:r>
            <a:br>
              <a:rPr lang="uk-UA" sz="3600" b="1" dirty="0">
                <a:solidFill>
                  <a:srgbClr val="FFC000"/>
                </a:solidFill>
              </a:rPr>
            </a:br>
            <a:r>
              <a:rPr lang="uk-UA" sz="3600" b="1" dirty="0">
                <a:solidFill>
                  <a:srgbClr val="92D050"/>
                </a:solidFill>
              </a:rPr>
              <a:t>7. Для всіх учнів досягнення прогресу швидше може бути в тому, що вони можуть робити, ніж в тому, що не можуть.</a:t>
            </a:r>
            <a:br>
              <a:rPr lang="uk-UA" sz="3600" b="1" dirty="0">
                <a:solidFill>
                  <a:srgbClr val="92D050"/>
                </a:solidFill>
              </a:rPr>
            </a:br>
            <a:r>
              <a:rPr lang="uk-UA" sz="3600" b="1" dirty="0">
                <a:solidFill>
                  <a:srgbClr val="7030A0"/>
                </a:solidFill>
              </a:rPr>
              <a:t>8. Різноманітність підсилює всі сторони життя людини.</a:t>
            </a:r>
            <a:r>
              <a:rPr lang="uk-UA" sz="3600" b="1" dirty="0" smtClean="0">
                <a:solidFill>
                  <a:srgbClr val="7030A0"/>
                </a:solidFill>
              </a:rPr>
              <a:t/>
            </a:r>
            <a:br>
              <a:rPr lang="uk-UA" sz="3600" b="1" dirty="0" smtClean="0">
                <a:solidFill>
                  <a:srgbClr val="7030A0"/>
                </a:solidFill>
              </a:rPr>
            </a:b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53949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Інклюзивна </a:t>
            </a:r>
            <a:r>
              <a:rPr lang="uk-UA" b="1" dirty="0">
                <a:solidFill>
                  <a:srgbClr val="FF0000"/>
                </a:solidFill>
              </a:rPr>
              <a:t>політика </a:t>
            </a:r>
            <a:r>
              <a:rPr lang="uk-UA" b="1" dirty="0">
                <a:solidFill>
                  <a:srgbClr val="0070C0"/>
                </a:solidFill>
              </a:rPr>
              <a:t>– </a:t>
            </a:r>
            <a:r>
              <a:rPr lang="uk-UA" b="1" dirty="0">
                <a:solidFill>
                  <a:srgbClr val="FFC000"/>
                </a:solidFill>
              </a:rPr>
              <a:t>це політика держави, яка сприяє повному </a:t>
            </a:r>
            <a:r>
              <a:rPr lang="uk-UA" b="1" dirty="0" smtClean="0">
                <a:solidFill>
                  <a:srgbClr val="FFC000"/>
                </a:solidFill>
              </a:rPr>
              <a:t>включенню всіх </a:t>
            </a:r>
            <a:r>
              <a:rPr lang="uk-UA" b="1" dirty="0">
                <a:solidFill>
                  <a:srgbClr val="FFC000"/>
                </a:solidFill>
              </a:rPr>
              <a:t>суб’єктів до суспільства на рівних та добровільних засадах, </a:t>
            </a:r>
            <a:r>
              <a:rPr lang="uk-UA" b="1" dirty="0" smtClean="0">
                <a:solidFill>
                  <a:srgbClr val="FFC000"/>
                </a:solidFill>
              </a:rPr>
              <a:t>без дискримінації</a:t>
            </a:r>
            <a:r>
              <a:rPr lang="uk-UA" b="1" dirty="0">
                <a:solidFill>
                  <a:srgbClr val="FFC000"/>
                </a:solidFill>
              </a:rPr>
              <a:t>, створення таких умов, за яких кожна людина може </a:t>
            </a:r>
            <a:r>
              <a:rPr lang="uk-UA" b="1" dirty="0" smtClean="0">
                <a:solidFill>
                  <a:srgbClr val="FFC000"/>
                </a:solidFill>
              </a:rPr>
              <a:t>повноцінно розвиватися </a:t>
            </a:r>
            <a:r>
              <a:rPr lang="uk-UA" b="1" dirty="0">
                <a:solidFill>
                  <a:srgbClr val="FFC000"/>
                </a:solidFill>
              </a:rPr>
              <a:t>і функціонувати, для повної реалізації свого </a:t>
            </a:r>
            <a:r>
              <a:rPr lang="uk-UA" b="1" dirty="0" smtClean="0">
                <a:solidFill>
                  <a:srgbClr val="FFC000"/>
                </a:solidFill>
              </a:rPr>
              <a:t>потенціалу.</a:t>
            </a:r>
            <a:endParaRPr lang="uk-UA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1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7051112"/>
          </a:xfrm>
        </p:spPr>
        <p:txBody>
          <a:bodyPr>
            <a:normAutofit/>
          </a:bodyPr>
          <a:lstStyle/>
          <a:p>
            <a:pPr algn="just"/>
            <a:r>
              <a:rPr lang="uk-UA" sz="2700" b="1" dirty="0">
                <a:solidFill>
                  <a:srgbClr val="FFC000"/>
                </a:solidFill>
                <a:latin typeface="Times"/>
              </a:rPr>
              <a:t>Інклюзивна політика повинна охоплювати усі сфери життя </a:t>
            </a:r>
            <a:r>
              <a:rPr lang="uk-UA" sz="2700" b="1" dirty="0" smtClean="0">
                <a:solidFill>
                  <a:srgbClr val="FFC000"/>
                </a:solidFill>
                <a:latin typeface="Times"/>
              </a:rPr>
              <a:t>людини: </a:t>
            </a:r>
            <a:r>
              <a:rPr lang="uk-UA" sz="2700" b="1" dirty="0" smtClean="0">
                <a:solidFill>
                  <a:srgbClr val="000000"/>
                </a:solidFill>
                <a:latin typeface="Times"/>
              </a:rPr>
              <a:t>економічну</a:t>
            </a:r>
            <a:r>
              <a:rPr lang="uk-UA" sz="2700" b="1" dirty="0">
                <a:solidFill>
                  <a:srgbClr val="000000"/>
                </a:solidFill>
                <a:latin typeface="Times"/>
              </a:rPr>
              <a:t>, соціальну, суспільну, політичну, культурну та інші, повинна</a:t>
            </a:r>
            <a:br>
              <a:rPr lang="uk-UA" sz="2700" b="1" dirty="0">
                <a:solidFill>
                  <a:srgbClr val="000000"/>
                </a:solidFill>
                <a:latin typeface="Times"/>
              </a:rPr>
            </a:br>
            <a:r>
              <a:rPr lang="uk-UA" sz="2700" b="1" dirty="0">
                <a:solidFill>
                  <a:srgbClr val="000000"/>
                </a:solidFill>
                <a:latin typeface="Times"/>
              </a:rPr>
              <a:t>розв’язувати проблеми комплексно. І передусім </a:t>
            </a:r>
            <a:r>
              <a:rPr lang="uk-UA" sz="2700" b="1" dirty="0" smtClean="0">
                <a:solidFill>
                  <a:srgbClr val="000000"/>
                </a:solidFill>
                <a:latin typeface="Times"/>
              </a:rPr>
              <a:t>- сприяти подоланню дискримінації</a:t>
            </a:r>
            <a:r>
              <a:rPr lang="uk-UA" sz="2700" b="1" dirty="0">
                <a:solidFill>
                  <a:srgbClr val="000000"/>
                </a:solidFill>
                <a:latin typeface="Times"/>
              </a:rPr>
              <a:t>. </a:t>
            </a:r>
            <a:r>
              <a:rPr lang="uk-UA" sz="2700" b="1" dirty="0" smtClean="0">
                <a:solidFill>
                  <a:srgbClr val="FFC000"/>
                </a:solidFill>
                <a:latin typeface="Times"/>
              </a:rPr>
              <a:t>Однією </a:t>
            </a:r>
            <a:r>
              <a:rPr lang="uk-UA" sz="2700" b="1" dirty="0">
                <a:solidFill>
                  <a:srgbClr val="FFC000"/>
                </a:solidFill>
                <a:latin typeface="Times"/>
              </a:rPr>
              <a:t>з головних цілей є </a:t>
            </a:r>
            <a:r>
              <a:rPr lang="uk-UA" sz="2700" b="1" dirty="0">
                <a:solidFill>
                  <a:srgbClr val="000000"/>
                </a:solidFill>
                <a:latin typeface="Times"/>
              </a:rPr>
              <a:t>створення інклюзивного </a:t>
            </a:r>
            <a:r>
              <a:rPr lang="uk-UA" sz="2700" b="1" dirty="0" smtClean="0">
                <a:solidFill>
                  <a:srgbClr val="000000"/>
                </a:solidFill>
                <a:latin typeface="Times"/>
              </a:rPr>
              <a:t>суспільства, де </a:t>
            </a:r>
            <a:r>
              <a:rPr lang="uk-UA" sz="2700" b="1" dirty="0">
                <a:solidFill>
                  <a:srgbClr val="000000"/>
                </a:solidFill>
                <a:latin typeface="Times"/>
              </a:rPr>
              <a:t>панують толерантність та взаємоповага, де цінується кожна </a:t>
            </a:r>
            <a:r>
              <a:rPr lang="uk-UA" sz="2700" b="1" dirty="0" smtClean="0">
                <a:solidFill>
                  <a:srgbClr val="000000"/>
                </a:solidFill>
                <a:latin typeface="Times"/>
              </a:rPr>
              <a:t>особистість. </a:t>
            </a:r>
            <a:r>
              <a:rPr lang="uk-UA" sz="2700" b="1" dirty="0" smtClean="0">
                <a:solidFill>
                  <a:srgbClr val="FFC000"/>
                </a:solidFill>
                <a:latin typeface="Times"/>
              </a:rPr>
              <a:t>Суспільство</a:t>
            </a:r>
            <a:r>
              <a:rPr lang="uk-UA" sz="2700" b="1" dirty="0">
                <a:solidFill>
                  <a:srgbClr val="FFC000"/>
                </a:solidFill>
                <a:latin typeface="Times"/>
              </a:rPr>
              <a:t>, в якому кожна людина має змогу </a:t>
            </a:r>
            <a:r>
              <a:rPr lang="uk-UA" sz="2700" b="1" dirty="0" err="1">
                <a:solidFill>
                  <a:srgbClr val="FFC000"/>
                </a:solidFill>
                <a:latin typeface="Times"/>
              </a:rPr>
              <a:t>самоактуалізуватися</a:t>
            </a:r>
            <a:r>
              <a:rPr lang="uk-UA" sz="2700" b="1" dirty="0">
                <a:solidFill>
                  <a:srgbClr val="FFC000"/>
                </a:solidFill>
                <a:latin typeface="Times"/>
              </a:rPr>
              <a:t>, </a:t>
            </a:r>
            <a:r>
              <a:rPr lang="uk-UA" sz="2700" b="1" dirty="0" smtClean="0">
                <a:solidFill>
                  <a:srgbClr val="000000"/>
                </a:solidFill>
                <a:latin typeface="Times"/>
              </a:rPr>
              <a:t>розвивати свої </a:t>
            </a:r>
            <a:r>
              <a:rPr lang="uk-UA" sz="2700" b="1" dirty="0">
                <a:solidFill>
                  <a:srgbClr val="000000"/>
                </a:solidFill>
                <a:latin typeface="Times"/>
              </a:rPr>
              <a:t>можливості і здібності. Де оточення ставиться до людей з інвалідністю, </a:t>
            </a:r>
            <a:r>
              <a:rPr lang="uk-UA" sz="2700" b="1" dirty="0" smtClean="0">
                <a:solidFill>
                  <a:srgbClr val="000000"/>
                </a:solidFill>
                <a:latin typeface="Times"/>
              </a:rPr>
              <a:t>як до рівних.</a:t>
            </a:r>
            <a:br>
              <a:rPr lang="uk-UA" sz="2700" b="1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153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лайд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1"/>
            <a:ext cx="9144000" cy="68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2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0"/>
            <a:ext cx="9329080" cy="69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87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352928" cy="25202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Мислення дивергентне (від лат. </a:t>
            </a:r>
            <a:r>
              <a:rPr lang="en-US" b="1" dirty="0" err="1">
                <a:solidFill>
                  <a:srgbClr val="7030A0"/>
                </a:solidFill>
              </a:rPr>
              <a:t>divergere</a:t>
            </a:r>
            <a:r>
              <a:rPr lang="en-US" b="1" dirty="0">
                <a:solidFill>
                  <a:srgbClr val="7030A0"/>
                </a:solidFill>
              </a:rPr>
              <a:t> – </a:t>
            </a:r>
            <a:r>
              <a:rPr lang="uk-UA" b="1" dirty="0">
                <a:solidFill>
                  <a:srgbClr val="7030A0"/>
                </a:solidFill>
              </a:rPr>
              <a:t>відхилятися, розходитися) - мислення, пов’язане з розв’язанням задач, що мають багато нестандартних оригінальних рішень. Воно припускає існування декількох правильних відповідей. Дивергентне мислення розглядають як основу креативності.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088232" cy="15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07223"/>
            <a:ext cx="1440160" cy="82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1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026696" cy="4458824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Обдарованість</a:t>
            </a:r>
            <a:r>
              <a:rPr lang="uk-UA" sz="3600" dirty="0">
                <a:solidFill>
                  <a:srgbClr val="7030A0"/>
                </a:solidFill>
              </a:rPr>
              <a:t> — визначається  високим рівнем  задатків, схильностей. Обдарованість є результатом і свідченням високого рівня інтелектуального розвитку учня. </a:t>
            </a:r>
            <a:r>
              <a:rPr lang="uk-UA" sz="3600" u="sng" dirty="0" smtClean="0">
                <a:solidFill>
                  <a:srgbClr val="7030A0"/>
                </a:solidFill>
              </a:rPr>
              <a:t>Антинауковими </a:t>
            </a:r>
            <a:r>
              <a:rPr lang="uk-UA" sz="3600" u="sng" dirty="0">
                <a:solidFill>
                  <a:srgbClr val="7030A0"/>
                </a:solidFill>
              </a:rPr>
              <a:t>є  погляди на обдарованість, як на властивість, що нібито притаманна лише деяким «обраним».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2952328" cy="188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2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60" cy="563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98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Принципи диференціації та індивідуалізації </a:t>
            </a:r>
            <a:endParaRPr lang="uk-UA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7904" y="1700808"/>
            <a:ext cx="5184576" cy="4824536"/>
          </a:xfrm>
        </p:spPr>
        <p:txBody>
          <a:bodyPr/>
          <a:lstStyle/>
          <a:p>
            <a:r>
              <a:rPr lang="uk-UA" b="1" dirty="0"/>
              <a:t>Здійснення диференціації та індивідуалізації освітнього процесу для обдарованих дітей передбачає застосування різних форм організації навчання і </a:t>
            </a:r>
            <a:r>
              <a:rPr lang="uk-UA" b="1" dirty="0" smtClean="0"/>
              <a:t>виховання. </a:t>
            </a:r>
          </a:p>
          <a:p>
            <a:r>
              <a:rPr lang="uk-UA" b="1" dirty="0"/>
              <a:t>Вибір і застосування тієї або іншої форми індивідуалізації і диференціації навчання мають базуватися не лише на можливостях конкретної школи, але, передусім, на обліку індивідуальних особливостей дитини, які і повинні визначати вибір оптимальної для нього стратегії розвитку.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8" y="1844824"/>
            <a:ext cx="3024336" cy="13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6" y="3501008"/>
            <a:ext cx="2474640" cy="24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8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Інклюзія в освіті  – вже не привід для дискусії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68825" y="1825625"/>
            <a:ext cx="4946527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200" b="1" dirty="0">
                <a:solidFill>
                  <a:srgbClr val="C00000"/>
                </a:solidFill>
              </a:rPr>
              <a:t>  </a:t>
            </a:r>
          </a:p>
          <a:p>
            <a:pPr algn="just">
              <a:buNone/>
            </a:pPr>
            <a:r>
              <a:rPr lang="uk-UA" b="1" dirty="0">
                <a:solidFill>
                  <a:srgbClr val="A50021"/>
                </a:solidFill>
              </a:rPr>
              <a:t>  </a:t>
            </a:r>
            <a:r>
              <a:rPr lang="uk-UA" dirty="0" smtClean="0"/>
              <a:t>Інклюзивна </a:t>
            </a:r>
            <a:r>
              <a:rPr lang="uk-UA" dirty="0"/>
              <a:t>освіта базується на підході дотримання основних прав і свобод людини. Це - сучасна концепція розуміння філософії освіти та напрям державної політики демократичних держав світу до поваги особистості КОЖНОЇ ДИТИНИ, рівний доступ до освіти та заборону будь-яких форм дискримінації.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0" name="Содержимое 9" descr="1573553187_960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9905" y="2372164"/>
            <a:ext cx="2652158" cy="2979258"/>
          </a:xfrm>
        </p:spPr>
      </p:pic>
    </p:spTree>
    <p:extLst>
      <p:ext uri="{BB962C8B-B14F-4D97-AF65-F5344CB8AC3E}">
        <p14:creationId xmlns:p14="http://schemas.microsoft.com/office/powerpoint/2010/main" val="20569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125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0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9236" y="942756"/>
            <a:ext cx="7884730" cy="31352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>
                <a:solidFill>
                  <a:srgbClr val="A50021"/>
                </a:solidFill>
              </a:rPr>
              <a:t>Ми всі різні, але права у нас однакові! </a:t>
            </a:r>
          </a:p>
          <a:p>
            <a:pPr algn="ctr">
              <a:buNone/>
            </a:pPr>
            <a:r>
              <a:rPr lang="uk-UA" sz="3200" dirty="0"/>
              <a:t> Інклюзивна освіта не ставить за мету зробити всіх однаковими. Інклюзивна освіта в широкому розумінні передбачає створення рівних можливостей для всіх дітей, враховуючи їхні особливі освітні потреби.</a:t>
            </a:r>
          </a:p>
          <a:p>
            <a:pPr>
              <a:buNone/>
            </a:pPr>
            <a:endParaRPr lang="uk-UA" sz="3200" dirty="0"/>
          </a:p>
          <a:p>
            <a:endParaRPr lang="uk-UA" dirty="0"/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225A075A-0BEC-408B-B2AF-B691B2615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2400" y="5299143"/>
            <a:ext cx="342950" cy="877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800" dirty="0" smtClean="0"/>
              <a:t>.</a:t>
            </a:r>
            <a:endParaRPr lang="uk-UA" sz="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4729311-BA53-4002-BA53-8325C285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51" y="4077072"/>
            <a:ext cx="2749661" cy="24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7030A0"/>
                </a:solidFill>
              </a:rPr>
              <a:t>Індекс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інклюзії</a:t>
            </a:r>
            <a:r>
              <a:rPr lang="ru-RU" sz="3600" dirty="0">
                <a:solidFill>
                  <a:srgbClr val="7030A0"/>
                </a:solidFill>
              </a:rPr>
              <a:t> — </a:t>
            </a:r>
            <a:r>
              <a:rPr lang="ru-RU" sz="3600" dirty="0" err="1">
                <a:solidFill>
                  <a:srgbClr val="7030A0"/>
                </a:solidFill>
              </a:rPr>
              <a:t>це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добірка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практичних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матеріалів</a:t>
            </a:r>
            <a:r>
              <a:rPr lang="ru-RU" sz="3600" dirty="0">
                <a:solidFill>
                  <a:srgbClr val="7030A0"/>
                </a:solidFill>
              </a:rPr>
              <a:t>, </a:t>
            </a:r>
            <a:r>
              <a:rPr lang="ru-RU" sz="3600" dirty="0" err="1">
                <a:solidFill>
                  <a:srgbClr val="7030A0"/>
                </a:solidFill>
              </a:rPr>
              <a:t>спрямованих</a:t>
            </a:r>
            <a:r>
              <a:rPr lang="ru-RU" sz="3600" dirty="0">
                <a:solidFill>
                  <a:srgbClr val="7030A0"/>
                </a:solidFill>
              </a:rPr>
              <a:t> на </a:t>
            </a:r>
            <a:r>
              <a:rPr lang="ru-RU" sz="3600" dirty="0" err="1">
                <a:solidFill>
                  <a:srgbClr val="7030A0"/>
                </a:solidFill>
              </a:rPr>
              <a:t>планування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дій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зі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створення</a:t>
            </a:r>
            <a:r>
              <a:rPr lang="ru-RU" sz="3600" dirty="0">
                <a:solidFill>
                  <a:srgbClr val="7030A0"/>
                </a:solidFill>
              </a:rPr>
              <a:t> та </a:t>
            </a:r>
            <a:r>
              <a:rPr lang="ru-RU" sz="3600" dirty="0" err="1">
                <a:solidFill>
                  <a:srgbClr val="7030A0"/>
                </a:solidFill>
              </a:rPr>
              <a:t>розвитку</a:t>
            </a:r>
            <a:r>
              <a:rPr lang="ru-RU" sz="3600" dirty="0">
                <a:solidFill>
                  <a:srgbClr val="7030A0"/>
                </a:solidFill>
              </a:rPr>
              <a:t> в </a:t>
            </a:r>
            <a:r>
              <a:rPr lang="ru-RU" sz="3600" dirty="0" err="1">
                <a:solidFill>
                  <a:srgbClr val="7030A0"/>
                </a:solidFill>
              </a:rPr>
              <a:t>навчальних</a:t>
            </a:r>
            <a:r>
              <a:rPr lang="ru-RU" sz="3600" dirty="0">
                <a:solidFill>
                  <a:srgbClr val="7030A0"/>
                </a:solidFill>
              </a:rPr>
              <a:t> закладах </a:t>
            </a:r>
            <a:r>
              <a:rPr lang="ru-RU" sz="3600" dirty="0" err="1">
                <a:solidFill>
                  <a:srgbClr val="7030A0"/>
                </a:solidFill>
              </a:rPr>
              <a:t>інклюзивного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навчального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середовища</a:t>
            </a:r>
            <a:r>
              <a:rPr lang="ru-RU" sz="3600" dirty="0">
                <a:solidFill>
                  <a:srgbClr val="7030A0"/>
                </a:solidFill>
              </a:rPr>
              <a:t> для </a:t>
            </a:r>
            <a:r>
              <a:rPr lang="ru-RU" sz="3600" dirty="0" err="1">
                <a:solidFill>
                  <a:srgbClr val="7030A0"/>
                </a:solidFill>
              </a:rPr>
              <a:t>всіх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учасників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навчального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процесу</a:t>
            </a:r>
            <a:r>
              <a:rPr lang="ru-RU" sz="3600" dirty="0">
                <a:solidFill>
                  <a:srgbClr val="7030A0"/>
                </a:solidFill>
              </a:rPr>
              <a:t>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3838"/>
            <a:ext cx="7128792" cy="22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612"/>
            <a:ext cx="8471818" cy="634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0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b="1" dirty="0" smtClean="0">
                <a:solidFill>
                  <a:srgbClr val="000000"/>
                </a:solidFill>
                <a:latin typeface="Times"/>
              </a:rPr>
              <a:t>Інклюзивна </a:t>
            </a:r>
            <a:r>
              <a:rPr lang="uk-UA" b="1" dirty="0">
                <a:solidFill>
                  <a:srgbClr val="000000"/>
                </a:solidFill>
                <a:latin typeface="Times"/>
              </a:rPr>
              <a:t>культура – це:</a:t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r>
              <a:rPr lang="uk-UA" b="1" dirty="0">
                <a:solidFill>
                  <a:srgbClr val="000000"/>
                </a:solidFill>
                <a:latin typeface="Times"/>
              </a:rPr>
              <a:t>– особлива філософія, згідно з якою цінності, знання про інклюзивну освіту </a:t>
            </a:r>
            <a:r>
              <a:rPr lang="uk-UA" b="1" dirty="0" smtClean="0">
                <a:solidFill>
                  <a:srgbClr val="000000"/>
                </a:solidFill>
                <a:latin typeface="Times"/>
              </a:rPr>
              <a:t>і відповідальність </a:t>
            </a:r>
            <a:r>
              <a:rPr lang="uk-UA" b="1" dirty="0">
                <a:solidFill>
                  <a:srgbClr val="000000"/>
                </a:solidFill>
                <a:latin typeface="Times"/>
              </a:rPr>
              <a:t>прийняті і розділені між всіма учасниками цього </a:t>
            </a:r>
            <a:r>
              <a:rPr lang="uk-UA" b="1" dirty="0" smtClean="0">
                <a:solidFill>
                  <a:srgbClr val="000000"/>
                </a:solidFill>
                <a:latin typeface="Times"/>
              </a:rPr>
              <a:t>процесу.</a:t>
            </a: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b="1" dirty="0" smtClean="0">
                <a:solidFill>
                  <a:srgbClr val="000000"/>
                </a:solidFill>
                <a:latin typeface="Times"/>
              </a:rPr>
              <a:t>Інклюзивна </a:t>
            </a:r>
            <a:r>
              <a:rPr lang="uk-UA" b="1" dirty="0">
                <a:solidFill>
                  <a:srgbClr val="000000"/>
                </a:solidFill>
                <a:latin typeface="Times"/>
              </a:rPr>
              <a:t>культура – це:</a:t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r>
              <a:rPr lang="uk-UA" b="1" dirty="0">
                <a:solidFill>
                  <a:srgbClr val="000000"/>
                </a:solidFill>
                <a:latin typeface="Times"/>
              </a:rPr>
              <a:t>– частина загальної культури закладу освіти, спрямованої на забезпечення підтримки спільних цінностей інклюзії, високий рівень якої сприяє підвищенню</a:t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r>
              <a:rPr lang="uk-UA" b="1" dirty="0">
                <a:solidFill>
                  <a:srgbClr val="000000"/>
                </a:solidFill>
                <a:latin typeface="Times"/>
              </a:rPr>
              <a:t>ефективності процесу інклюзії в </a:t>
            </a:r>
            <a:r>
              <a:rPr lang="uk-UA" b="1" dirty="0" smtClean="0">
                <a:solidFill>
                  <a:srgbClr val="000000"/>
                </a:solidFill>
                <a:latin typeface="Times"/>
              </a:rPr>
              <a:t>цілому.</a:t>
            </a:r>
            <a:r>
              <a:rPr lang="uk-UA" b="1" dirty="0">
                <a:solidFill>
                  <a:srgbClr val="000000"/>
                </a:solidFill>
                <a:latin typeface="Times"/>
              </a:rPr>
              <a:t/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3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dirty="0" smtClean="0">
                <a:solidFill>
                  <a:srgbClr val="000000"/>
                </a:solidFill>
                <a:latin typeface="Times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"/>
              </a:rPr>
            </a:br>
            <a:r>
              <a:rPr lang="uk-UA" b="1" dirty="0" smtClean="0">
                <a:solidFill>
                  <a:srgbClr val="000000"/>
                </a:solidFill>
                <a:latin typeface="Times"/>
              </a:rPr>
              <a:t>Інклюзивна </a:t>
            </a:r>
            <a:r>
              <a:rPr lang="uk-UA" b="1" dirty="0">
                <a:solidFill>
                  <a:srgbClr val="000000"/>
                </a:solidFill>
                <a:latin typeface="Times"/>
              </a:rPr>
              <a:t>культура – це:</a:t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r>
              <a:rPr lang="uk-UA" b="1" dirty="0">
                <a:solidFill>
                  <a:srgbClr val="000000"/>
                </a:solidFill>
                <a:latin typeface="Times"/>
              </a:rPr>
              <a:t>– унікальний мікроклімат довіри, який сприяє розвиткові взаємозалежних</a:t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r>
              <a:rPr lang="uk-UA" b="1" dirty="0">
                <a:solidFill>
                  <a:srgbClr val="000000"/>
                </a:solidFill>
                <a:latin typeface="Times"/>
              </a:rPr>
              <a:t>відносин </a:t>
            </a:r>
            <a:r>
              <a:rPr lang="uk-UA" b="1" dirty="0" smtClean="0">
                <a:solidFill>
                  <a:srgbClr val="000000"/>
                </a:solidFill>
                <a:latin typeface="Times"/>
              </a:rPr>
              <a:t>здобувача освіти, </a:t>
            </a:r>
            <a:r>
              <a:rPr lang="uk-UA" b="1" dirty="0">
                <a:solidFill>
                  <a:srgbClr val="000000"/>
                </a:solidFill>
                <a:latin typeface="Times"/>
              </a:rPr>
              <a:t>сім’ї та навчального закладу, що дозволяють уникнути конфлікт­</a:t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r>
              <a:rPr lang="uk-UA" b="1" dirty="0">
                <a:solidFill>
                  <a:srgbClr val="000000"/>
                </a:solidFill>
                <a:latin typeface="Times"/>
              </a:rPr>
              <a:t>них ситуацій і завдати потенційної шкоди кожному учаснику </a:t>
            </a:r>
            <a:r>
              <a:rPr lang="uk-UA" b="1" dirty="0" smtClean="0">
                <a:solidFill>
                  <a:srgbClr val="000000"/>
                </a:solidFill>
                <a:latin typeface="Times"/>
              </a:rPr>
              <a:t>процесу.</a:t>
            </a:r>
            <a:r>
              <a:rPr lang="uk-UA" b="1" dirty="0">
                <a:solidFill>
                  <a:srgbClr val="000000"/>
                </a:solidFill>
                <a:latin typeface="Times"/>
              </a:rPr>
              <a:t/>
            </a:r>
            <a:br>
              <a:rPr lang="uk-UA" b="1" dirty="0">
                <a:solidFill>
                  <a:srgbClr val="000000"/>
                </a:solidFill>
                <a:latin typeface="Times"/>
              </a:rPr>
            </a:b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2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568296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0000"/>
                </a:solidFill>
                <a:latin typeface="Times"/>
              </a:rPr>
              <a:t/>
            </a:r>
            <a:br>
              <a:rPr lang="uk-UA" sz="3200" b="1" dirty="0">
                <a:solidFill>
                  <a:srgbClr val="000000"/>
                </a:solidFill>
                <a:latin typeface="Times"/>
              </a:rPr>
            </a:br>
            <a:r>
              <a:rPr lang="uk-UA" sz="3200" b="1" dirty="0" smtClean="0">
                <a:solidFill>
                  <a:srgbClr val="000000"/>
                </a:solidFill>
                <a:latin typeface="Times"/>
              </a:rPr>
              <a:t>Інклюзивна культура – це:</a:t>
            </a:r>
            <a:br>
              <a:rPr lang="uk-UA" sz="3200" b="1" dirty="0" smtClean="0">
                <a:solidFill>
                  <a:srgbClr val="000000"/>
                </a:solidFill>
                <a:latin typeface="Times"/>
              </a:rPr>
            </a:br>
            <a:r>
              <a:rPr lang="uk-UA" sz="3200" b="1" dirty="0" smtClean="0">
                <a:solidFill>
                  <a:srgbClr val="000000"/>
                </a:solidFill>
                <a:latin typeface="Times"/>
              </a:rPr>
              <a:t>– </a:t>
            </a:r>
            <a:r>
              <a:rPr lang="uk-UA" sz="3200" b="1" dirty="0">
                <a:solidFill>
                  <a:srgbClr val="000000"/>
                </a:solidFill>
                <a:latin typeface="Times"/>
              </a:rPr>
              <a:t>фундаментальна основа </a:t>
            </a:r>
            <a:r>
              <a:rPr lang="uk-UA" sz="3200" b="1" dirty="0" smtClean="0">
                <a:solidFill>
                  <a:srgbClr val="000000"/>
                </a:solidFill>
                <a:latin typeface="Times"/>
              </a:rPr>
              <a:t>для створення </a:t>
            </a:r>
            <a:r>
              <a:rPr lang="uk-UA" sz="3200" b="1" dirty="0">
                <a:solidFill>
                  <a:srgbClr val="000000"/>
                </a:solidFill>
                <a:latin typeface="Times"/>
              </a:rPr>
              <a:t>культури інклюзивного суспільства</a:t>
            </a:r>
            <a:r>
              <a:rPr lang="uk-UA" sz="3200" b="1" dirty="0" smtClean="0">
                <a:solidFill>
                  <a:srgbClr val="000000"/>
                </a:solidFill>
                <a:latin typeface="Times"/>
              </a:rPr>
              <a:t>, в </a:t>
            </a:r>
            <a:r>
              <a:rPr lang="uk-UA" sz="3200" b="1" dirty="0">
                <a:solidFill>
                  <a:srgbClr val="000000"/>
                </a:solidFill>
                <a:latin typeface="Times"/>
              </a:rPr>
              <a:t>якому різноманіття потреб вітається, підтримується, акумулюється </a:t>
            </a:r>
            <a:r>
              <a:rPr lang="uk-UA" sz="3200" b="1" dirty="0" smtClean="0">
                <a:solidFill>
                  <a:srgbClr val="000000"/>
                </a:solidFill>
                <a:latin typeface="Times"/>
              </a:rPr>
              <a:t>суспільством,</a:t>
            </a:r>
            <a:r>
              <a:rPr lang="uk-UA" sz="3200" b="1" dirty="0">
                <a:solidFill>
                  <a:srgbClr val="000000"/>
                </a:solidFill>
                <a:latin typeface="Times"/>
              </a:rPr>
              <a:t> </a:t>
            </a:r>
            <a:r>
              <a:rPr lang="uk-UA" sz="3200" b="1" dirty="0" smtClean="0">
                <a:solidFill>
                  <a:srgbClr val="000000"/>
                </a:solidFill>
                <a:latin typeface="Times"/>
              </a:rPr>
              <a:t>забезпечуючи </a:t>
            </a:r>
            <a:r>
              <a:rPr lang="uk-UA" sz="3200" b="1" dirty="0">
                <a:solidFill>
                  <a:srgbClr val="000000"/>
                </a:solidFill>
                <a:latin typeface="Times"/>
              </a:rPr>
              <a:t>можливість досягнення високих результатів відповідно до цілей </a:t>
            </a:r>
            <a:r>
              <a:rPr lang="uk-UA" sz="3200" b="1" dirty="0" smtClean="0">
                <a:solidFill>
                  <a:srgbClr val="000000"/>
                </a:solidFill>
                <a:latin typeface="Times"/>
              </a:rPr>
              <a:t>інклю­зивної </a:t>
            </a:r>
            <a:r>
              <a:rPr lang="uk-UA" sz="3200" b="1" dirty="0">
                <a:solidFill>
                  <a:srgbClr val="000000"/>
                </a:solidFill>
                <a:latin typeface="Times"/>
              </a:rPr>
              <a:t>освіти та забезпечуючи збереження, прийняття, співпрацю і стимулювання</a:t>
            </a:r>
            <a:br>
              <a:rPr lang="uk-UA" sz="3200" b="1" dirty="0">
                <a:solidFill>
                  <a:srgbClr val="000000"/>
                </a:solidFill>
                <a:latin typeface="Times"/>
              </a:rPr>
            </a:br>
            <a:r>
              <a:rPr lang="uk-UA" sz="3200" b="1" dirty="0">
                <a:solidFill>
                  <a:srgbClr val="000000"/>
                </a:solidFill>
                <a:latin typeface="Times"/>
              </a:rPr>
              <a:t>безперервного вдосконалення педагогічної спільноти і суспільства в цілому.</a:t>
            </a:r>
            <a:br>
              <a:rPr lang="uk-UA" sz="3200" b="1" dirty="0">
                <a:solidFill>
                  <a:srgbClr val="000000"/>
                </a:solidFill>
                <a:latin typeface="Times"/>
              </a:rPr>
            </a:b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12136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331</Words>
  <Application>Microsoft Office PowerPoint</Application>
  <PresentationFormat>Экран (4:3)</PresentationFormat>
  <Paragraphs>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Волна</vt:lpstr>
      <vt:lpstr>Тема Office</vt:lpstr>
      <vt:lpstr>ІНКЛЮЗИВНА КОМПЕТЕНТНІСТЬ ВЧИТЕЛЯ ІСТОРІЇ: ПРИНЦИПИ, ФОРМИ ТА МЕТОДИ ЕФЕКТИВНОЇ ПІДТРИМКИ КОЖНОГО УЧНЯ В УМОВАХ ОРГАНІЗАЦІЇ НАВЧАННЯ ЗА ДОПОМОГОЮ ДИСТАНЦІЙНИХ ТЕХНОЛОГІЙ</vt:lpstr>
      <vt:lpstr>Інклюзія в освіті  – вже не привід для дискусії</vt:lpstr>
      <vt:lpstr>Презентация PowerPoint</vt:lpstr>
      <vt:lpstr>Індекс інклюзії — це добірка практичних матеріалів, спрямованих на планування дій зі створення та розвитку в навчальних закладах інклюзивного навчального середовища для всіх учасників навчального процесу.</vt:lpstr>
      <vt:lpstr>Презентация PowerPoint</vt:lpstr>
      <vt:lpstr>      Інклюзивна культура – це: – особлива філософія, згідно з якою цінності, знання про інклюзивну освіту і відповідальність прийняті і розділені між всіма учасниками цього процесу. </vt:lpstr>
      <vt:lpstr>       Інклюзивна культура – це: – частина загальної культури закладу освіти, спрямованої на забезпечення підтримки спільних цінностей інклюзії, високий рівень якої сприяє підвищенню ефективності процесу інклюзії в цілому. </vt:lpstr>
      <vt:lpstr>        Інклюзивна культура – це: – унікальний мікроклімат довіри, який сприяє розвиткові взаємозалежних відносин здобувача освіти, сім’ї та навчального закладу, що дозволяють уникнути конфлікт­ них ситуацій і завдати потенційної шкоди кожному учаснику процесу. </vt:lpstr>
      <vt:lpstr> Інклюзивна культура – це: – фундаментальна основа для створення культури інклюзивного суспільства, в якому різноманіття потреб вітається, підтримується, акумулюється суспільством, забезпечуючи можливість досягнення високих результатів відповідно до цілей інклю­зивної освіти та забезпечуючи збереження, прийняття, співпрацю і стимулювання безперервного вдосконалення педагогічної спільноти і суспільства в цілому. </vt:lpstr>
      <vt:lpstr>  Принципи інклюзивної освіти: 1. Цінність людини не залежить від її здібностей і досягнень. 2. Кожна людина здатна відчувати і думати. 3. Кожна людина має право на спілкування і на те, щоб бути почутою. 4. Всі люди потребують один одного.  </vt:lpstr>
      <vt:lpstr> Принципи інклюзивної освіти: 5. Справжня освіта може здійснюватися тільки в контексті реальних взаємин.  6. Всі люди мають потребу в підтримці і дружбі однолітків. 7. Для всіх учнів досягнення прогресу швидше може бути в тому, що вони можуть робити, ніж в тому, що не можуть. 8. Різноманітність підсилює всі сторони життя людини. </vt:lpstr>
      <vt:lpstr> Інклюзивна політика – це політика держави, яка сприяє повному включенню всіх суб’єктів до суспільства на рівних та добровільних засадах, без дискримінації, створення таких умов, за яких кожна людина може повноцінно розвиватися і функціонувати, для повної реалізації свого потенціалу.</vt:lpstr>
      <vt:lpstr>Інклюзивна політика повинна охоплювати усі сфери життя людини: економічну, соціальну, суспільну, політичну, культурну та інші, повинна розв’язувати проблеми комплексно. І передусім - сприяти подоланню дискримінації. Однією з головних цілей є створення інклюзивного суспільства, де панують толерантність та взаємоповага, де цінується кожна особистість. Суспільство, в якому кожна людина має змогу самоактуалізуватися, розвивати свої можливості і здібності. Де оточення ставиться до людей з інвалідністю, як до рівних.  </vt:lpstr>
      <vt:lpstr>Презентация PowerPoint</vt:lpstr>
      <vt:lpstr>Презентация PowerPoint</vt:lpstr>
      <vt:lpstr>Мислення дивергентне (від лат. divergere – відхилятися, розходитися) - мислення, пов’язане з розв’язанням задач, що мають багато нестандартних оригінальних рішень. Воно припускає існування декількох правильних відповідей. Дивергентне мислення розглядають як основу креативності.</vt:lpstr>
      <vt:lpstr>Обдарованість — визначається  високим рівнем  задатків, схильностей. Обдарованість є результатом і свідченням високого рівня інтелектуального розвитку учня. Антинауковими є  погляди на обдарованість, як на властивість, що нібито притаманна лише деяким «обраним».</vt:lpstr>
      <vt:lpstr>Презентация PowerPoint</vt:lpstr>
      <vt:lpstr>Принципи диференціації та індивідуалізації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ТА МЕХАНІЗМИ ОРГАНІЗАЦІЇ ІНКЛЮЗИВНОГО НАВЧАННЯ ДЛЯ ОБДАРОВАНИХ ДІТЕЙ З ВИКОРИСТАННЯМ ДИСТАНЦІЙНИХ ТЕХНОЛОГІЙ</dc:title>
  <dc:creator>user</dc:creator>
  <cp:lastModifiedBy>user</cp:lastModifiedBy>
  <cp:revision>22</cp:revision>
  <dcterms:created xsi:type="dcterms:W3CDTF">2020-11-26T08:22:25Z</dcterms:created>
  <dcterms:modified xsi:type="dcterms:W3CDTF">2021-08-27T06:08:51Z</dcterms:modified>
</cp:coreProperties>
</file>