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6" r:id="rId4"/>
    <p:sldId id="285" r:id="rId5"/>
    <p:sldId id="260" r:id="rId6"/>
    <p:sldId id="294" r:id="rId7"/>
    <p:sldId id="293" r:id="rId8"/>
    <p:sldId id="295" r:id="rId9"/>
    <p:sldId id="296" r:id="rId10"/>
    <p:sldId id="297" r:id="rId11"/>
    <p:sldId id="298" r:id="rId12"/>
    <p:sldId id="299" r:id="rId13"/>
    <p:sldId id="284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00" r:id="rId23"/>
    <p:sldId id="301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7" r:id="rId57"/>
    <p:sldId id="288" r:id="rId58"/>
    <p:sldId id="32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4D91"/>
    <a:srgbClr val="0076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-73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77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37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29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618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36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318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184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08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40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52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446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28AC-5B50-4F73-A6F8-55A7B74136BB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2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s.statcounter.com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s.statcounter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s.statcounter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svita.diia.gov.u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families.google/intl/uk_ua/?utm_source=homepage&amp;utm_medium=HPP&amp;utm_campaign=FamilyHub&amp;utm_term=Launch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eb-promo.ua/ua/blog/kakie-poiskovye-sistemy-populyarny-v-mire-i-ukraine-rejting-2021-god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gs.statcounter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gs.statcounter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gs.statcounter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s.statcounter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893" y="567862"/>
            <a:ext cx="9144000" cy="1823646"/>
          </a:xfrm>
        </p:spPr>
        <p:txBody>
          <a:bodyPr>
            <a:noAutofit/>
          </a:bodyPr>
          <a:lstStyle/>
          <a:p>
            <a:r>
              <a:rPr lang="uk-UA" sz="5400" i="1" dirty="0" smtClean="0">
                <a:latin typeface="Arial" pitchFamily="34" charset="0"/>
                <a:cs typeface="Arial" pitchFamily="34" charset="0"/>
              </a:rPr>
              <a:t>Навики ефективного пошуку інформації</a:t>
            </a:r>
            <a:endParaRPr lang="en-US" sz="5400" b="1" dirty="0">
              <a:solidFill>
                <a:srgbClr val="0076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4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Найпопулярніші пошукові системи в інших країнах</a:t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2020 -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2021 рр.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дані сервісу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hlinkClick r:id="rId2"/>
              </a:rPr>
              <a:t>Statcounter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Китай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Baidu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72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Sogou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20,14%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Bing – 2,51%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Google – 1,95%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Haosou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1,59%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Shenma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1,29%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Білорусь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Google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73,65%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24,55%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Mail.ru – 0,92%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Bing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DuckDuckGo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0,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24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Yahoo!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,16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None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Найпопулярніші пошукові системи в інших країнах</a:t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2020 -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2021 рр.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дані сервісу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hlinkClick r:id="rId2"/>
              </a:rPr>
              <a:t>Statcounter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Росія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Google –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1,59%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– 45,87%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Mail.ru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– 1,13%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Bing –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64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Yahoo!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– 0,38%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DuckDuckGo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– 0,28%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Казахстан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Google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81,79%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81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Mail.ru –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Bing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4%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Yahoo!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5%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DuckDuckGo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0,1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None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Найпопулярніші пошукові системи в інших країнах</a:t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2020 -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2021 рр.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дані сервісу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hlinkClick r:id="rId2"/>
              </a:rPr>
              <a:t>Statcounter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Саудівська Аравія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Google –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97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43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Bing –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77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Yahoo!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– 0,39%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– 0,18%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DuckDuckGo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– 0,11%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ОАЕ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Google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96,88%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Bing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6%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Yahoo!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7%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DuckDuckGo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0,19%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None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Українські пошукові системи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23" y="1186451"/>
            <a:ext cx="6846277" cy="5154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Українські пошукові системи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48386297_1503144043122454_5850327038673551360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582615"/>
            <a:ext cx="9969540" cy="3937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Українські пошукові системи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84" y="1761152"/>
            <a:ext cx="3974123" cy="3355202"/>
          </a:xfrm>
          <a:prstGeom prst="rect">
            <a:avLst/>
          </a:prstGeom>
        </p:spPr>
      </p:pic>
      <p:pic>
        <p:nvPicPr>
          <p:cNvPr id="5" name="Picture 4" descr="Без названия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60" y="1762856"/>
            <a:ext cx="4417648" cy="3313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Українські пошукові системи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Без названия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106" y="1208941"/>
            <a:ext cx="7057293" cy="4950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Українські пошукові системи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jo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69" y="1248507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Українські пошукові системи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25" y="1250434"/>
            <a:ext cx="6957644" cy="4880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Українські пошукові системи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Без названия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72064"/>
            <a:ext cx="7865735" cy="4090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50" y="224449"/>
            <a:ext cx="10515600" cy="677291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7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Інформаційна грамотність</a:t>
            </a:r>
            <a:endParaRPr lang="en-US" sz="4800" b="1" dirty="0">
              <a:solidFill>
                <a:srgbClr val="0076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9349" y="3640641"/>
            <a:ext cx="7721613" cy="554038"/>
            <a:chOff x="1222" y="1401"/>
            <a:chExt cx="4864" cy="34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54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840" y="1401"/>
              <a:ext cx="424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3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Вміння відрізняти факти від суджень</a:t>
              </a:r>
              <a:endPara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22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941609" y="1132416"/>
            <a:ext cx="8008947" cy="561975"/>
            <a:chOff x="1248" y="2030"/>
            <a:chExt cx="5045" cy="35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solidFill>
              <a:srgbClr val="E84D9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842" y="2035"/>
              <a:ext cx="445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3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Вміння ефективно шукати інформацію</a:t>
              </a:r>
              <a:endPara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964626" y="1910862"/>
            <a:ext cx="9501199" cy="1096118"/>
            <a:chOff x="1248" y="2640"/>
            <a:chExt cx="5985" cy="654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solidFill>
              <a:srgbClr val="E84D9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79" y="2654"/>
              <a:ext cx="535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3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Вміння шукати та працювати з джерелами та першоджерелами</a:t>
              </a:r>
              <a:endPara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997503" y="2914121"/>
            <a:ext cx="10953762" cy="600075"/>
            <a:chOff x="1233" y="3230"/>
            <a:chExt cx="6900" cy="378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46" y="3217"/>
              <a:ext cx="302" cy="328"/>
            </a:xfrm>
            <a:prstGeom prst="rect">
              <a:avLst/>
            </a:prstGeom>
            <a:solidFill>
              <a:srgbClr val="E84D9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66" y="3259"/>
              <a:ext cx="626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3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Розуміння авторського права, вміння вирізняти плагіат</a:t>
              </a:r>
              <a:endPara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033038" y="4249144"/>
            <a:ext cx="10431476" cy="1016002"/>
            <a:chOff x="1248" y="3052"/>
            <a:chExt cx="6571" cy="640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solidFill>
              <a:srgbClr val="E84D9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814" y="3052"/>
              <a:ext cx="600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3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Вміння систематизувати інформацію, виписувати гіпотези та оцінювати альтернативи</a:t>
              </a:r>
              <a:endPara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995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Українські пошукові системи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Без назва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38" y="2131374"/>
            <a:ext cx="9691688" cy="2241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Українські пошукові системи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Без названия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384" y="1614790"/>
            <a:ext cx="8113309" cy="3918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Найпопулярніші пошукові системи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в Україні </a:t>
            </a:r>
            <a:endParaRPr lang="uk-UA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7f0acedaf9fd9bb18c1d081be33b8a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3" y="2085598"/>
            <a:ext cx="3001107" cy="1983534"/>
          </a:xfrm>
          <a:prstGeom prst="rect">
            <a:avLst/>
          </a:prstGeom>
        </p:spPr>
      </p:pic>
      <p:pic>
        <p:nvPicPr>
          <p:cNvPr id="5" name="Рисунок 4" descr="youtube-300x1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744" y="2246425"/>
            <a:ext cx="4572032" cy="1428760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168" y="4182575"/>
            <a:ext cx="4000528" cy="2143954"/>
          </a:xfrm>
          <a:prstGeom prst="rect">
            <a:avLst/>
          </a:prstGeom>
        </p:spPr>
      </p:pic>
      <p:pic>
        <p:nvPicPr>
          <p:cNvPr id="7" name="Рисунок 6" descr="Yandex-Screensho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663" y="4364750"/>
            <a:ext cx="3238496" cy="1852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Рейтинг пошукових систем</a:t>
            </a: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в Україні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Google –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93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03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Yandex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– 3,98%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Bing –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98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%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DuckDuckGo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– 0,62%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Yahoo!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– 0,32%</a:t>
            </a: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Незвичайні та цікаві пошукові системи</a:t>
            </a:r>
          </a:p>
          <a:p>
            <a:pPr algn="ctr">
              <a:buNone/>
            </a:pPr>
            <a:r>
              <a:rPr lang="en-US" sz="4000" b="1" dirty="0" smtClean="0"/>
              <a:t>Ask.com</a:t>
            </a:r>
            <a:endParaRPr lang="uk-UA" sz="4000" b="1" dirty="0" smtClean="0"/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Без названия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41" y="2133600"/>
            <a:ext cx="8010544" cy="3880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Незвичайні та цікаві пошукові системи</a:t>
            </a:r>
          </a:p>
          <a:p>
            <a:pPr algn="ctr">
              <a:buNone/>
            </a:pPr>
            <a:r>
              <a:rPr lang="en-US" sz="4000" b="1" dirty="0" err="1" smtClean="0"/>
              <a:t>WolframAlpha</a:t>
            </a: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32" y="2676524"/>
            <a:ext cx="10614803" cy="1872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Незвичайні та цікаві пошукові системи</a:t>
            </a:r>
          </a:p>
          <a:p>
            <a:pPr algn="ctr">
              <a:buNone/>
            </a:pPr>
            <a:r>
              <a:rPr lang="uk-UA" sz="4000" b="1" dirty="0" smtClean="0"/>
              <a:t>Ecosia</a:t>
            </a:r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Без названия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2" y="2042863"/>
            <a:ext cx="6951784" cy="389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Незвичайні та цікаві пошукові системи</a:t>
            </a:r>
          </a:p>
          <a:p>
            <a:pPr algn="ctr">
              <a:buNone/>
            </a:pPr>
            <a:r>
              <a:rPr lang="en-US" sz="4000" b="1" dirty="0" err="1" smtClean="0"/>
              <a:t>Swisscows</a:t>
            </a: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Без названия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39" y="1958082"/>
            <a:ext cx="5861538" cy="4149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Незвичайні та цікаві пошукові системи</a:t>
            </a:r>
          </a:p>
          <a:p>
            <a:pPr algn="ctr">
              <a:buNone/>
            </a:pPr>
            <a:r>
              <a:rPr lang="en-US" sz="4000" b="1" dirty="0" err="1" smtClean="0"/>
              <a:t>TinEye</a:t>
            </a: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Без названия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63" y="2431072"/>
            <a:ext cx="7988523" cy="3477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Незвичайні та цікаві пошукові системи</a:t>
            </a:r>
          </a:p>
          <a:p>
            <a:pPr algn="ctr">
              <a:buNone/>
            </a:pPr>
            <a:r>
              <a:rPr lang="en-US" sz="4000" b="1" dirty="0" err="1" smtClean="0"/>
              <a:t>FindSounds</a:t>
            </a: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Без названия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571" y="2156613"/>
            <a:ext cx="7866263" cy="3740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430" y="11740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i="1" dirty="0" smtClean="0">
                <a:latin typeface="Arial" pitchFamily="34" charset="0"/>
                <a:cs typeface="Arial" pitchFamily="34" charset="0"/>
              </a:rPr>
              <a:t>Пройдіть тест та дізнайтеся про рівень своєї цифрової грамотності</a:t>
            </a:r>
            <a:endParaRPr lang="uk-UA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3001108"/>
            <a:ext cx="10515600" cy="2450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40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6000" b="1" dirty="0" smtClean="0">
                <a:hlinkClick r:id="rId2"/>
              </a:rPr>
              <a:t>https</a:t>
            </a:r>
            <a:r>
              <a:rPr lang="en-US" sz="6000" b="1" dirty="0">
                <a:hlinkClick r:id="rId2"/>
              </a:rPr>
              <a:t>://osvita.diia.gov.ua/</a:t>
            </a:r>
            <a:endParaRPr lang="uk-UA" sz="6000" b="1" dirty="0"/>
          </a:p>
        </p:txBody>
      </p:sp>
    </p:spTree>
    <p:extLst>
      <p:ext uri="{BB962C8B-B14F-4D97-AF65-F5344CB8AC3E}">
        <p14:creationId xmlns="" xmlns:p14="http://schemas.microsoft.com/office/powerpoint/2010/main" val="37136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Нові пошукові системи, </a:t>
            </a:r>
          </a:p>
          <a:p>
            <a:pPr algn="ctr">
              <a:buNone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що з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явилися у 2021 році</a:t>
            </a:r>
          </a:p>
          <a:p>
            <a:pPr algn="ctr">
              <a:buNone/>
            </a:pPr>
            <a:r>
              <a:rPr lang="uk-UA" sz="4000" b="1" dirty="0" smtClean="0"/>
              <a:t>Brave Search</a:t>
            </a:r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Без названия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37" y="2605746"/>
            <a:ext cx="6792494" cy="3616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Нові пошукові системи, </a:t>
            </a:r>
          </a:p>
          <a:p>
            <a:pPr algn="ctr">
              <a:buNone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що з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явилися у 2021 році</a:t>
            </a:r>
          </a:p>
          <a:p>
            <a:pPr algn="ctr">
              <a:buNone/>
            </a:pPr>
            <a:r>
              <a:rPr lang="en-US" sz="4000" b="1" dirty="0" smtClean="0"/>
              <a:t>You.com</a:t>
            </a: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Без названия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92" y="2479137"/>
            <a:ext cx="7671617" cy="4098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530352"/>
            <a:ext cx="11010939" cy="5398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Нові пошукові системи, </a:t>
            </a:r>
          </a:p>
          <a:p>
            <a:pPr algn="ctr">
              <a:buNone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що з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явилися у 2021 році</a:t>
            </a:r>
          </a:p>
          <a:p>
            <a:pPr algn="ctr">
              <a:buNone/>
            </a:pPr>
            <a:r>
              <a:rPr lang="en-US" sz="4000" b="1" dirty="0" smtClean="0"/>
              <a:t>Search.com.ua</a:t>
            </a: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Без названия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58" y="2291714"/>
            <a:ext cx="7887809" cy="4095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97281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891" y="611309"/>
            <a:ext cx="8235462" cy="3866906"/>
          </a:xfrm>
        </p:spPr>
        <p:txBody>
          <a:bodyPr/>
          <a:lstStyle/>
          <a:p>
            <a:r>
              <a:rPr lang="uk-UA" dirty="0" smtClean="0"/>
              <a:t>Використовуйте конкретні описові ключові слова для звуження пошуку та одержання точніших результатів.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1016" y="5088915"/>
            <a:ext cx="11336215" cy="866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300" i="1" dirty="0"/>
              <a:t>Наприклад, «формувальне оцінювання», а не «оцінювання».</a:t>
            </a:r>
          </a:p>
          <a:p>
            <a:endParaRPr lang="uk-UA" sz="3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2" y="1244183"/>
            <a:ext cx="1564867" cy="3105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47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891" y="1291248"/>
            <a:ext cx="8235462" cy="3866906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Якщо перша спроба не є результативною, використовуйте синоніми. </a:t>
            </a:r>
            <a:endParaRPr lang="uk-UA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7" y="1418490"/>
            <a:ext cx="2186564" cy="3083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98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291248"/>
            <a:ext cx="8434753" cy="3866906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Використовуйте символи: </a:t>
            </a:r>
            <a:r>
              <a:rPr lang="uk-UA" sz="5400" b="1" dirty="0" smtClean="0"/>
              <a:t>*</a:t>
            </a:r>
            <a:r>
              <a:rPr lang="uk-UA" sz="5400" dirty="0" smtClean="0"/>
              <a:t>, </a:t>
            </a:r>
            <a:r>
              <a:rPr lang="uk-UA" sz="5400" b="1" dirty="0" smtClean="0"/>
              <a:t>«»</a:t>
            </a:r>
            <a:r>
              <a:rPr lang="uk-UA" sz="5400" dirty="0" smtClean="0"/>
              <a:t> та </a:t>
            </a:r>
            <a:r>
              <a:rPr lang="en-US" sz="5400" b="1" dirty="0" smtClean="0"/>
              <a:t>&amp;</a:t>
            </a:r>
            <a:r>
              <a:rPr lang="en-US" sz="5400" dirty="0" smtClean="0"/>
              <a:t> </a:t>
            </a:r>
            <a:r>
              <a:rPr lang="uk-UA" sz="5400" dirty="0" smtClean="0"/>
              <a:t>для виділення конкретних слів або конкретних фраз, які Ви шукаєте.</a:t>
            </a:r>
            <a:endParaRPr lang="uk-UA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7" y="1451530"/>
            <a:ext cx="2347039" cy="3378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01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291248"/>
            <a:ext cx="8434753" cy="3866906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Для пошуку Ви можете використовувати два слова одразу, поставивши між ними розділовий знак «</a:t>
            </a:r>
            <a:r>
              <a:rPr lang="uk-UA" sz="5400" b="1" dirty="0" smtClean="0"/>
              <a:t>-</a:t>
            </a:r>
            <a:r>
              <a:rPr lang="uk-UA" sz="5400" dirty="0" smtClean="0"/>
              <a:t>».</a:t>
            </a:r>
            <a:endParaRPr lang="uk-UA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8" y="1451530"/>
            <a:ext cx="2470443" cy="3378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39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5168" y="482355"/>
            <a:ext cx="8235462" cy="3397983"/>
          </a:xfrm>
        </p:spPr>
        <p:txBody>
          <a:bodyPr/>
          <a:lstStyle/>
          <a:p>
            <a:r>
              <a:rPr lang="uk-UA" dirty="0" smtClean="0"/>
              <a:t>Пошук і зосередження уваги на типах доменів </a:t>
            </a:r>
            <a:r>
              <a:rPr lang="en-US" dirty="0" smtClean="0"/>
              <a:t>URL</a:t>
            </a:r>
            <a:r>
              <a:rPr lang="uk-UA" dirty="0" smtClean="0"/>
              <a:t> (</a:t>
            </a:r>
            <a:r>
              <a:rPr lang="uk-UA" sz="3600" dirty="0" smtClean="0"/>
              <a:t>уніфікований локатор ресурсів або адреса ресурсів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14802" y="3670858"/>
            <a:ext cx="7913076" cy="866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dirty="0" smtClean="0"/>
              <a:t>.com </a:t>
            </a:r>
            <a:r>
              <a:rPr lang="en-US" sz="3300" i="1" dirty="0" smtClean="0"/>
              <a:t>= </a:t>
            </a:r>
            <a:r>
              <a:rPr lang="uk-UA" sz="3300" i="1" dirty="0" smtClean="0"/>
              <a:t>компанія   </a:t>
            </a:r>
          </a:p>
          <a:p>
            <a:pPr marL="0" indent="0">
              <a:buNone/>
            </a:pPr>
            <a:r>
              <a:rPr lang="en-US" sz="3300" dirty="0" smtClean="0"/>
              <a:t>.</a:t>
            </a:r>
            <a:r>
              <a:rPr lang="en-US" sz="3300" dirty="0" err="1" smtClean="0"/>
              <a:t>gov</a:t>
            </a:r>
            <a:r>
              <a:rPr lang="en-US" sz="3300" dirty="0" smtClean="0"/>
              <a:t> </a:t>
            </a:r>
            <a:r>
              <a:rPr lang="en-US" sz="3300" i="1" dirty="0" smtClean="0"/>
              <a:t>= </a:t>
            </a:r>
            <a:r>
              <a:rPr lang="uk-UA" sz="3300" i="1" dirty="0" smtClean="0"/>
              <a:t>веб-сайт державного органу</a:t>
            </a:r>
          </a:p>
          <a:p>
            <a:pPr marL="0" indent="0">
              <a:buNone/>
            </a:pPr>
            <a:r>
              <a:rPr lang="en-US" sz="3300" dirty="0" smtClean="0"/>
              <a:t>.</a:t>
            </a:r>
            <a:r>
              <a:rPr lang="en-US" sz="3300" dirty="0" err="1" smtClean="0"/>
              <a:t>edu</a:t>
            </a:r>
            <a:r>
              <a:rPr lang="en-US" sz="3300" dirty="0" smtClean="0"/>
              <a:t> </a:t>
            </a:r>
            <a:r>
              <a:rPr lang="en-US" sz="3300" i="1" dirty="0" smtClean="0"/>
              <a:t>= </a:t>
            </a:r>
            <a:r>
              <a:rPr lang="uk-UA" sz="3300" i="1" dirty="0" smtClean="0"/>
              <a:t>навчальна установа  </a:t>
            </a:r>
          </a:p>
          <a:p>
            <a:pPr marL="0" indent="0">
              <a:buNone/>
            </a:pPr>
            <a:r>
              <a:rPr lang="uk-UA" sz="3300" i="1" dirty="0" smtClean="0"/>
              <a:t> </a:t>
            </a:r>
            <a:r>
              <a:rPr lang="uk-UA" sz="3300" dirty="0" smtClean="0"/>
              <a:t>.</a:t>
            </a:r>
            <a:r>
              <a:rPr lang="en-US" sz="3300" dirty="0" smtClean="0"/>
              <a:t>org </a:t>
            </a:r>
            <a:r>
              <a:rPr lang="en-US" sz="3300" i="1" dirty="0" smtClean="0"/>
              <a:t>= </a:t>
            </a:r>
            <a:r>
              <a:rPr lang="uk-UA" sz="3300" i="1" dirty="0" smtClean="0"/>
              <a:t>організація</a:t>
            </a:r>
            <a:endParaRPr lang="uk-UA" sz="3300" i="1" dirty="0"/>
          </a:p>
          <a:p>
            <a:pPr marL="0" indent="0">
              <a:buNone/>
            </a:pPr>
            <a:endParaRPr lang="uk-UA" sz="3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4" y="2076522"/>
            <a:ext cx="2289768" cy="3105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46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891" y="1291248"/>
            <a:ext cx="8235462" cy="3866906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Визначте формат інформації, яка вам необхідна.</a:t>
            </a:r>
            <a:endParaRPr lang="uk-UA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73" y="1418489"/>
            <a:ext cx="2088333" cy="3083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64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891" y="1291248"/>
            <a:ext cx="8235462" cy="3866906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Використовуйте </a:t>
            </a:r>
            <a:r>
              <a:rPr lang="uk-UA" sz="5400" dirty="0" err="1" smtClean="0"/>
              <a:t>хештеги</a:t>
            </a:r>
            <a:r>
              <a:rPr lang="uk-UA" sz="5400" dirty="0" smtClean="0"/>
              <a:t> для пошуку інформації.</a:t>
            </a:r>
            <a:endParaRPr lang="uk-UA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4" y="1319891"/>
            <a:ext cx="2454267" cy="3310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90" y="1054026"/>
            <a:ext cx="1458791" cy="1449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34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5756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“Хто володіє інформацією,</a:t>
            </a:r>
          </a:p>
          <a:p>
            <a:pPr>
              <a:buNone/>
            </a:pPr>
            <a:r>
              <a:rPr lang="uk-UA" sz="4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той володіє світом!” </a:t>
            </a:r>
          </a:p>
          <a:p>
            <a:pPr>
              <a:buNone/>
            </a:pPr>
            <a:r>
              <a:rPr lang="uk-UA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Натан Ротшильд /Вінстон Черчилль</a:t>
            </a:r>
            <a:endParaRPr lang="uk-UA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Інформація сьогодні у світі – </a:t>
            </a:r>
          </a:p>
          <a:p>
            <a:pPr>
              <a:buNone/>
            </a:pPr>
            <a:r>
              <a:rPr lang="uk-UA" dirty="0" smtClean="0"/>
              <a:t>стратегічний ресурс</a:t>
            </a:r>
          </a:p>
        </p:txBody>
      </p:sp>
      <p:pic>
        <p:nvPicPr>
          <p:cNvPr id="5" name="Рисунок 4" descr="Интернет, как способ сэкономить на все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000" y="2497016"/>
            <a:ext cx="5057641" cy="2731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4674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3106" y="1319891"/>
            <a:ext cx="8235462" cy="3866906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Використовуйте якомога більше джерел інформації.</a:t>
            </a:r>
            <a:endParaRPr lang="uk-UA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0" y="1334698"/>
            <a:ext cx="2383120" cy="3377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04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6791" y="1591380"/>
            <a:ext cx="924028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600" b="1" i="1" cap="all" dirty="0">
                <a:solidFill>
                  <a:srgbClr val="00B050"/>
                </a:solidFill>
              </a:rPr>
              <a:t>14 СПОСОБІВ «ГУГЛИТИ</a:t>
            </a:r>
            <a:r>
              <a:rPr lang="uk-UA" sz="6600" b="1" i="1" cap="all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uk-UA" sz="6600" b="1" i="1" cap="all" dirty="0" smtClean="0">
                <a:solidFill>
                  <a:srgbClr val="00B050"/>
                </a:solidFill>
              </a:rPr>
              <a:t> </a:t>
            </a:r>
            <a:r>
              <a:rPr lang="uk-UA" sz="6600" b="1" i="1" cap="all" dirty="0">
                <a:solidFill>
                  <a:srgbClr val="00B050"/>
                </a:solidFill>
              </a:rPr>
              <a:t>ЯК ПРОФЕСІОНАЛ</a:t>
            </a:r>
            <a:endParaRPr lang="uk-UA" sz="6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3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33046" y="1384720"/>
            <a:ext cx="103514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1. Щоб знайти точну фразу або форму слова – візьміть її в лапки</a:t>
            </a:r>
            <a:r>
              <a:rPr lang="uk-UA" sz="3600" b="1" dirty="0" smtClean="0"/>
              <a:t>.</a:t>
            </a:r>
          </a:p>
          <a:p>
            <a:endParaRPr lang="uk-UA" sz="3600" dirty="0"/>
          </a:p>
          <a:p>
            <a:endParaRPr lang="uk-UA" sz="3600" dirty="0" smtClean="0"/>
          </a:p>
          <a:p>
            <a:endParaRPr lang="uk-UA" sz="3600" dirty="0"/>
          </a:p>
          <a:p>
            <a:r>
              <a:rPr lang="uk-UA" sz="3600" dirty="0" smtClean="0"/>
              <a:t>			</a:t>
            </a:r>
            <a:r>
              <a:rPr lang="uk-UA" sz="4400" i="1" dirty="0" smtClean="0">
                <a:solidFill>
                  <a:srgbClr val="FF0000"/>
                </a:solidFill>
              </a:rPr>
              <a:t>«</a:t>
            </a:r>
            <a:r>
              <a:rPr lang="uk-UA" sz="4400" i="1" dirty="0">
                <a:solidFill>
                  <a:srgbClr val="FF0000"/>
                </a:solidFill>
              </a:rPr>
              <a:t>Дивлюсь я на небо»</a:t>
            </a:r>
          </a:p>
        </p:txBody>
      </p:sp>
    </p:spTree>
    <p:extLst>
      <p:ext uri="{BB962C8B-B14F-4D97-AF65-F5344CB8AC3E}">
        <p14:creationId xmlns="" xmlns:p14="http://schemas.microsoft.com/office/powerpoint/2010/main" val="15553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67508" y="953144"/>
            <a:ext cx="100232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2. Щоб знайти слово з цитати, яке ви забули – </a:t>
            </a:r>
            <a:r>
              <a:rPr lang="uk-UA" sz="3600" b="1" dirty="0" err="1"/>
              <a:t>поставте</a:t>
            </a:r>
            <a:r>
              <a:rPr lang="uk-UA" sz="3600" b="1" dirty="0"/>
              <a:t> всю цитату в лапки, а пропущене слово відзначте зірочкою. Готово</a:t>
            </a:r>
            <a:r>
              <a:rPr lang="uk-UA" sz="3600" b="1" dirty="0" smtClean="0"/>
              <a:t>!</a:t>
            </a:r>
          </a:p>
          <a:p>
            <a:endParaRPr lang="uk-UA" sz="3600" b="1" dirty="0"/>
          </a:p>
          <a:p>
            <a:endParaRPr lang="uk-UA" sz="3600" b="1" dirty="0" smtClean="0"/>
          </a:p>
          <a:p>
            <a:endParaRPr lang="uk-UA" sz="3600" b="1" dirty="0"/>
          </a:p>
          <a:p>
            <a:r>
              <a:rPr lang="uk-UA" sz="4400" i="1" dirty="0" smtClean="0">
                <a:solidFill>
                  <a:srgbClr val="FF0000"/>
                </a:solidFill>
              </a:rPr>
              <a:t>				«</a:t>
            </a:r>
            <a:r>
              <a:rPr lang="uk-UA" sz="4400" i="1" dirty="0">
                <a:solidFill>
                  <a:srgbClr val="FF0000"/>
                </a:solidFill>
              </a:rPr>
              <a:t>Мама * </a:t>
            </a:r>
            <a:r>
              <a:rPr lang="uk-UA" sz="4400" i="1" dirty="0" err="1">
                <a:solidFill>
                  <a:srgbClr val="FF0000"/>
                </a:solidFill>
              </a:rPr>
              <a:t>давай</a:t>
            </a:r>
            <a:r>
              <a:rPr lang="uk-UA" sz="4400" i="1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9693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0615" y="751674"/>
            <a:ext cx="101873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3. Як знайти будь-яке слово з декількох перерахованих. Треба прописати всі варіанти через вертикальний </a:t>
            </a:r>
            <a:r>
              <a:rPr lang="uk-UA" sz="3600" b="1" dirty="0" err="1"/>
              <a:t>слеш</a:t>
            </a:r>
            <a:r>
              <a:rPr lang="uk-UA" sz="3600" b="1" dirty="0"/>
              <a:t> </a:t>
            </a:r>
            <a:r>
              <a:rPr lang="uk-UA" sz="3600" b="1" dirty="0" smtClean="0"/>
              <a:t>|.</a:t>
            </a:r>
          </a:p>
          <a:p>
            <a:endParaRPr lang="uk-UA" sz="3600" b="1" dirty="0"/>
          </a:p>
          <a:p>
            <a:endParaRPr lang="uk-UA" sz="3600" b="1" dirty="0" smtClean="0"/>
          </a:p>
          <a:p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 smtClean="0"/>
              <a:t>				</a:t>
            </a:r>
            <a:r>
              <a:rPr lang="uk-UA" sz="3600" b="1" i="1" dirty="0" smtClean="0">
                <a:solidFill>
                  <a:srgbClr val="FF0000"/>
                </a:solidFill>
              </a:rPr>
              <a:t>готель </a:t>
            </a:r>
            <a:r>
              <a:rPr lang="uk-UA" sz="3600" b="1" i="1" dirty="0">
                <a:solidFill>
                  <a:srgbClr val="FF0000"/>
                </a:solidFill>
              </a:rPr>
              <a:t>| </a:t>
            </a:r>
            <a:r>
              <a:rPr lang="uk-UA" sz="3600" b="1" i="1" dirty="0" smtClean="0">
                <a:solidFill>
                  <a:srgbClr val="FF0000"/>
                </a:solidFill>
              </a:rPr>
              <a:t>мотель </a:t>
            </a:r>
            <a:r>
              <a:rPr lang="uk-UA" sz="3600" b="1" i="1" dirty="0">
                <a:solidFill>
                  <a:srgbClr val="FF0000"/>
                </a:solidFill>
              </a:rPr>
              <a:t>| </a:t>
            </a:r>
            <a:r>
              <a:rPr lang="uk-UA" sz="3600" b="1" i="1" dirty="0" err="1">
                <a:solidFill>
                  <a:srgbClr val="FF0000"/>
                </a:solidFill>
              </a:rPr>
              <a:t>хостел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1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02678" y="1396443"/>
            <a:ext cx="1002323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4. Щоб знайти слова в межах одного речення, використовуйте </a:t>
            </a:r>
            <a:r>
              <a:rPr lang="uk-UA" sz="3600" b="1" dirty="0" err="1"/>
              <a:t>ampersand</a:t>
            </a:r>
            <a:r>
              <a:rPr lang="uk-UA" sz="3600" b="1" dirty="0"/>
              <a:t> – знайомий всім значок </a:t>
            </a:r>
            <a:r>
              <a:rPr lang="uk-UA" sz="3600" b="1" dirty="0" smtClean="0"/>
              <a:t>&amp;.</a:t>
            </a:r>
          </a:p>
          <a:p>
            <a:endParaRPr lang="uk-UA" sz="3600" b="1" dirty="0"/>
          </a:p>
          <a:p>
            <a:endParaRPr lang="uk-UA" sz="3600" b="1" dirty="0"/>
          </a:p>
          <a:p>
            <a:endParaRPr lang="uk-UA" dirty="0" smtClean="0"/>
          </a:p>
          <a:p>
            <a:r>
              <a:rPr lang="uk-UA" dirty="0"/>
              <a:t>	</a:t>
            </a:r>
            <a:r>
              <a:rPr lang="uk-UA" dirty="0" smtClean="0"/>
              <a:t>		</a:t>
            </a:r>
            <a:r>
              <a:rPr lang="uk-UA" sz="4400" dirty="0" smtClean="0">
                <a:solidFill>
                  <a:srgbClr val="FF0000"/>
                </a:solidFill>
              </a:rPr>
              <a:t>Кращі </a:t>
            </a:r>
            <a:r>
              <a:rPr lang="uk-UA" sz="4400" dirty="0">
                <a:solidFill>
                  <a:srgbClr val="FF0000"/>
                </a:solidFill>
              </a:rPr>
              <a:t>музеї світу &amp; Париж</a:t>
            </a:r>
          </a:p>
        </p:txBody>
      </p:sp>
    </p:spTree>
    <p:extLst>
      <p:ext uri="{BB962C8B-B14F-4D97-AF65-F5344CB8AC3E}">
        <p14:creationId xmlns="" xmlns:p14="http://schemas.microsoft.com/office/powerpoint/2010/main" val="6329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66091" y="1173705"/>
            <a:ext cx="88040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5. Якщо потрібно знайти документ з певним словом, </a:t>
            </a:r>
            <a:r>
              <a:rPr lang="uk-UA" sz="3600" b="1" dirty="0" err="1"/>
              <a:t>поставте</a:t>
            </a:r>
            <a:r>
              <a:rPr lang="uk-UA" sz="3600" b="1" dirty="0"/>
              <a:t> перед ним +, тільки без пробілу</a:t>
            </a:r>
            <a:r>
              <a:rPr lang="uk-UA" sz="3600" b="1" dirty="0" smtClean="0"/>
              <a:t>.</a:t>
            </a:r>
          </a:p>
          <a:p>
            <a:endParaRPr lang="uk-UA" sz="3600" b="1" dirty="0"/>
          </a:p>
          <a:p>
            <a:endParaRPr lang="uk-UA" sz="3600" b="1" dirty="0"/>
          </a:p>
          <a:p>
            <a:r>
              <a:rPr lang="uk-UA" sz="4400" dirty="0" smtClean="0">
                <a:solidFill>
                  <a:srgbClr val="FF0000"/>
                </a:solidFill>
              </a:rPr>
              <a:t>	</a:t>
            </a:r>
            <a:r>
              <a:rPr lang="uk-UA" sz="4400" i="1" dirty="0" smtClean="0">
                <a:solidFill>
                  <a:srgbClr val="FF0000"/>
                </a:solidFill>
              </a:rPr>
              <a:t>Миколаївський </a:t>
            </a:r>
            <a:r>
              <a:rPr lang="uk-UA" sz="4400" i="1" dirty="0" err="1" smtClean="0">
                <a:solidFill>
                  <a:srgbClr val="FF0000"/>
                </a:solidFill>
              </a:rPr>
              <a:t>зоопарк+тигр</a:t>
            </a:r>
            <a:endParaRPr lang="uk-UA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8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48860" y="892350"/>
            <a:ext cx="96598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/>
              <a:t>6. Іноді необхідно виключити слово з пошуку. Для цього перед потрібними словами </a:t>
            </a:r>
            <a:r>
              <a:rPr lang="uk-UA" sz="4400" b="1" dirty="0" err="1"/>
              <a:t>поставте</a:t>
            </a:r>
            <a:r>
              <a:rPr lang="uk-UA" sz="4400" b="1" dirty="0"/>
              <a:t> мінус</a:t>
            </a:r>
            <a:r>
              <a:rPr lang="uk-UA" sz="4400" b="1" dirty="0" smtClean="0"/>
              <a:t>.</a:t>
            </a:r>
          </a:p>
          <a:p>
            <a:endParaRPr lang="uk-UA" sz="4400" dirty="0"/>
          </a:p>
          <a:p>
            <a:endParaRPr lang="uk-UA" sz="4400" dirty="0"/>
          </a:p>
          <a:p>
            <a:r>
              <a:rPr lang="uk-UA" sz="4400" dirty="0" smtClean="0">
                <a:solidFill>
                  <a:srgbClr val="FF0000"/>
                </a:solidFill>
              </a:rPr>
              <a:t>					</a:t>
            </a:r>
            <a:r>
              <a:rPr lang="uk-UA" sz="4400" i="1" dirty="0" smtClean="0">
                <a:solidFill>
                  <a:srgbClr val="FF0000"/>
                </a:solidFill>
              </a:rPr>
              <a:t>Наполеон </a:t>
            </a:r>
            <a:r>
              <a:rPr lang="uk-UA" sz="4400" i="1" dirty="0">
                <a:solidFill>
                  <a:srgbClr val="FF0000"/>
                </a:solidFill>
              </a:rPr>
              <a:t>-торт</a:t>
            </a:r>
          </a:p>
        </p:txBody>
      </p:sp>
    </p:spTree>
    <p:extLst>
      <p:ext uri="{BB962C8B-B14F-4D97-AF65-F5344CB8AC3E}">
        <p14:creationId xmlns="" xmlns:p14="http://schemas.microsoft.com/office/powerpoint/2010/main" val="20960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71600" y="1267488"/>
            <a:ext cx="96832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7. Прогноз погоди по місту на кілька днів знайдеться при введенні слів «</a:t>
            </a:r>
            <a:r>
              <a:rPr lang="uk-UA" sz="3600" b="1" dirty="0" err="1"/>
              <a:t>weather</a:t>
            </a:r>
            <a:r>
              <a:rPr lang="uk-UA" sz="3600" b="1" dirty="0"/>
              <a:t>» і «місто</a:t>
            </a:r>
            <a:r>
              <a:rPr lang="uk-UA" sz="3600" b="1" dirty="0" smtClean="0"/>
              <a:t>».</a:t>
            </a:r>
          </a:p>
          <a:p>
            <a:endParaRPr lang="uk-UA" sz="3600" b="1" dirty="0"/>
          </a:p>
          <a:p>
            <a:endParaRPr lang="uk-UA" sz="3600" b="1" dirty="0" smtClean="0"/>
          </a:p>
          <a:p>
            <a:endParaRPr lang="uk-UA" sz="3600" b="1" dirty="0"/>
          </a:p>
          <a:p>
            <a:r>
              <a:rPr lang="uk-UA" sz="4400" dirty="0" smtClean="0">
                <a:solidFill>
                  <a:srgbClr val="FF0000"/>
                </a:solidFill>
              </a:rPr>
              <a:t>					</a:t>
            </a:r>
            <a:r>
              <a:rPr lang="uk-UA" sz="4400" i="1" dirty="0" err="1" smtClean="0">
                <a:solidFill>
                  <a:srgbClr val="FF0000"/>
                </a:solidFill>
              </a:rPr>
              <a:t>weather</a:t>
            </a:r>
            <a:r>
              <a:rPr lang="uk-UA" sz="4400" i="1" dirty="0" smtClean="0">
                <a:solidFill>
                  <a:srgbClr val="FF0000"/>
                </a:solidFill>
              </a:rPr>
              <a:t> Львів</a:t>
            </a:r>
            <a:endParaRPr lang="uk-UA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6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44062" y="1079919"/>
            <a:ext cx="956603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400" b="1" dirty="0"/>
              <a:t>8. Щоб знайти певний тип документа, впишіть оператор «</a:t>
            </a:r>
            <a:r>
              <a:rPr lang="uk-UA" sz="3400" b="1" dirty="0" err="1"/>
              <a:t>mime</a:t>
            </a:r>
            <a:r>
              <a:rPr lang="uk-UA" sz="3400" b="1" dirty="0"/>
              <a:t>», </a:t>
            </a:r>
            <a:r>
              <a:rPr lang="uk-UA" sz="3400" b="1" dirty="0" err="1"/>
              <a:t>поставте</a:t>
            </a:r>
            <a:r>
              <a:rPr lang="uk-UA" sz="3400" b="1" dirty="0"/>
              <a:t> двокрапку і тип потрібного документа</a:t>
            </a:r>
            <a:r>
              <a:rPr lang="uk-UA" sz="3400" b="1" dirty="0" smtClean="0"/>
              <a:t>.</a:t>
            </a:r>
          </a:p>
          <a:p>
            <a:endParaRPr lang="uk-UA" sz="3300" b="1" dirty="0"/>
          </a:p>
          <a:p>
            <a:endParaRPr lang="uk-UA" sz="3300" b="1" dirty="0"/>
          </a:p>
          <a:p>
            <a:r>
              <a:rPr lang="uk-UA" sz="3300" dirty="0" smtClean="0"/>
              <a:t>		</a:t>
            </a:r>
            <a:r>
              <a:rPr lang="uk-UA" sz="3300" i="1" dirty="0" smtClean="0">
                <a:solidFill>
                  <a:srgbClr val="FF0000"/>
                </a:solidFill>
              </a:rPr>
              <a:t>Заява </a:t>
            </a:r>
            <a:r>
              <a:rPr lang="uk-UA" sz="3300" i="1" dirty="0">
                <a:solidFill>
                  <a:srgbClr val="FF0000"/>
                </a:solidFill>
              </a:rPr>
              <a:t>на закордонний паспорт </a:t>
            </a:r>
            <a:r>
              <a:rPr lang="uk-UA" sz="3300" i="1" dirty="0" err="1">
                <a:solidFill>
                  <a:srgbClr val="FF0000"/>
                </a:solidFill>
              </a:rPr>
              <a:t>mime</a:t>
            </a:r>
            <a:r>
              <a:rPr lang="uk-UA" sz="3300" i="1" dirty="0">
                <a:solidFill>
                  <a:srgbClr val="FF0000"/>
                </a:solidFill>
              </a:rPr>
              <a:t>: </a:t>
            </a:r>
            <a:r>
              <a:rPr lang="uk-UA" sz="3300" i="1" dirty="0" err="1">
                <a:solidFill>
                  <a:srgbClr val="FF0000"/>
                </a:solidFill>
              </a:rPr>
              <a:t>pdf</a:t>
            </a:r>
            <a:endParaRPr lang="uk-UA" sz="33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1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8"/>
            <a:ext cx="12192000" cy="68396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814" y="656492"/>
            <a:ext cx="8170985" cy="383344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sz="5400" b="1" dirty="0" smtClean="0">
                <a:latin typeface="+mn-lt"/>
              </a:rPr>
              <a:t>Поради ефективного </a:t>
            </a:r>
            <a:r>
              <a:rPr lang="uk-UA" sz="5400" b="1" dirty="0" err="1" smtClean="0">
                <a:latin typeface="+mn-lt"/>
              </a:rPr>
              <a:t>онлайн</a:t>
            </a:r>
            <a:r>
              <a:rPr lang="uk-UA" sz="5400" b="1" dirty="0" smtClean="0">
                <a:latin typeface="+mn-lt"/>
              </a:rPr>
              <a:t> пошуку</a:t>
            </a:r>
            <a:endParaRPr lang="uk-UA" sz="54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2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01261" y="978767"/>
            <a:ext cx="86985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9. За допомогою оператора «</a:t>
            </a:r>
            <a:r>
              <a:rPr lang="uk-UA" sz="3600" b="1" dirty="0" err="1"/>
              <a:t>lang</a:t>
            </a:r>
            <a:r>
              <a:rPr lang="uk-UA" sz="3600" b="1" dirty="0"/>
              <a:t>» можна шукати інформацію певною мовою. </a:t>
            </a:r>
            <a:endParaRPr lang="uk-UA" sz="3600" b="1" dirty="0" smtClean="0"/>
          </a:p>
          <a:p>
            <a:r>
              <a:rPr lang="uk-UA" sz="3600" b="1" dirty="0"/>
              <a:t> </a:t>
            </a:r>
            <a:r>
              <a:rPr lang="uk-UA" sz="3600" b="1" dirty="0" smtClean="0"/>
              <a:t>   Після </a:t>
            </a:r>
            <a:r>
              <a:rPr lang="uk-UA" sz="3600" b="1" dirty="0"/>
              <a:t>нього – поставити двокрапку і написати мову. </a:t>
            </a:r>
            <a:endParaRPr lang="uk-UA" sz="3600" b="1" dirty="0" smtClean="0"/>
          </a:p>
          <a:p>
            <a:endParaRPr lang="uk-UA" sz="3600" dirty="0"/>
          </a:p>
          <a:p>
            <a:endParaRPr lang="uk-UA" sz="3600" dirty="0" smtClean="0"/>
          </a:p>
          <a:p>
            <a:r>
              <a:rPr lang="uk-UA" sz="3600" i="1" dirty="0" smtClean="0">
                <a:solidFill>
                  <a:srgbClr val="FF0000"/>
                </a:solidFill>
              </a:rPr>
              <a:t>		Наприклад</a:t>
            </a:r>
            <a:r>
              <a:rPr lang="uk-UA" sz="3600" i="1" dirty="0">
                <a:solidFill>
                  <a:srgbClr val="FF0000"/>
                </a:solidFill>
              </a:rPr>
              <a:t>, якщо це українська – то поставити </a:t>
            </a:r>
            <a:r>
              <a:rPr lang="uk-UA" sz="3600" i="1" dirty="0" err="1">
                <a:solidFill>
                  <a:srgbClr val="FF0000"/>
                </a:solidFill>
              </a:rPr>
              <a:t>ua</a:t>
            </a:r>
            <a:r>
              <a:rPr lang="uk-UA" sz="3600" i="1" dirty="0">
                <a:solidFill>
                  <a:srgbClr val="FF0000"/>
                </a:solidFill>
              </a:rPr>
              <a:t>, англійська – </a:t>
            </a:r>
            <a:r>
              <a:rPr lang="uk-UA" sz="3600" i="1" dirty="0" err="1">
                <a:solidFill>
                  <a:srgbClr val="FF0000"/>
                </a:solidFill>
              </a:rPr>
              <a:t>en</a:t>
            </a:r>
            <a:r>
              <a:rPr lang="uk-UA" sz="3600" i="1" dirty="0">
                <a:solidFill>
                  <a:srgbClr val="FF0000"/>
                </a:solidFill>
              </a:rPr>
              <a:t> і </a:t>
            </a:r>
            <a:r>
              <a:rPr lang="uk-UA" sz="3600" i="1" dirty="0" err="1">
                <a:solidFill>
                  <a:srgbClr val="FF0000"/>
                </a:solidFill>
              </a:rPr>
              <a:t>т.д</a:t>
            </a:r>
            <a:r>
              <a:rPr lang="uk-UA" sz="3600" i="1" dirty="0">
                <a:solidFill>
                  <a:srgbClr val="FF0000"/>
                </a:solidFill>
              </a:rPr>
              <a:t>.</a:t>
            </a:r>
          </a:p>
          <a:p>
            <a:r>
              <a:rPr lang="uk-UA" sz="3600" i="1" dirty="0" smtClean="0">
                <a:solidFill>
                  <a:srgbClr val="FF0000"/>
                </a:solidFill>
              </a:rPr>
              <a:t>		</a:t>
            </a:r>
            <a:r>
              <a:rPr lang="uk-UA" sz="3600" i="1" dirty="0" err="1" smtClean="0">
                <a:solidFill>
                  <a:srgbClr val="FF0000"/>
                </a:solidFill>
              </a:rPr>
              <a:t>void</a:t>
            </a:r>
            <a:r>
              <a:rPr lang="uk-UA" sz="3600" i="1" dirty="0" smtClean="0">
                <a:solidFill>
                  <a:srgbClr val="FF0000"/>
                </a:solidFill>
              </a:rPr>
              <a:t> </a:t>
            </a:r>
            <a:r>
              <a:rPr lang="uk-UA" sz="3600" i="1" dirty="0" err="1">
                <a:solidFill>
                  <a:srgbClr val="FF0000"/>
                </a:solidFill>
              </a:rPr>
              <a:t>glClearColor</a:t>
            </a:r>
            <a:r>
              <a:rPr lang="uk-UA" sz="3600" i="1" dirty="0">
                <a:solidFill>
                  <a:srgbClr val="FF0000"/>
                </a:solidFill>
              </a:rPr>
              <a:t> </a:t>
            </a:r>
            <a:r>
              <a:rPr lang="uk-UA" sz="3600" i="1" dirty="0" err="1">
                <a:solidFill>
                  <a:srgbClr val="FF0000"/>
                </a:solidFill>
              </a:rPr>
              <a:t>lang</a:t>
            </a:r>
            <a:r>
              <a:rPr lang="uk-UA" sz="3600" i="1" dirty="0">
                <a:solidFill>
                  <a:srgbClr val="FF0000"/>
                </a:solidFill>
              </a:rPr>
              <a:t>: </a:t>
            </a:r>
            <a:r>
              <a:rPr lang="uk-UA" sz="3600" i="1" dirty="0" err="1">
                <a:solidFill>
                  <a:srgbClr val="FF0000"/>
                </a:solidFill>
              </a:rPr>
              <a:t>ua</a:t>
            </a:r>
            <a:endParaRPr lang="uk-UA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77814" y="427783"/>
            <a:ext cx="984738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10. Для пошуку синонімів використовуйте символ ~ перед словом. Таким чином відкриються всі посилання на сторінки зі словами, схожими на </a:t>
            </a:r>
            <a:r>
              <a:rPr lang="uk-UA" sz="3600" b="1" dirty="0" smtClean="0"/>
              <a:t>Ваше</a:t>
            </a:r>
            <a:r>
              <a:rPr lang="uk-UA" sz="3600" b="1" dirty="0"/>
              <a:t>, при цьому </a:t>
            </a:r>
            <a:r>
              <a:rPr lang="uk-UA" sz="3600" b="1" dirty="0" smtClean="0"/>
              <a:t>вони не будуть містити </a:t>
            </a:r>
            <a:r>
              <a:rPr lang="uk-UA" sz="3600" b="1" dirty="0"/>
              <a:t>це ж слово</a:t>
            </a:r>
            <a:r>
              <a:rPr lang="uk-UA" sz="3600" b="1" dirty="0" smtClean="0"/>
              <a:t>.</a:t>
            </a:r>
          </a:p>
          <a:p>
            <a:endParaRPr lang="uk-UA" sz="3600" b="1" dirty="0"/>
          </a:p>
          <a:p>
            <a:endParaRPr lang="uk-UA" sz="3600" b="1" dirty="0"/>
          </a:p>
          <a:p>
            <a:r>
              <a:rPr lang="uk-UA" sz="4400" dirty="0" smtClean="0">
                <a:solidFill>
                  <a:srgbClr val="FF0000"/>
                </a:solidFill>
              </a:rPr>
              <a:t>	</a:t>
            </a:r>
            <a:r>
              <a:rPr lang="uk-UA" sz="4400" i="1" dirty="0" smtClean="0">
                <a:solidFill>
                  <a:srgbClr val="FF0000"/>
                </a:solidFill>
              </a:rPr>
              <a:t>~ </a:t>
            </a:r>
            <a:r>
              <a:rPr lang="uk-UA" sz="4400" i="1" dirty="0">
                <a:solidFill>
                  <a:srgbClr val="FF0000"/>
                </a:solidFill>
              </a:rPr>
              <a:t>Незвичайні шарфи </a:t>
            </a:r>
            <a:r>
              <a:rPr lang="uk-UA" sz="4400" i="1" dirty="0" smtClean="0">
                <a:solidFill>
                  <a:srgbClr val="FF0000"/>
                </a:solidFill>
              </a:rPr>
              <a:t>- неймовірні</a:t>
            </a:r>
            <a:endParaRPr lang="uk-UA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48861" y="936010"/>
            <a:ext cx="1039836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11. Як </a:t>
            </a:r>
            <a:r>
              <a:rPr lang="uk-UA" sz="3600" b="1" dirty="0" err="1"/>
              <a:t>прогуглити</a:t>
            </a:r>
            <a:r>
              <a:rPr lang="uk-UA" sz="3600" b="1" dirty="0"/>
              <a:t> значення слова? Ввести в пошук </a:t>
            </a:r>
            <a:r>
              <a:rPr lang="uk-UA" sz="3600" b="1" dirty="0" err="1"/>
              <a:t>define</a:t>
            </a:r>
            <a:r>
              <a:rPr lang="uk-UA" sz="3600" b="1" dirty="0"/>
              <a:t>: і дізнатися</a:t>
            </a:r>
            <a:r>
              <a:rPr lang="uk-UA" sz="3600" b="1" dirty="0" smtClean="0"/>
              <a:t>.</a:t>
            </a:r>
          </a:p>
          <a:p>
            <a:endParaRPr lang="uk-UA" sz="3600" b="1" dirty="0"/>
          </a:p>
          <a:p>
            <a:endParaRPr lang="uk-UA" sz="3600" b="1" dirty="0" smtClean="0"/>
          </a:p>
          <a:p>
            <a:endParaRPr lang="uk-UA" sz="3600" b="1" dirty="0"/>
          </a:p>
          <a:p>
            <a:endParaRPr lang="uk-UA" sz="3600" b="1" dirty="0"/>
          </a:p>
          <a:p>
            <a:r>
              <a:rPr lang="uk-UA" sz="4400" i="1" dirty="0" smtClean="0">
                <a:solidFill>
                  <a:srgbClr val="FF0000"/>
                </a:solidFill>
              </a:rPr>
              <a:t>						</a:t>
            </a:r>
            <a:r>
              <a:rPr lang="uk-UA" sz="4400" i="1" dirty="0" err="1" smtClean="0">
                <a:solidFill>
                  <a:srgbClr val="FF0000"/>
                </a:solidFill>
              </a:rPr>
              <a:t>define</a:t>
            </a:r>
            <a:r>
              <a:rPr lang="uk-UA" sz="4400" i="1" dirty="0">
                <a:solidFill>
                  <a:srgbClr val="FF0000"/>
                </a:solidFill>
              </a:rPr>
              <a:t>: </a:t>
            </a:r>
            <a:r>
              <a:rPr lang="uk-UA" sz="4400" i="1" dirty="0" err="1">
                <a:solidFill>
                  <a:srgbClr val="FF0000"/>
                </a:solidFill>
              </a:rPr>
              <a:t>коучинг</a:t>
            </a:r>
            <a:endParaRPr lang="uk-UA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95047" y="1056473"/>
            <a:ext cx="971843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12. Якщо вам треба дізнатися величину або курс валют, просто введіть запит в рядку.</a:t>
            </a:r>
          </a:p>
          <a:p>
            <a:endParaRPr lang="uk-UA" sz="4400" i="1" dirty="0" smtClean="0">
              <a:solidFill>
                <a:srgbClr val="FF0000"/>
              </a:solidFill>
            </a:endParaRPr>
          </a:p>
          <a:p>
            <a:endParaRPr lang="uk-UA" sz="4400" i="1" dirty="0">
              <a:solidFill>
                <a:srgbClr val="FF0000"/>
              </a:solidFill>
            </a:endParaRPr>
          </a:p>
          <a:p>
            <a:endParaRPr lang="uk-UA" sz="4400" i="1" dirty="0" smtClean="0">
              <a:solidFill>
                <a:srgbClr val="FF0000"/>
              </a:solidFill>
            </a:endParaRPr>
          </a:p>
          <a:p>
            <a:r>
              <a:rPr lang="uk-UA" sz="4400" i="1" dirty="0">
                <a:solidFill>
                  <a:srgbClr val="FF0000"/>
                </a:solidFill>
              </a:rPr>
              <a:t>	</a:t>
            </a:r>
            <a:r>
              <a:rPr lang="uk-UA" sz="4400" i="1" dirty="0" smtClean="0">
                <a:solidFill>
                  <a:srgbClr val="FF0000"/>
                </a:solidFill>
              </a:rPr>
              <a:t>				1 </a:t>
            </a:r>
            <a:r>
              <a:rPr lang="uk-UA" sz="4400" i="1" dirty="0">
                <a:solidFill>
                  <a:srgbClr val="FF0000"/>
                </a:solidFill>
              </a:rPr>
              <a:t>кг в фунтах</a:t>
            </a:r>
          </a:p>
        </p:txBody>
      </p:sp>
    </p:spTree>
    <p:extLst>
      <p:ext uri="{BB962C8B-B14F-4D97-AF65-F5344CB8AC3E}">
        <p14:creationId xmlns="" xmlns:p14="http://schemas.microsoft.com/office/powerpoint/2010/main" val="27615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90246" y="750277"/>
            <a:ext cx="10468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b="1" dirty="0" smtClean="0"/>
          </a:p>
          <a:p>
            <a:r>
              <a:rPr lang="uk-UA" sz="3600" b="1" dirty="0" smtClean="0"/>
              <a:t>13</a:t>
            </a:r>
            <a:r>
              <a:rPr lang="uk-UA" sz="3600" b="1" dirty="0"/>
              <a:t>. Точний час по місту знайдеться за допомогою слів «час» і »місто» в рядку пошуку.</a:t>
            </a:r>
          </a:p>
          <a:p>
            <a:endParaRPr lang="uk-UA" sz="4400" i="1" dirty="0" smtClean="0">
              <a:solidFill>
                <a:srgbClr val="FF0000"/>
              </a:solidFill>
            </a:endParaRPr>
          </a:p>
          <a:p>
            <a:endParaRPr lang="uk-UA" sz="4400" i="1" dirty="0">
              <a:solidFill>
                <a:srgbClr val="FF0000"/>
              </a:solidFill>
            </a:endParaRPr>
          </a:p>
          <a:p>
            <a:r>
              <a:rPr lang="uk-UA" sz="4400" i="1" dirty="0" smtClean="0">
                <a:solidFill>
                  <a:srgbClr val="FF0000"/>
                </a:solidFill>
              </a:rPr>
              <a:t>							</a:t>
            </a:r>
            <a:r>
              <a:rPr lang="uk-UA" sz="4400" i="1" dirty="0" err="1" smtClean="0">
                <a:solidFill>
                  <a:srgbClr val="FF0000"/>
                </a:solidFill>
              </a:rPr>
              <a:t>time</a:t>
            </a:r>
            <a:r>
              <a:rPr lang="uk-UA" sz="4400" i="1" dirty="0">
                <a:solidFill>
                  <a:srgbClr val="FF0000"/>
                </a:solidFill>
              </a:rPr>
              <a:t> Львів</a:t>
            </a:r>
          </a:p>
        </p:txBody>
      </p:sp>
    </p:spTree>
    <p:extLst>
      <p:ext uri="{BB962C8B-B14F-4D97-AF65-F5344CB8AC3E}">
        <p14:creationId xmlns="" xmlns:p14="http://schemas.microsoft.com/office/powerpoint/2010/main" val="21621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55076" y="962689"/>
            <a:ext cx="1026941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14. Калькулятор. Щоб підрахувати рівняння, вбийте приклад в пошук і отримаєте результат.</a:t>
            </a:r>
          </a:p>
          <a:p>
            <a:endParaRPr lang="uk-UA" sz="4400" i="1" dirty="0" smtClean="0">
              <a:solidFill>
                <a:srgbClr val="FF0000"/>
              </a:solidFill>
            </a:endParaRPr>
          </a:p>
          <a:p>
            <a:endParaRPr lang="uk-UA" sz="4400" i="1" dirty="0">
              <a:solidFill>
                <a:srgbClr val="FF0000"/>
              </a:solidFill>
            </a:endParaRPr>
          </a:p>
          <a:p>
            <a:endParaRPr lang="uk-UA" sz="4400" i="1" dirty="0" smtClean="0">
              <a:solidFill>
                <a:srgbClr val="FF0000"/>
              </a:solidFill>
            </a:endParaRPr>
          </a:p>
          <a:p>
            <a:endParaRPr lang="uk-UA" sz="4400" i="1" dirty="0">
              <a:solidFill>
                <a:srgbClr val="FF0000"/>
              </a:solidFill>
            </a:endParaRPr>
          </a:p>
          <a:p>
            <a:r>
              <a:rPr lang="uk-UA" sz="4400" i="1" dirty="0" smtClean="0">
                <a:solidFill>
                  <a:srgbClr val="FF0000"/>
                </a:solidFill>
              </a:rPr>
              <a:t>							695 </a:t>
            </a:r>
            <a:r>
              <a:rPr lang="uk-UA" sz="4400" i="1" dirty="0">
                <a:solidFill>
                  <a:srgbClr val="FF0000"/>
                </a:solidFill>
              </a:rPr>
              <a:t>+ 583</a:t>
            </a:r>
          </a:p>
        </p:txBody>
      </p:sp>
    </p:spTree>
    <p:extLst>
      <p:ext uri="{BB962C8B-B14F-4D97-AF65-F5344CB8AC3E}">
        <p14:creationId xmlns="" xmlns:p14="http://schemas.microsoft.com/office/powerpoint/2010/main" val="39989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324707" y="1523220"/>
            <a:ext cx="91791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uk-UA" sz="4800" b="1" dirty="0" smtClean="0">
                <a:latin typeface="+mj-lt"/>
              </a:rPr>
              <a:t>Корисна інформація та цифрові інструменти для всієї сім</a:t>
            </a:r>
            <a:r>
              <a:rPr lang="en-US" sz="4800" b="1" dirty="0" smtClean="0">
                <a:latin typeface="Algerian" panose="04020705040A02060702" pitchFamily="82" charset="0"/>
              </a:rPr>
              <a:t>’</a:t>
            </a:r>
            <a:r>
              <a:rPr lang="uk-UA" sz="4800" b="1" dirty="0" smtClean="0">
                <a:latin typeface="+mj-lt"/>
              </a:rPr>
              <a:t>ї</a:t>
            </a:r>
            <a:endParaRPr lang="en-US" sz="4800" b="1" u="sng" dirty="0">
              <a:latin typeface="Algerian" panose="04020705040A02060702" pitchFamily="82" charset="0"/>
            </a:endParaRPr>
          </a:p>
          <a:p>
            <a:endParaRPr lang="uk-UA" u="sng" dirty="0" smtClean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r>
              <a:rPr lang="uk-UA" sz="2800" u="sng" dirty="0">
                <a:hlinkClick r:id="rId2"/>
              </a:rPr>
              <a:t>https://families.google/intl/uk_ua/?utm_source=homepage&amp;utm_medium=HPP&amp;utm_campaign=FamilyHub&amp;utm_term=Launch</a:t>
            </a:r>
            <a:endParaRPr lang="uk-UA" sz="2800" dirty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475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3.googleusercontent.com/Hq7KDyWrdVazEN61S5EUVrbE_QVAnvgmzTBLrfydv-kFIQxSS32hOpjK8NpwmWl8zkiwZzbDkc46hdJkRgWkutZoezFCmm8yvzn8jQ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0" y="311947"/>
            <a:ext cx="101917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2497015" y="33081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/>
              <a:t>Безпека в Інтернеті й цифровий добробут</a:t>
            </a:r>
          </a:p>
          <a:p>
            <a:pPr algn="ctr"/>
            <a:r>
              <a:rPr lang="uk-UA" dirty="0" smtClean="0"/>
              <a:t>Тут можна знайти ресурси</a:t>
            </a:r>
            <a:r>
              <a:rPr lang="uk-UA" dirty="0"/>
              <a:t>, які допоможуть В</a:t>
            </a:r>
            <a:r>
              <a:rPr lang="uk-UA" dirty="0" smtClean="0"/>
              <a:t>ам та </a:t>
            </a:r>
            <a:r>
              <a:rPr lang="uk-UA" dirty="0"/>
              <a:t>В</a:t>
            </a:r>
            <a:r>
              <a:rPr lang="uk-UA" dirty="0" smtClean="0"/>
              <a:t>ашим </a:t>
            </a:r>
            <a:r>
              <a:rPr lang="uk-UA" dirty="0"/>
              <a:t>дітям почуватися безпечно в Інтернеті й сформувати правильні звички користування цифровим контентом</a:t>
            </a:r>
          </a:p>
        </p:txBody>
      </p:sp>
      <p:pic>
        <p:nvPicPr>
          <p:cNvPr id="4" name="Рисунок 3" descr="https://lh3.googleusercontent.com/tMM2t0n5Gfqptsw5WdQEZM2A-G-NfAd2FwZOvz4v0go8qnZgRpB7wCJ2hC2U1_jQbB39a9mwAi0YUuAaTADdiEFfMh6YiXgVk9Ez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0" y="1916393"/>
            <a:ext cx="120015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кутник 4"/>
          <p:cNvSpPr/>
          <p:nvPr/>
        </p:nvSpPr>
        <p:spPr>
          <a:xfrm>
            <a:off x="3352800" y="1762036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/>
              <a:t>Батьківський контроль</a:t>
            </a:r>
          </a:p>
          <a:p>
            <a:pPr algn="ctr"/>
            <a:r>
              <a:rPr lang="uk-UA" dirty="0" smtClean="0"/>
              <a:t>Тут Ви познайомитеся </a:t>
            </a:r>
            <a:r>
              <a:rPr lang="uk-UA" dirty="0"/>
              <a:t>з інструментами, що допоможуть </a:t>
            </a:r>
            <a:r>
              <a:rPr lang="uk-UA" dirty="0" smtClean="0"/>
              <a:t>Вам </a:t>
            </a:r>
            <a:r>
              <a:rPr lang="uk-UA" dirty="0"/>
              <a:t>установити для дитини правила користування цифровим контентом.</a:t>
            </a:r>
          </a:p>
        </p:txBody>
      </p:sp>
      <p:pic>
        <p:nvPicPr>
          <p:cNvPr id="6" name="Рисунок 5" descr="Логотип Kids Space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65" y="3111817"/>
            <a:ext cx="1630973" cy="14950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кутник 6"/>
          <p:cNvSpPr/>
          <p:nvPr/>
        </p:nvSpPr>
        <p:spPr>
          <a:xfrm>
            <a:off x="3964598" y="313559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/>
              <a:t>Розваги для всієї сім’ї</a:t>
            </a:r>
          </a:p>
          <a:p>
            <a:pPr algn="ctr"/>
            <a:r>
              <a:rPr lang="uk-UA" dirty="0" smtClean="0"/>
              <a:t>Дізнаєтеся, </a:t>
            </a:r>
            <a:r>
              <a:rPr lang="uk-UA" dirty="0"/>
              <a:t>як за допомогою технологій можна навчатися й розважатися разом із сім’єю. </a:t>
            </a:r>
            <a:r>
              <a:rPr lang="uk-UA" dirty="0" err="1"/>
              <a:t>Пізнавайте</a:t>
            </a:r>
            <a:r>
              <a:rPr lang="uk-UA" dirty="0"/>
              <a:t> світ, учіться програмувати, розвивайте творчі здібності, знаходьте корисні додатки тощо.</a:t>
            </a:r>
          </a:p>
        </p:txBody>
      </p:sp>
      <p:pic>
        <p:nvPicPr>
          <p:cNvPr id="8" name="Рисунок 7" descr="https://lh3.googleusercontent.com/TIaVuJpcsVrvg0nXRE0HDZosN9M9e2AA2McWuOc7_JBPVC7SZmCMJtmq1jE3o_5oQRtSi22Umwf6FZkPe2fq00EhwMKeGoTxeeZiuYw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56" y="4751421"/>
            <a:ext cx="161925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кутник 8"/>
          <p:cNvSpPr/>
          <p:nvPr/>
        </p:nvSpPr>
        <p:spPr>
          <a:xfrm>
            <a:off x="4665784" y="4933127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/>
              <a:t>Інструменти для навчання</a:t>
            </a:r>
          </a:p>
          <a:p>
            <a:pPr algn="ctr"/>
            <a:r>
              <a:rPr lang="uk-UA" dirty="0" smtClean="0"/>
              <a:t>Дізнаєтеся </a:t>
            </a:r>
            <a:r>
              <a:rPr lang="uk-UA" dirty="0"/>
              <a:t>про інструменти, додатки й платформи, які можуть стати в пригоді як у класі, так і під час дистанційного навчання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29626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Джерела: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822"/>
            <a:ext cx="10515600" cy="496714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https://web-promo.ua/ua/blog/kakie-poiskovye-sistemy-populyarny-v-mire-i-ukraine-rejting-2021-goda/</a:t>
            </a:r>
            <a:endParaRPr lang="uk-UA" smtClean="0"/>
          </a:p>
          <a:p>
            <a:endParaRPr lang="en-US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Найпопулярніші пошукові системи у світі</a:t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2020 -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2021 рр.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дані сервісу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hlinkClick r:id="rId2"/>
              </a:rPr>
              <a:t>Statcounter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Google – 92,2 %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Bing – 2,27%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017" y="2719754"/>
            <a:ext cx="4993617" cy="2848708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3" y="2709863"/>
            <a:ext cx="4275626" cy="284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Найпопулярніші пошукові системи у світі</a:t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2020 -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2021 рр.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дані сервісу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hlinkClick r:id="rId2"/>
              </a:rPr>
              <a:t>Statcounter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smtClean="0"/>
              <a:t>Yahoo! – 1,5%</a:t>
            </a:r>
            <a:endParaRPr lang="uk-UA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Baidu</a:t>
            </a:r>
            <a:r>
              <a:rPr lang="en-US" dirty="0" smtClean="0"/>
              <a:t> – 1,45%</a:t>
            </a: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/>
          </a:p>
        </p:txBody>
      </p:sp>
      <p:pic>
        <p:nvPicPr>
          <p:cNvPr id="5" name="Picture 4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27" y="2924631"/>
            <a:ext cx="5065904" cy="2503153"/>
          </a:xfrm>
          <a:prstGeom prst="rect">
            <a:avLst/>
          </a:prstGeom>
        </p:spPr>
      </p:pic>
      <p:pic>
        <p:nvPicPr>
          <p:cNvPr id="7" name="Picture 6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908" y="2932601"/>
            <a:ext cx="4161692" cy="276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Найпопулярніші пошукові системи у світі</a:t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2020 -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2021 рр.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дані сервісу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hlinkClick r:id="rId2"/>
              </a:rPr>
              <a:t>Statcounter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Yandex</a:t>
            </a:r>
            <a:r>
              <a:rPr lang="en-US" dirty="0" smtClean="0"/>
              <a:t> – 0,68%</a:t>
            </a:r>
            <a:endParaRPr lang="uk-UA" dirty="0" smtClean="0"/>
          </a:p>
          <a:p>
            <a:pPr algn="ctr"/>
            <a:endParaRPr lang="en-US" dirty="0" smtClean="0"/>
          </a:p>
          <a:p>
            <a:pPr algn="ctr"/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DuckDuckGo</a:t>
            </a:r>
            <a:r>
              <a:rPr lang="en-US" dirty="0" smtClean="0"/>
              <a:t> – 0,59%</a:t>
            </a:r>
            <a:endParaRPr lang="uk-UA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endParaRPr lang="uk-UA" dirty="0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2860431"/>
            <a:ext cx="5163930" cy="1957754"/>
          </a:xfrm>
          <a:prstGeom prst="rect">
            <a:avLst/>
          </a:prstGeom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772920"/>
            <a:ext cx="4278593" cy="266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Найпопулярніші пошукові системи в інших країнах</a:t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2020 -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2021 рр.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дані сервісу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hlinkClick r:id="rId2"/>
              </a:rPr>
              <a:t>Statcounter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США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Google – 88,4%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Bing – 5,43%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Yahoo! – 3%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DuckDuckGo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2,32%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Ecosia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0,12%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Baidu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0,11%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Японія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Google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75,51%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Yahoo!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- 20.97%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Bing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3,14%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DuckDuckGo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0,16%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Baidu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0,1%</a:t>
            </a:r>
          </a:p>
          <a:p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792</Words>
  <Application>Microsoft Office PowerPoint</Application>
  <PresentationFormat>Custom</PresentationFormat>
  <Paragraphs>379</Paragraphs>
  <Slides>58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Навики ефективного пошуку інформації</vt:lpstr>
      <vt:lpstr>Інформаційна грамотність</vt:lpstr>
      <vt:lpstr>Пройдіть тест та дізнайтеся про рівень своєї цифрової грамотності</vt:lpstr>
      <vt:lpstr>Slide 4</vt:lpstr>
      <vt:lpstr>Поради ефективного онлайн пошуку</vt:lpstr>
      <vt:lpstr>Найпопулярніші пошукові системи у світі 2020 - 2021 рр. (дані сервісу Statcounter)</vt:lpstr>
      <vt:lpstr>Найпопулярніші пошукові системи у світі 2020 - 2021 рр. (дані сервісу Statcounter)</vt:lpstr>
      <vt:lpstr>Найпопулярніші пошукові системи у світі 2020 - 2021 рр. (дані сервісу Statcounter)</vt:lpstr>
      <vt:lpstr>Найпопулярніші пошукові системи в інших країнах 2020 - 2021 рр. (дані сервісу Statcounter)</vt:lpstr>
      <vt:lpstr>Найпопулярніші пошукові системи в інших країнах 2020 - 2021 рр. (дані сервісу Statcounter)</vt:lpstr>
      <vt:lpstr>Найпопулярніші пошукові системи в інших країнах 2020 - 2021 рр. (дані сервісу Statcounter)</vt:lpstr>
      <vt:lpstr>Найпопулярніші пошукові системи в інших країнах 2020 - 2021 рр. (дані сервісу Statcounter)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Використовуйте конкретні описові ключові слова для звуження пошуку та одержання точніших результатів.</vt:lpstr>
      <vt:lpstr>Якщо перша спроба не є результативною, використовуйте синоніми. </vt:lpstr>
      <vt:lpstr>Використовуйте символи: *, «» та &amp; для виділення конкретних слів або конкретних фраз, які Ви шукаєте.</vt:lpstr>
      <vt:lpstr>Для пошуку Ви можете використовувати два слова одразу, поставивши між ними розділовий знак «-».</vt:lpstr>
      <vt:lpstr>Пошук і зосередження уваги на типах доменів URL (уніфікований локатор ресурсів або адреса ресурсів)</vt:lpstr>
      <vt:lpstr>Визначте формат інформації, яка вам необхідна.</vt:lpstr>
      <vt:lpstr>Використовуйте хештеги для пошуку інформації.</vt:lpstr>
      <vt:lpstr>Використовуйте якомога більше джерел інформації.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Ira</cp:lastModifiedBy>
  <cp:revision>71</cp:revision>
  <dcterms:created xsi:type="dcterms:W3CDTF">2020-05-19T06:31:28Z</dcterms:created>
  <dcterms:modified xsi:type="dcterms:W3CDTF">2021-11-24T15:41:00Z</dcterms:modified>
</cp:coreProperties>
</file>