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398" r:id="rId3"/>
    <p:sldId id="399" r:id="rId4"/>
    <p:sldId id="400" r:id="rId5"/>
    <p:sldId id="401" r:id="rId6"/>
    <p:sldId id="261" r:id="rId7"/>
    <p:sldId id="262" r:id="rId8"/>
    <p:sldId id="263" r:id="rId9"/>
    <p:sldId id="32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322" r:id="rId23"/>
    <p:sldId id="276" r:id="rId24"/>
    <p:sldId id="277" r:id="rId25"/>
    <p:sldId id="278" r:id="rId26"/>
    <p:sldId id="382" r:id="rId27"/>
    <p:sldId id="366" r:id="rId28"/>
    <p:sldId id="367" r:id="rId29"/>
    <p:sldId id="381" r:id="rId30"/>
    <p:sldId id="280" r:id="rId31"/>
    <p:sldId id="385" r:id="rId32"/>
    <p:sldId id="380" r:id="rId33"/>
    <p:sldId id="383" r:id="rId34"/>
    <p:sldId id="386" r:id="rId35"/>
    <p:sldId id="387" r:id="rId36"/>
    <p:sldId id="390" r:id="rId37"/>
    <p:sldId id="391" r:id="rId38"/>
    <p:sldId id="392" r:id="rId39"/>
    <p:sldId id="393" r:id="rId40"/>
    <p:sldId id="394" r:id="rId41"/>
    <p:sldId id="395" r:id="rId42"/>
    <p:sldId id="396" r:id="rId43"/>
    <p:sldId id="397" r:id="rId44"/>
    <p:sldId id="388" r:id="rId45"/>
    <p:sldId id="389" r:id="rId46"/>
    <p:sldId id="384" r:id="rId47"/>
    <p:sldId id="371" r:id="rId48"/>
    <p:sldId id="372" r:id="rId49"/>
    <p:sldId id="37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-4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91110-B77A-4CA8-9BFE-E5A93ACB49FC}" type="datetimeFigureOut">
              <a:rPr lang="uk-UA" smtClean="0"/>
              <a:t>28.11.2021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2123B-AD1B-409A-A6A4-EF8A3553B6D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1207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noProof="0"/>
              <a:t>Текст координатора: </a:t>
            </a:r>
          </a:p>
          <a:p>
            <a:r>
              <a:rPr lang="uk-UA" noProof="0"/>
              <a:t>Давайте потренуємося розрізняти факти від суджень, які можуть зустрітися в медіа. </a:t>
            </a:r>
          </a:p>
          <a:p>
            <a:r>
              <a:rPr lang="uk-UA" noProof="0"/>
              <a:t>Це факт або судження? </a:t>
            </a:r>
          </a:p>
          <a:p>
            <a:r>
              <a:rPr lang="uk-UA" noProof="0"/>
              <a:t>Чому?  </a:t>
            </a:r>
          </a:p>
          <a:p>
            <a:endParaRPr lang="uk-UA" noProof="0"/>
          </a:p>
          <a:p>
            <a:r>
              <a:rPr lang="uk-UA" noProof="0"/>
              <a:t>Вірна відповідь: ФАКТ </a:t>
            </a:r>
          </a:p>
          <a:p>
            <a:endParaRPr lang="uk-UA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9CA20-C4EC-464C-874B-A9646706AB0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40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noProof="0" dirty="0"/>
              <a:t>Текст координатора: </a:t>
            </a:r>
          </a:p>
          <a:p>
            <a:r>
              <a:rPr lang="uk-UA" noProof="0" dirty="0"/>
              <a:t>Давайте потренуємося розрізняти факти від суджень, які можуть зустрітися в медіа. </a:t>
            </a:r>
          </a:p>
          <a:p>
            <a:r>
              <a:rPr lang="uk-UA" noProof="0" dirty="0"/>
              <a:t>Це факт або судження? </a:t>
            </a:r>
          </a:p>
          <a:p>
            <a:r>
              <a:rPr lang="uk-UA" noProof="0" dirty="0"/>
              <a:t>Чому?  </a:t>
            </a:r>
          </a:p>
          <a:p>
            <a:endParaRPr lang="uk-UA" noProof="0" dirty="0"/>
          </a:p>
          <a:p>
            <a:r>
              <a:rPr lang="uk-UA" noProof="0" dirty="0"/>
              <a:t>Вірна відповідь: ФАКТ </a:t>
            </a:r>
          </a:p>
          <a:p>
            <a:endParaRPr lang="uk-U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9CA20-C4EC-464C-874B-A9646706AB0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96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</a:pPr>
            <a:r>
              <a:rPr lang="uk-UA" b="1" noProof="0" dirty="0"/>
              <a:t>Текст координатора: </a:t>
            </a:r>
          </a:p>
          <a:p>
            <a:pPr>
              <a:buClr>
                <a:schemeClr val="dk1"/>
              </a:buClr>
            </a:pPr>
            <a:r>
              <a:rPr lang="uk-UA" noProof="0" dirty="0"/>
              <a:t>Це факт або судження? </a:t>
            </a:r>
          </a:p>
          <a:p>
            <a:r>
              <a:rPr lang="uk-UA" noProof="0" dirty="0"/>
              <a:t>Чому?  </a:t>
            </a:r>
          </a:p>
          <a:p>
            <a:endParaRPr lang="uk-UA" noProof="0" dirty="0"/>
          </a:p>
          <a:p>
            <a:pPr>
              <a:buClr>
                <a:schemeClr val="dk1"/>
              </a:buClr>
            </a:pPr>
            <a:r>
              <a:rPr lang="uk-UA" noProof="0" dirty="0"/>
              <a:t>Вірна відповідь: СУДЖЕННЯ </a:t>
            </a:r>
          </a:p>
          <a:p>
            <a:endParaRPr lang="uk-U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9CA20-C4EC-464C-874B-A9646706AB0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75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</a:pPr>
            <a:r>
              <a:rPr lang="uk-UA" b="1" noProof="0" dirty="0"/>
              <a:t>Текст координатора: </a:t>
            </a:r>
          </a:p>
          <a:p>
            <a:pPr>
              <a:buClr>
                <a:schemeClr val="dk1"/>
              </a:buClr>
            </a:pPr>
            <a:r>
              <a:rPr lang="uk-UA" noProof="0" dirty="0"/>
              <a:t>Це факт або судження? </a:t>
            </a:r>
          </a:p>
          <a:p>
            <a:r>
              <a:rPr lang="uk-UA" noProof="0" dirty="0"/>
              <a:t>Чому?  </a:t>
            </a:r>
          </a:p>
          <a:p>
            <a:endParaRPr lang="uk-UA" noProof="0" dirty="0"/>
          </a:p>
          <a:p>
            <a:pPr>
              <a:buClr>
                <a:schemeClr val="dk1"/>
              </a:buClr>
            </a:pPr>
            <a:r>
              <a:rPr lang="uk-UA" noProof="0" dirty="0"/>
              <a:t>Вірна відповідь: СУДЖЕННЯ </a:t>
            </a:r>
          </a:p>
          <a:p>
            <a:endParaRPr lang="uk-U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9CA20-C4EC-464C-874B-A9646706AB0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77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1100"/>
            </a:pPr>
            <a:r>
              <a:rPr lang="uk-UA" b="1" noProof="0"/>
              <a:t>Текст координатора: </a:t>
            </a:r>
          </a:p>
          <a:p>
            <a:pPr>
              <a:buClr>
                <a:schemeClr val="dk1"/>
              </a:buClr>
              <a:buSzPts val="1100"/>
            </a:pPr>
            <a:r>
              <a:rPr lang="uk-UA" noProof="0"/>
              <a:t>Це факт або судження? </a:t>
            </a:r>
          </a:p>
          <a:p>
            <a:pPr>
              <a:buClr>
                <a:schemeClr val="dk1"/>
              </a:buClr>
              <a:buSzPts val="1100"/>
            </a:pPr>
            <a:r>
              <a:rPr lang="uk-UA" noProof="0"/>
              <a:t>Чому?  </a:t>
            </a:r>
          </a:p>
          <a:p>
            <a:pPr>
              <a:buClr>
                <a:schemeClr val="dk1"/>
              </a:buClr>
              <a:buSzPts val="1100"/>
            </a:pPr>
            <a:endParaRPr lang="uk-UA" noProof="0"/>
          </a:p>
          <a:p>
            <a:pPr>
              <a:buClr>
                <a:schemeClr val="dk1"/>
              </a:buClr>
              <a:buSzPts val="1100"/>
            </a:pPr>
            <a:r>
              <a:rPr lang="uk-UA" noProof="0"/>
              <a:t>Вірна відповідь: СУДЖЕННЯ </a:t>
            </a:r>
          </a:p>
          <a:p>
            <a:endParaRPr lang="uk-UA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9CA20-C4EC-464C-874B-A9646706AB0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7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1100"/>
            </a:pPr>
            <a:r>
              <a:rPr lang="uk-UA" b="1" noProof="0"/>
              <a:t>Текст координатора: </a:t>
            </a:r>
          </a:p>
          <a:p>
            <a:pPr>
              <a:buClr>
                <a:schemeClr val="dk1"/>
              </a:buClr>
              <a:buSzPts val="1100"/>
            </a:pPr>
            <a:r>
              <a:rPr lang="uk-UA" noProof="0"/>
              <a:t>Це факт або судження? </a:t>
            </a:r>
          </a:p>
          <a:p>
            <a:pPr>
              <a:buClr>
                <a:schemeClr val="dk1"/>
              </a:buClr>
              <a:buSzPts val="1100"/>
            </a:pPr>
            <a:r>
              <a:rPr lang="uk-UA" noProof="0"/>
              <a:t>Чому?  </a:t>
            </a:r>
          </a:p>
          <a:p>
            <a:pPr>
              <a:buClr>
                <a:schemeClr val="dk1"/>
              </a:buClr>
              <a:buSzPts val="1100"/>
            </a:pPr>
            <a:endParaRPr lang="uk-UA" noProof="0"/>
          </a:p>
          <a:p>
            <a:pPr>
              <a:buClr>
                <a:schemeClr val="dk1"/>
              </a:buClr>
              <a:buSzPts val="1100"/>
            </a:pPr>
            <a:r>
              <a:rPr lang="uk-UA" noProof="0"/>
              <a:t>Вірна відповідь: СУДЖЕННЯ </a:t>
            </a:r>
          </a:p>
          <a:p>
            <a:endParaRPr lang="uk-UA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9CA20-C4EC-464C-874B-A9646706AB0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85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noProof="0"/>
              <a:t>Текст координатора: </a:t>
            </a:r>
          </a:p>
          <a:p>
            <a:r>
              <a:rPr lang="uk-UA" noProof="0"/>
              <a:t>Давайте підведемо підсумки. Факт - це (зачитати), судження - це (зачитати). </a:t>
            </a:r>
          </a:p>
          <a:p>
            <a:r>
              <a:rPr lang="uk-UA" noProof="0"/>
              <a:t>Зараз ми продовжуємо пошуки фактів. </a:t>
            </a:r>
          </a:p>
          <a:p>
            <a:endParaRPr lang="uk-UA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9CA20-C4EC-464C-874B-A9646706AB0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42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67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9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19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13"/>
          <p:cNvSpPr/>
          <p:nvPr userDrawn="1"/>
        </p:nvSpPr>
        <p:spPr>
          <a:xfrm>
            <a:off x="0" y="6762751"/>
            <a:ext cx="12192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500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12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6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55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0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0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3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82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24A-659D-4B2B-AD6D-793E765BBFD6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489-516B-4763-9772-B41968FD35D7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36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24A-659D-4B2B-AD6D-793E765BBFD6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2489-516B-4763-9772-B41968FD35D7}" type="slidenum">
              <a:rPr lang="en-US" smtClean="0"/>
              <a:pPr/>
              <a:t>‹№›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7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verified.ed-era.com/ua/u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uspilne.media/79008-potribno-za-ce-vidpovisti-v-odesi-pereselenka-z-donbasu-vigrala-sud-proti-rf/" TargetMode="External"/><Relationship Id="rId2" Type="http://schemas.openxmlformats.org/officeDocument/2006/relationships/hyperlink" Target="https://bykvu.com/ru/bukvy/kabmin-proponuie-dozvoliti-policejskim-chastishe-vikoristovuvati-elektroshoker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itz.if.ua/%D0%9D%D0%BE%D0%B2%D0%B8%D0%BD%D0%B0/merom-amerikanskogo-mistechka-stav-frantsuzkiy-buldog" TargetMode="External"/><Relationship Id="rId5" Type="http://schemas.openxmlformats.org/officeDocument/2006/relationships/hyperlink" Target="https://lhealth.info/5900/vcheni-nazvaly-najbilsh-nebezpechni-dlia-zdorov-ia-chastyny-kurky" TargetMode="External"/><Relationship Id="rId4" Type="http://schemas.openxmlformats.org/officeDocument/2006/relationships/hyperlink" Target="https://suspilne.media/79042-stanciu-akademik-vernadskij-zamelo-snigom-naprikinci-antarkticnoi-vesni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verified.ed-era.com/ua/u1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5560" y="4315908"/>
            <a:ext cx="9991107" cy="2387600"/>
          </a:xfrm>
        </p:spPr>
        <p:txBody>
          <a:bodyPr>
            <a:noAutofit/>
          </a:bodyPr>
          <a:lstStyle/>
          <a:p>
            <a:r>
              <a:rPr lang="uk-UA" sz="8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МОЄ </a:t>
            </a:r>
            <a:r>
              <a:rPr lang="uk-UA" sz="83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медіаполе</a:t>
            </a:r>
            <a:endParaRPr lang="en-US" sz="8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3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4062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230923" y="187325"/>
            <a:ext cx="10122876" cy="5989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     </a:t>
            </a:r>
          </a:p>
          <a:p>
            <a:pPr marL="0" indent="0">
              <a:buNone/>
            </a:pPr>
            <a:r>
              <a:rPr lang="uk-UA" sz="3200" b="1" dirty="0"/>
              <a:t> </a:t>
            </a:r>
            <a:r>
              <a:rPr lang="uk-UA" sz="3200" b="1" dirty="0" smtClean="0"/>
              <a:t>          5</a:t>
            </a:r>
            <a:r>
              <a:rPr lang="uk-UA" sz="3200" b="1" dirty="0"/>
              <a:t>. Наскільки </a:t>
            </a:r>
            <a:r>
              <a:rPr lang="uk-UA" sz="3200" b="1" dirty="0" smtClean="0"/>
              <a:t>Ви </a:t>
            </a:r>
            <a:r>
              <a:rPr lang="uk-UA" sz="3200" b="1" dirty="0" err="1"/>
              <a:t>медіаосвічені</a:t>
            </a:r>
            <a:r>
              <a:rPr lang="uk-UA" sz="3200" b="1" dirty="0"/>
              <a:t>? </a:t>
            </a:r>
            <a:endParaRPr lang="uk-UA" sz="3200" b="1" dirty="0" smtClean="0"/>
          </a:p>
          <a:p>
            <a:pPr marL="0" indent="0">
              <a:buNone/>
            </a:pPr>
            <a:r>
              <a:rPr lang="uk-UA" sz="3200" dirty="0" smtClean="0"/>
              <a:t>Хто з </a:t>
            </a:r>
            <a:r>
              <a:rPr lang="uk-UA" sz="3200" dirty="0"/>
              <a:t>перерахованих учених уперше обґрунтував концепцію </a:t>
            </a:r>
            <a:r>
              <a:rPr lang="uk-UA" sz="3200" dirty="0" smtClean="0"/>
              <a:t>«</a:t>
            </a:r>
            <a:r>
              <a:rPr lang="uk-UA" sz="3200" dirty="0"/>
              <a:t>глобального села</a:t>
            </a:r>
            <a:r>
              <a:rPr lang="uk-UA" sz="3200" dirty="0" smtClean="0"/>
              <a:t>»?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 smtClean="0"/>
              <a:t>    а</a:t>
            </a:r>
            <a:r>
              <a:rPr lang="uk-UA" dirty="0"/>
              <a:t>) Дж. </a:t>
            </a:r>
            <a:r>
              <a:rPr lang="uk-UA" dirty="0" err="1"/>
              <a:t>Гербнер</a:t>
            </a:r>
            <a:r>
              <a:rPr lang="uk-UA" dirty="0"/>
              <a:t>; </a:t>
            </a:r>
            <a:endParaRPr lang="uk-UA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uk-UA" dirty="0" smtClean="0"/>
              <a:t>    б</a:t>
            </a:r>
            <a:r>
              <a:rPr lang="uk-UA" dirty="0"/>
              <a:t>) М. </a:t>
            </a:r>
            <a:r>
              <a:rPr lang="uk-UA" dirty="0" err="1"/>
              <a:t>Маклуен</a:t>
            </a:r>
            <a:r>
              <a:rPr lang="uk-UA" dirty="0"/>
              <a:t>; </a:t>
            </a:r>
            <a:endParaRPr lang="uk-UA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uk-UA" dirty="0" smtClean="0"/>
              <a:t>    в</a:t>
            </a:r>
            <a:r>
              <a:rPr lang="uk-UA" dirty="0"/>
              <a:t>) Г. </a:t>
            </a:r>
            <a:r>
              <a:rPr lang="uk-UA" dirty="0" err="1"/>
              <a:t>Лассвел</a:t>
            </a:r>
            <a:r>
              <a:rPr lang="uk-UA" dirty="0"/>
              <a:t>; </a:t>
            </a:r>
            <a:endParaRPr lang="uk-UA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uk-UA" dirty="0" smtClean="0"/>
              <a:t>    г</a:t>
            </a:r>
            <a:r>
              <a:rPr lang="uk-UA" dirty="0"/>
              <a:t>) У. </a:t>
            </a:r>
            <a:r>
              <a:rPr lang="uk-UA" dirty="0" err="1"/>
              <a:t>Еко</a:t>
            </a:r>
            <a:r>
              <a:rPr lang="uk-UA" dirty="0"/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622" y="2696304"/>
            <a:ext cx="3465436" cy="35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1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090246" y="328245"/>
            <a:ext cx="10263554" cy="5848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b="1" dirty="0" smtClean="0"/>
              <a:t>   6</a:t>
            </a:r>
            <a:r>
              <a:rPr lang="uk-UA" sz="4000" b="1" dirty="0"/>
              <a:t>. </a:t>
            </a:r>
            <a:r>
              <a:rPr lang="uk-UA" sz="4000" b="1" dirty="0" err="1"/>
              <a:t>Продовжіть</a:t>
            </a:r>
            <a:r>
              <a:rPr lang="uk-UA" sz="4000" b="1" dirty="0"/>
              <a:t> фразу «Маніпулятивний вплив медіа - це </a:t>
            </a:r>
            <a:r>
              <a:rPr lang="uk-UA" sz="4000" b="1" dirty="0" smtClean="0"/>
              <a:t>...»</a:t>
            </a:r>
          </a:p>
          <a:p>
            <a:endParaRPr lang="uk-UA" dirty="0" smtClean="0"/>
          </a:p>
          <a:p>
            <a:pPr marL="0" indent="0">
              <a:buNone/>
            </a:pPr>
            <a:r>
              <a:rPr lang="uk-UA" sz="3200" dirty="0" smtClean="0"/>
              <a:t> </a:t>
            </a:r>
            <a:r>
              <a:rPr lang="uk-UA" sz="3200" dirty="0"/>
              <a:t>а) система способів і прийомів </a:t>
            </a:r>
            <a:r>
              <a:rPr lang="uk-UA" sz="3200" dirty="0" smtClean="0"/>
              <a:t>аудіо- </a:t>
            </a:r>
            <a:r>
              <a:rPr lang="uk-UA" sz="3200" dirty="0"/>
              <a:t>та візуального монтажу; </a:t>
            </a:r>
            <a:endParaRPr lang="uk-UA" sz="3200" dirty="0" smtClean="0"/>
          </a:p>
          <a:p>
            <a:pPr marL="0" indent="0">
              <a:buNone/>
            </a:pPr>
            <a:r>
              <a:rPr lang="uk-UA" sz="3200" dirty="0" smtClean="0"/>
              <a:t>б</a:t>
            </a:r>
            <a:r>
              <a:rPr lang="uk-UA" sz="3200" dirty="0"/>
              <a:t>) система маніпуляцій при створенні </a:t>
            </a:r>
            <a:r>
              <a:rPr lang="uk-UA" sz="3200" dirty="0" err="1"/>
              <a:t>медіапродуктів</a:t>
            </a:r>
            <a:r>
              <a:rPr lang="uk-UA" sz="3200" dirty="0"/>
              <a:t> і використанні інформаційних технологій; </a:t>
            </a:r>
            <a:endParaRPr lang="uk-UA" sz="3200" dirty="0" smtClean="0"/>
          </a:p>
          <a:p>
            <a:pPr marL="0" indent="0">
              <a:buNone/>
            </a:pPr>
            <a:r>
              <a:rPr lang="uk-UA" sz="3200" dirty="0" smtClean="0"/>
              <a:t>в</a:t>
            </a:r>
            <a:r>
              <a:rPr lang="uk-UA" sz="3200" dirty="0"/>
              <a:t>) система способів і прийомів впливу на свідомість аудиторії з метою нав’язування будь-яких ідей або введення в оману.</a:t>
            </a:r>
          </a:p>
        </p:txBody>
      </p:sp>
    </p:spTree>
    <p:extLst>
      <p:ext uri="{BB962C8B-B14F-4D97-AF65-F5344CB8AC3E}">
        <p14:creationId xmlns:p14="http://schemas.microsoft.com/office/powerpoint/2010/main" val="64289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149470" y="528087"/>
            <a:ext cx="10251831" cy="58018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3200" b="1" dirty="0" smtClean="0"/>
              <a:t>     7. </a:t>
            </a:r>
            <a:r>
              <a:rPr lang="uk-UA" b="1" dirty="0" smtClean="0"/>
              <a:t>Я</a:t>
            </a:r>
            <a:r>
              <a:rPr lang="uk-UA" sz="3200" b="1" dirty="0" smtClean="0"/>
              <a:t>ка </a:t>
            </a:r>
            <a:r>
              <a:rPr lang="uk-UA" b="1" dirty="0" smtClean="0"/>
              <a:t>із запропонованих фраз є </a:t>
            </a:r>
            <a:r>
              <a:rPr lang="uk-UA" sz="3200" b="1" dirty="0" smtClean="0"/>
              <a:t>помилковою? </a:t>
            </a:r>
          </a:p>
          <a:p>
            <a:pPr marL="0" indent="0">
              <a:buNone/>
            </a:pPr>
            <a:endParaRPr lang="uk-UA" sz="3200" b="1" dirty="0" smtClean="0"/>
          </a:p>
          <a:p>
            <a:pPr marL="0" indent="0">
              <a:buNone/>
            </a:pPr>
            <a:r>
              <a:rPr lang="uk-UA" dirty="0" smtClean="0"/>
              <a:t> а</a:t>
            </a:r>
            <a:r>
              <a:rPr lang="uk-UA" dirty="0"/>
              <a:t>) </a:t>
            </a:r>
            <a:r>
              <a:rPr lang="uk-UA" dirty="0" smtClean="0"/>
              <a:t>усі </a:t>
            </a:r>
            <a:r>
              <a:rPr lang="uk-UA" dirty="0"/>
              <a:t>медіа відображають точку зору влади на події, що відбуваються; </a:t>
            </a:r>
            <a:endParaRPr lang="uk-UA" dirty="0" smtClean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 б</a:t>
            </a:r>
            <a:r>
              <a:rPr lang="uk-UA" dirty="0"/>
              <a:t>) аудіовізуальне мислення - творча діяльність, заснована на емоційному </a:t>
            </a:r>
            <a:r>
              <a:rPr lang="uk-UA" dirty="0" smtClean="0"/>
              <a:t>співвідношенні </a:t>
            </a:r>
            <a:r>
              <a:rPr lang="uk-UA" dirty="0"/>
              <a:t>смислових і образних узагальнень частин екранного тексту</a:t>
            </a:r>
            <a:r>
              <a:rPr lang="uk-UA" dirty="0" smtClean="0"/>
              <a:t>;</a:t>
            </a:r>
          </a:p>
          <a:p>
            <a:pPr marL="0" indent="0">
              <a:buNone/>
            </a:pPr>
            <a:r>
              <a:rPr lang="uk-UA" dirty="0" smtClean="0"/>
              <a:t> </a:t>
            </a:r>
          </a:p>
          <a:p>
            <a:pPr marL="0" indent="0">
              <a:buNone/>
            </a:pPr>
            <a:r>
              <a:rPr lang="uk-UA" dirty="0" smtClean="0"/>
              <a:t> в</a:t>
            </a:r>
            <a:r>
              <a:rPr lang="uk-UA" dirty="0"/>
              <a:t>) критичне мислення - це система суджень, </a:t>
            </a:r>
            <a:r>
              <a:rPr lang="uk-UA" dirty="0" smtClean="0"/>
              <a:t>що </a:t>
            </a:r>
            <a:r>
              <a:rPr lang="uk-UA" dirty="0"/>
              <a:t>використовується для аналізу речей і подій з метою </a:t>
            </a:r>
            <a:r>
              <a:rPr lang="uk-UA" dirty="0" smtClean="0"/>
              <a:t>коректного обґрунтовування, оцінювання </a:t>
            </a:r>
            <a:r>
              <a:rPr lang="uk-UA" dirty="0"/>
              <a:t>і </a:t>
            </a:r>
            <a:r>
              <a:rPr lang="uk-UA" dirty="0" smtClean="0"/>
              <a:t>застосування отриманих результатів </a:t>
            </a:r>
            <a:r>
              <a:rPr lang="uk-UA" dirty="0"/>
              <a:t>до ситуацій і проблем.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898" y="407324"/>
            <a:ext cx="898527" cy="89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0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838199" y="339969"/>
            <a:ext cx="10650415" cy="5836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000" dirty="0" smtClean="0"/>
              <a:t>        </a:t>
            </a:r>
            <a:r>
              <a:rPr lang="uk-UA" sz="3000" b="1" dirty="0" smtClean="0"/>
              <a:t>8</a:t>
            </a:r>
            <a:r>
              <a:rPr lang="uk-UA" sz="3000" b="1" dirty="0"/>
              <a:t>. Яке з </a:t>
            </a:r>
            <a:r>
              <a:rPr lang="uk-UA" sz="3000" b="1" dirty="0" smtClean="0"/>
              <a:t>перерахованих понять </a:t>
            </a:r>
            <a:r>
              <a:rPr lang="uk-UA" sz="3000" b="1" u="sng" dirty="0" smtClean="0"/>
              <a:t>Не</a:t>
            </a:r>
            <a:r>
              <a:rPr lang="uk-UA" sz="3000" b="1" dirty="0" smtClean="0"/>
              <a:t> </a:t>
            </a:r>
            <a:r>
              <a:rPr lang="uk-UA" sz="3000" b="1" dirty="0"/>
              <a:t>стосується </a:t>
            </a:r>
            <a:r>
              <a:rPr lang="uk-UA" sz="3000" b="1" dirty="0" smtClean="0"/>
              <a:t>   </a:t>
            </a:r>
          </a:p>
          <a:p>
            <a:pPr marL="0" indent="0">
              <a:buNone/>
            </a:pPr>
            <a:r>
              <a:rPr lang="uk-UA" sz="3000" b="1" dirty="0" smtClean="0"/>
              <a:t>             медіаграмотності?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3200" dirty="0" smtClean="0"/>
              <a:t>         а</a:t>
            </a:r>
            <a:r>
              <a:rPr lang="uk-UA" sz="3200" dirty="0"/>
              <a:t>) репрезентація; </a:t>
            </a:r>
            <a:endParaRPr lang="uk-UA" sz="32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uk-UA" sz="3200" dirty="0" smtClean="0"/>
              <a:t>         б</a:t>
            </a:r>
            <a:r>
              <a:rPr lang="uk-UA" sz="3200" dirty="0"/>
              <a:t>) аудиторія; </a:t>
            </a:r>
            <a:endParaRPr lang="uk-UA" sz="32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uk-UA" sz="3200" dirty="0" smtClean="0"/>
              <a:t>         в</a:t>
            </a:r>
            <a:r>
              <a:rPr lang="uk-UA" sz="3200" dirty="0"/>
              <a:t>) </a:t>
            </a:r>
            <a:r>
              <a:rPr lang="uk-UA" sz="3200" dirty="0" err="1"/>
              <a:t>фактчекінг</a:t>
            </a:r>
            <a:r>
              <a:rPr lang="uk-UA" sz="3200" dirty="0"/>
              <a:t>; </a:t>
            </a:r>
            <a:endParaRPr lang="uk-UA" sz="32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uk-UA" sz="3200" dirty="0" smtClean="0"/>
              <a:t>         г</a:t>
            </a:r>
            <a:r>
              <a:rPr lang="uk-UA" sz="3200" dirty="0"/>
              <a:t>) медіана; </a:t>
            </a:r>
            <a:endParaRPr lang="uk-UA" sz="32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uk-UA" sz="3200" dirty="0" smtClean="0"/>
              <a:t>         д</a:t>
            </a:r>
            <a:r>
              <a:rPr lang="uk-UA" sz="3200" dirty="0"/>
              <a:t>) інформація. </a:t>
            </a:r>
            <a:endParaRPr lang="uk-UA" sz="32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17" y="2523310"/>
            <a:ext cx="5955599" cy="396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3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184030" y="187325"/>
            <a:ext cx="10169769" cy="59896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 smtClean="0"/>
              <a:t>    9. Яке </a:t>
            </a:r>
            <a:r>
              <a:rPr lang="uk-UA" b="1" dirty="0"/>
              <a:t>з </a:t>
            </a:r>
            <a:r>
              <a:rPr lang="uk-UA" b="1" dirty="0" smtClean="0"/>
              <a:t>перерахованих повідомлень базується на фактах, </a:t>
            </a:r>
            <a:r>
              <a:rPr lang="uk-UA" b="1" dirty="0"/>
              <a:t>а не </a:t>
            </a:r>
            <a:r>
              <a:rPr lang="uk-UA" b="1" dirty="0" smtClean="0"/>
              <a:t>думках: </a:t>
            </a:r>
          </a:p>
          <a:p>
            <a:pPr marL="0" indent="0">
              <a:buNone/>
            </a:pPr>
            <a:r>
              <a:rPr lang="uk-UA" sz="2700" dirty="0" smtClean="0"/>
              <a:t>а</a:t>
            </a:r>
            <a:r>
              <a:rPr lang="uk-UA" sz="2700" dirty="0"/>
              <a:t>) Маріуполь - центр металургійної промисловості в Україні; </a:t>
            </a:r>
            <a:endParaRPr lang="uk-UA" sz="2700" dirty="0" smtClean="0"/>
          </a:p>
          <a:p>
            <a:pPr marL="0" indent="0">
              <a:buNone/>
            </a:pPr>
            <a:r>
              <a:rPr lang="uk-UA" sz="2700" dirty="0" smtClean="0"/>
              <a:t>б</a:t>
            </a:r>
            <a:r>
              <a:rPr lang="uk-UA" sz="2700" dirty="0"/>
              <a:t>) Маріуполь заснований запорізькими козаками на початку 16- </a:t>
            </a:r>
            <a:r>
              <a:rPr lang="uk-UA" sz="2700" dirty="0" err="1"/>
              <a:t>го</a:t>
            </a:r>
            <a:r>
              <a:rPr lang="uk-UA" sz="2700" dirty="0"/>
              <a:t> століття як фортеця Кальміус; </a:t>
            </a:r>
            <a:endParaRPr lang="uk-UA" sz="2700" dirty="0" smtClean="0"/>
          </a:p>
          <a:p>
            <a:pPr marL="0" indent="0">
              <a:buNone/>
            </a:pPr>
            <a:r>
              <a:rPr lang="uk-UA" sz="2700" dirty="0" smtClean="0"/>
              <a:t>в</a:t>
            </a:r>
            <a:r>
              <a:rPr lang="uk-UA" sz="2700" dirty="0"/>
              <a:t>) децентралізація - одна з </a:t>
            </a:r>
            <a:r>
              <a:rPr lang="uk-UA" sz="2700" dirty="0" smtClean="0"/>
              <a:t>наймасштабніших </a:t>
            </a:r>
            <a:r>
              <a:rPr lang="uk-UA" sz="2700" dirty="0"/>
              <a:t>реформ, </a:t>
            </a:r>
            <a:r>
              <a:rPr lang="uk-UA" sz="2700" dirty="0" smtClean="0"/>
              <a:t>що повинна </a:t>
            </a:r>
            <a:r>
              <a:rPr lang="uk-UA" sz="2700" dirty="0"/>
              <a:t>повністю </a:t>
            </a:r>
            <a:r>
              <a:rPr lang="uk-UA" sz="2700" dirty="0" smtClean="0"/>
              <a:t>змінити </a:t>
            </a:r>
            <a:r>
              <a:rPr lang="uk-UA" sz="2700" dirty="0"/>
              <a:t>систему управління</a:t>
            </a:r>
            <a:r>
              <a:rPr lang="uk-UA" sz="2700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    10</a:t>
            </a:r>
            <a:r>
              <a:rPr lang="ru-RU" b="1" dirty="0"/>
              <a:t>. Більшість медіа в </a:t>
            </a:r>
            <a:r>
              <a:rPr lang="ru-RU" b="1" dirty="0" smtClean="0"/>
              <a:t>Україні: </a:t>
            </a:r>
          </a:p>
          <a:p>
            <a:pPr marL="0" indent="0">
              <a:buNone/>
            </a:pPr>
            <a:r>
              <a:rPr lang="ru-RU" sz="2700" dirty="0" smtClean="0"/>
              <a:t> а) </a:t>
            </a:r>
            <a:r>
              <a:rPr lang="ru-RU" sz="2700" dirty="0" err="1"/>
              <a:t>перебувають</a:t>
            </a:r>
            <a:r>
              <a:rPr lang="ru-RU" sz="2700" dirty="0"/>
              <a:t> у </a:t>
            </a:r>
            <a:r>
              <a:rPr lang="ru-RU" sz="2700" dirty="0" err="1"/>
              <a:t>власності</a:t>
            </a:r>
            <a:r>
              <a:rPr lang="ru-RU" sz="2700" dirty="0"/>
              <a:t> </a:t>
            </a:r>
            <a:r>
              <a:rPr lang="ru-RU" sz="2700" dirty="0" err="1"/>
              <a:t>олігархів</a:t>
            </a:r>
            <a:r>
              <a:rPr lang="ru-RU" sz="2700" dirty="0"/>
              <a:t>; </a:t>
            </a:r>
            <a:endParaRPr lang="ru-RU" sz="2700" dirty="0" smtClean="0"/>
          </a:p>
          <a:p>
            <a:pPr marL="0" indent="0">
              <a:buNone/>
            </a:pPr>
            <a:r>
              <a:rPr lang="ru-RU" sz="2700" dirty="0" smtClean="0"/>
              <a:t> б</a:t>
            </a:r>
            <a:r>
              <a:rPr lang="ru-RU" sz="2700" dirty="0"/>
              <a:t>) </a:t>
            </a:r>
            <a:r>
              <a:rPr lang="ru-RU" sz="2700" dirty="0" err="1"/>
              <a:t>перебувають</a:t>
            </a:r>
            <a:r>
              <a:rPr lang="ru-RU" sz="2700" dirty="0"/>
              <a:t> у </a:t>
            </a:r>
            <a:r>
              <a:rPr lang="ru-RU" sz="2700" dirty="0" err="1"/>
              <a:t>власності</a:t>
            </a:r>
            <a:r>
              <a:rPr lang="ru-RU" sz="2700" dirty="0"/>
              <a:t> </a:t>
            </a:r>
            <a:r>
              <a:rPr lang="ru-RU" sz="2700" dirty="0" err="1"/>
              <a:t>держави</a:t>
            </a:r>
            <a:r>
              <a:rPr lang="ru-RU" sz="2700" dirty="0"/>
              <a:t>; </a:t>
            </a:r>
            <a:endParaRPr lang="ru-RU" sz="2700" dirty="0" smtClean="0"/>
          </a:p>
          <a:p>
            <a:pPr marL="0" indent="0">
              <a:buNone/>
            </a:pPr>
            <a:r>
              <a:rPr lang="ru-RU" sz="2700" dirty="0" smtClean="0"/>
              <a:t> в</a:t>
            </a:r>
            <a:r>
              <a:rPr lang="ru-RU" sz="2700" dirty="0"/>
              <a:t>) </a:t>
            </a:r>
            <a:r>
              <a:rPr lang="ru-RU" sz="2700" dirty="0" err="1"/>
              <a:t>перебувають</a:t>
            </a:r>
            <a:r>
              <a:rPr lang="ru-RU" sz="2700" dirty="0"/>
              <a:t> у </a:t>
            </a:r>
            <a:r>
              <a:rPr lang="ru-RU" sz="2700" dirty="0" err="1"/>
              <a:t>власності</a:t>
            </a:r>
            <a:r>
              <a:rPr lang="ru-RU" sz="2700" dirty="0"/>
              <a:t> </a:t>
            </a:r>
            <a:r>
              <a:rPr lang="ru-RU" sz="2700" dirty="0" err="1"/>
              <a:t>бізнесу</a:t>
            </a:r>
            <a:endParaRPr lang="uk-UA" sz="2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47" y="3261126"/>
            <a:ext cx="2024074" cy="351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9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190846" y="350873"/>
            <a:ext cx="10162953" cy="6322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500" b="1" dirty="0"/>
              <a:t>11. </a:t>
            </a:r>
            <a:r>
              <a:rPr lang="ru-RU" sz="3500" b="1" dirty="0" smtClean="0"/>
              <a:t>Контроль </a:t>
            </a:r>
            <a:r>
              <a:rPr lang="ru-RU" sz="3500" b="1" dirty="0"/>
              <a:t>держави над публічним проявом думки або </a:t>
            </a:r>
            <a:r>
              <a:rPr lang="ru-RU" sz="3500" b="1" dirty="0" smtClean="0"/>
              <a:t>творчості це: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3000" dirty="0" smtClean="0"/>
              <a:t>  а</a:t>
            </a:r>
            <a:r>
              <a:rPr lang="ru-RU" sz="3000" dirty="0"/>
              <a:t>) реклама</a:t>
            </a:r>
            <a:r>
              <a:rPr lang="ru-RU" sz="3000" dirty="0" smtClean="0"/>
              <a:t>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3000" dirty="0" smtClean="0"/>
              <a:t>  б</a:t>
            </a:r>
            <a:r>
              <a:rPr lang="ru-RU" sz="3000" dirty="0"/>
              <a:t>) </a:t>
            </a:r>
            <a:r>
              <a:rPr lang="ru-RU" sz="3000" dirty="0" err="1"/>
              <a:t>маніпуляція</a:t>
            </a:r>
            <a:r>
              <a:rPr lang="ru-RU" sz="3000" dirty="0"/>
              <a:t>; </a:t>
            </a:r>
            <a:endParaRPr lang="ru-RU" sz="30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ru-RU" sz="3000" dirty="0" smtClean="0"/>
              <a:t>  в</a:t>
            </a:r>
            <a:r>
              <a:rPr lang="ru-RU" sz="3000" dirty="0"/>
              <a:t>) пропаганда; </a:t>
            </a:r>
            <a:endParaRPr lang="ru-RU" sz="30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ru-RU" sz="3000" dirty="0" smtClean="0"/>
              <a:t>  г</a:t>
            </a:r>
            <a:r>
              <a:rPr lang="ru-RU" sz="3000" dirty="0"/>
              <a:t>) цензура; </a:t>
            </a:r>
            <a:endParaRPr lang="ru-RU" sz="30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ru-RU" sz="3000" dirty="0" smtClean="0"/>
              <a:t>  д</a:t>
            </a:r>
            <a:r>
              <a:rPr lang="ru-RU" sz="3000" dirty="0"/>
              <a:t>) </a:t>
            </a:r>
            <a:r>
              <a:rPr lang="ru-RU" sz="3000" dirty="0" err="1"/>
              <a:t>самоцензура</a:t>
            </a:r>
            <a:r>
              <a:rPr lang="ru-RU" sz="3000" dirty="0"/>
              <a:t>; </a:t>
            </a:r>
            <a:endParaRPr lang="ru-RU" sz="30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ru-RU" sz="3000" dirty="0" smtClean="0"/>
              <a:t>  е</a:t>
            </a:r>
            <a:r>
              <a:rPr lang="ru-RU" sz="3000" dirty="0"/>
              <a:t>) </a:t>
            </a:r>
            <a:r>
              <a:rPr lang="ru-RU" sz="3000" dirty="0" err="1"/>
              <a:t>джинса</a:t>
            </a:r>
            <a:r>
              <a:rPr lang="ru-RU" sz="3000" dirty="0"/>
              <a:t>; </a:t>
            </a:r>
            <a:endParaRPr lang="ru-RU" sz="30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ru-RU" sz="3000" dirty="0" smtClean="0"/>
              <a:t>  ж</a:t>
            </a:r>
            <a:r>
              <a:rPr lang="ru-RU" sz="3000" dirty="0"/>
              <a:t>) </a:t>
            </a:r>
            <a:r>
              <a:rPr lang="ru-RU" sz="3000" dirty="0" err="1"/>
              <a:t>фейкові</a:t>
            </a:r>
            <a:r>
              <a:rPr lang="ru-RU" sz="3000" dirty="0"/>
              <a:t> </a:t>
            </a:r>
            <a:r>
              <a:rPr lang="ru-RU" sz="3000" dirty="0" err="1"/>
              <a:t>новини</a:t>
            </a:r>
            <a:r>
              <a:rPr lang="ru-RU" sz="3000" dirty="0"/>
              <a:t>.</a:t>
            </a:r>
            <a:endParaRPr lang="uk-UA" sz="30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62" y="1510528"/>
            <a:ext cx="5025931" cy="437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173706" y="341194"/>
            <a:ext cx="10180093" cy="6155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/>
              <a:t>   12</a:t>
            </a:r>
            <a:r>
              <a:rPr lang="ru-RU" sz="3200" b="1" dirty="0"/>
              <a:t>. Проплачений матеріал, прихована </a:t>
            </a:r>
            <a:r>
              <a:rPr lang="ru-RU" sz="3200" b="1" dirty="0" smtClean="0"/>
              <a:t>реклама – це:</a:t>
            </a:r>
            <a:endParaRPr lang="ru-RU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     а</a:t>
            </a:r>
            <a:r>
              <a:rPr lang="ru-RU" dirty="0"/>
              <a:t>) реклама</a:t>
            </a:r>
            <a:r>
              <a:rPr lang="ru-RU" dirty="0" smtClean="0"/>
              <a:t>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     б</a:t>
            </a:r>
            <a:r>
              <a:rPr lang="ru-RU" dirty="0"/>
              <a:t>) </a:t>
            </a:r>
            <a:r>
              <a:rPr lang="ru-RU" dirty="0" err="1"/>
              <a:t>маніпуляція</a:t>
            </a:r>
            <a:r>
              <a:rPr lang="ru-RU" dirty="0" smtClean="0"/>
              <a:t>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     в</a:t>
            </a:r>
            <a:r>
              <a:rPr lang="ru-RU" dirty="0"/>
              <a:t>) пропаганда; </a:t>
            </a:r>
            <a:endParaRPr lang="ru-RU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     г</a:t>
            </a:r>
            <a:r>
              <a:rPr lang="ru-RU" dirty="0"/>
              <a:t>) цензура; </a:t>
            </a:r>
            <a:endParaRPr lang="ru-RU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    д</a:t>
            </a:r>
            <a:r>
              <a:rPr lang="ru-RU" dirty="0"/>
              <a:t>) </a:t>
            </a:r>
            <a:r>
              <a:rPr lang="ru-RU" dirty="0" err="1"/>
              <a:t>самоцензура</a:t>
            </a:r>
            <a:r>
              <a:rPr lang="ru-RU" dirty="0"/>
              <a:t>; </a:t>
            </a:r>
            <a:endParaRPr lang="ru-RU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    е</a:t>
            </a:r>
            <a:r>
              <a:rPr lang="ru-RU" dirty="0"/>
              <a:t>) </a:t>
            </a:r>
            <a:r>
              <a:rPr lang="ru-RU" dirty="0" err="1"/>
              <a:t>джинса</a:t>
            </a:r>
            <a:r>
              <a:rPr lang="ru-RU" dirty="0"/>
              <a:t>; </a:t>
            </a:r>
            <a:endParaRPr lang="ru-RU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   ж</a:t>
            </a:r>
            <a:r>
              <a:rPr lang="ru-RU" dirty="0"/>
              <a:t>) </a:t>
            </a:r>
            <a:r>
              <a:rPr lang="ru-RU" dirty="0" err="1"/>
              <a:t>фейкові</a:t>
            </a:r>
            <a:r>
              <a:rPr lang="ru-RU" dirty="0"/>
              <a:t> </a:t>
            </a:r>
            <a:r>
              <a:rPr lang="ru-RU" dirty="0" err="1"/>
              <a:t>новини</a:t>
            </a:r>
            <a:r>
              <a:rPr lang="ru-RU" dirty="0"/>
              <a:t>.</a:t>
            </a:r>
            <a:endParaRPr lang="uk-UA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55" y="3293912"/>
            <a:ext cx="4066261" cy="333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214650" y="327546"/>
            <a:ext cx="10139149" cy="65304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/>
              <a:t>13. </a:t>
            </a:r>
            <a:r>
              <a:rPr lang="ru-RU" sz="3200" b="1" dirty="0" err="1"/>
              <a:t>Чи</a:t>
            </a:r>
            <a:r>
              <a:rPr lang="ru-RU" sz="3200" b="1" dirty="0"/>
              <a:t> </a:t>
            </a:r>
            <a:r>
              <a:rPr lang="ru-RU" sz="3200" b="1" dirty="0" err="1"/>
              <a:t>відомо</a:t>
            </a:r>
            <a:r>
              <a:rPr lang="ru-RU" sz="3200" b="1" dirty="0"/>
              <a:t> вам про </a:t>
            </a:r>
            <a:r>
              <a:rPr lang="ru-RU" sz="3200" b="1" dirty="0" err="1"/>
              <a:t>спонсоровані</a:t>
            </a:r>
            <a:r>
              <a:rPr lang="ru-RU" sz="3200" b="1" dirty="0"/>
              <a:t> / </a:t>
            </a:r>
            <a:r>
              <a:rPr lang="ru-RU" sz="3200" b="1" dirty="0" err="1"/>
              <a:t>проплачені</a:t>
            </a:r>
            <a:r>
              <a:rPr lang="ru-RU" sz="3200" b="1" dirty="0"/>
              <a:t> </a:t>
            </a:r>
            <a:r>
              <a:rPr lang="ru-RU" sz="3200" b="1" dirty="0" err="1"/>
              <a:t>матеріали</a:t>
            </a:r>
            <a:r>
              <a:rPr lang="ru-RU" sz="3200" b="1" dirty="0"/>
              <a:t> в </a:t>
            </a:r>
            <a:r>
              <a:rPr lang="ru-RU" sz="3200" b="1" dirty="0" err="1"/>
              <a:t>медіа</a:t>
            </a:r>
            <a:r>
              <a:rPr lang="ru-RU" sz="3200" b="1" dirty="0"/>
              <a:t>, а </a:t>
            </a:r>
            <a:r>
              <a:rPr lang="ru-RU" sz="3200" b="1" dirty="0" err="1"/>
              <a:t>також</a:t>
            </a:r>
            <a:r>
              <a:rPr lang="ru-RU" sz="3200" b="1" dirty="0"/>
              <a:t> про </a:t>
            </a:r>
            <a:r>
              <a:rPr lang="ru-RU" sz="3200" b="1" dirty="0" err="1"/>
              <a:t>приховану</a:t>
            </a:r>
            <a:r>
              <a:rPr lang="ru-RU" sz="3200" b="1" dirty="0"/>
              <a:t> рекламу, яка </a:t>
            </a:r>
            <a:r>
              <a:rPr lang="ru-RU" sz="3200" b="1" dirty="0" err="1"/>
              <a:t>подається</a:t>
            </a:r>
            <a:r>
              <a:rPr lang="ru-RU" sz="3200" b="1" dirty="0"/>
              <a:t> </a:t>
            </a:r>
            <a:r>
              <a:rPr lang="ru-RU" sz="3200" b="1" dirty="0" err="1"/>
              <a:t>під</a:t>
            </a:r>
            <a:r>
              <a:rPr lang="ru-RU" sz="3200" b="1" dirty="0"/>
              <a:t> </a:t>
            </a:r>
            <a:r>
              <a:rPr lang="ru-RU" sz="3200" b="1" dirty="0" err="1"/>
              <a:t>виглядом</a:t>
            </a:r>
            <a:r>
              <a:rPr lang="ru-RU" sz="3200" b="1" dirty="0"/>
              <a:t> новин? </a:t>
            </a:r>
            <a:endParaRPr lang="ru-RU" sz="3200" b="1" dirty="0" smtClean="0"/>
          </a:p>
          <a:p>
            <a:pPr marL="0" indent="0">
              <a:buNone/>
            </a:pPr>
            <a:r>
              <a:rPr lang="ru-RU" dirty="0" smtClean="0"/>
              <a:t>а</a:t>
            </a:r>
            <a:r>
              <a:rPr lang="ru-RU" dirty="0"/>
              <a:t>) так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б) </a:t>
            </a:r>
            <a:r>
              <a:rPr lang="ru-RU" dirty="0" err="1"/>
              <a:t>ні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900" b="1" dirty="0" smtClean="0"/>
              <a:t> </a:t>
            </a:r>
            <a:r>
              <a:rPr lang="ru-RU" sz="2900" b="1" dirty="0"/>
              <a:t>14. Як </a:t>
            </a:r>
            <a:r>
              <a:rPr lang="ru-RU" sz="2900" b="1" dirty="0" err="1"/>
              <a:t>би</a:t>
            </a:r>
            <a:r>
              <a:rPr lang="ru-RU" sz="2900" b="1" dirty="0"/>
              <a:t> </a:t>
            </a:r>
            <a:r>
              <a:rPr lang="ru-RU" sz="2900" b="1" dirty="0" err="1"/>
              <a:t>ви</a:t>
            </a:r>
            <a:r>
              <a:rPr lang="ru-RU" sz="2900" b="1" dirty="0"/>
              <a:t> </a:t>
            </a:r>
            <a:r>
              <a:rPr lang="ru-RU" sz="2900" b="1" dirty="0" err="1"/>
              <a:t>оцінили</a:t>
            </a:r>
            <a:r>
              <a:rPr lang="ru-RU" sz="2900" b="1" dirty="0"/>
              <a:t> </a:t>
            </a:r>
            <a:r>
              <a:rPr lang="ru-RU" sz="2900" b="1" dirty="0" err="1"/>
              <a:t>довіру</a:t>
            </a:r>
            <a:r>
              <a:rPr lang="ru-RU" sz="2900" b="1" dirty="0"/>
              <a:t> до </a:t>
            </a:r>
            <a:r>
              <a:rPr lang="ru-RU" sz="2900" b="1" dirty="0" err="1"/>
              <a:t>медіа</a:t>
            </a:r>
            <a:r>
              <a:rPr lang="ru-RU" sz="2900" b="1" dirty="0"/>
              <a:t> в </a:t>
            </a:r>
            <a:r>
              <a:rPr lang="ru-RU" sz="2900" b="1" dirty="0" err="1"/>
              <a:t>Україні</a:t>
            </a:r>
            <a:r>
              <a:rPr lang="ru-RU" sz="2900" b="1" dirty="0"/>
              <a:t> за </a:t>
            </a:r>
            <a:r>
              <a:rPr lang="ru-RU" sz="2900" b="1" dirty="0" err="1"/>
              <a:t>останні</a:t>
            </a:r>
            <a:r>
              <a:rPr lang="ru-RU" sz="2900" b="1" dirty="0"/>
              <a:t> роки? </a:t>
            </a:r>
            <a:endParaRPr lang="ru-RU" sz="2900" b="1" dirty="0" smtClean="0"/>
          </a:p>
          <a:p>
            <a:pPr marL="0" indent="0">
              <a:buNone/>
            </a:pPr>
            <a:r>
              <a:rPr lang="ru-RU" dirty="0" smtClean="0"/>
              <a:t>а</a:t>
            </a:r>
            <a:r>
              <a:rPr lang="ru-RU" dirty="0"/>
              <a:t>) </a:t>
            </a:r>
            <a:r>
              <a:rPr lang="ru-RU" dirty="0" err="1"/>
              <a:t>довіра</a:t>
            </a:r>
            <a:r>
              <a:rPr lang="ru-RU" dirty="0"/>
              <a:t> до </a:t>
            </a:r>
            <a:r>
              <a:rPr lang="ru-RU" dirty="0" err="1"/>
              <a:t>медіа</a:t>
            </a:r>
            <a:r>
              <a:rPr lang="ru-RU" dirty="0"/>
              <a:t> </a:t>
            </a:r>
            <a:r>
              <a:rPr lang="ru-RU" dirty="0" err="1"/>
              <a:t>зросла</a:t>
            </a:r>
            <a:r>
              <a:rPr lang="ru-RU" dirty="0"/>
              <a:t>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б</a:t>
            </a:r>
            <a:r>
              <a:rPr lang="ru-RU" dirty="0"/>
              <a:t>) </a:t>
            </a:r>
            <a:r>
              <a:rPr lang="ru-RU" dirty="0" err="1"/>
              <a:t>довіра</a:t>
            </a:r>
            <a:r>
              <a:rPr lang="ru-RU" dirty="0"/>
              <a:t> не </a:t>
            </a:r>
            <a:r>
              <a:rPr lang="ru-RU" dirty="0" err="1"/>
              <a:t>змінилася</a:t>
            </a:r>
            <a:r>
              <a:rPr lang="ru-RU" dirty="0"/>
              <a:t>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</a:t>
            </a:r>
            <a:r>
              <a:rPr lang="ru-RU" dirty="0"/>
              <a:t>) </a:t>
            </a:r>
            <a:r>
              <a:rPr lang="ru-RU" dirty="0" err="1"/>
              <a:t>довіра</a:t>
            </a:r>
            <a:r>
              <a:rPr lang="ru-RU" dirty="0"/>
              <a:t> </a:t>
            </a:r>
            <a:r>
              <a:rPr lang="ru-RU" dirty="0" err="1"/>
              <a:t>зменшилась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г) не знаю.</a:t>
            </a:r>
            <a:endParaRPr lang="uk-UA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732" y="4544455"/>
            <a:ext cx="2934091" cy="21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2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241946" y="187325"/>
            <a:ext cx="10111854" cy="59896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</a:t>
            </a:r>
            <a:r>
              <a:rPr lang="ru-RU" sz="3200" b="1" dirty="0" smtClean="0"/>
              <a:t>15</a:t>
            </a:r>
            <a:r>
              <a:rPr lang="ru-RU" sz="3200" b="1" dirty="0"/>
              <a:t>. </a:t>
            </a:r>
            <a:r>
              <a:rPr lang="ru-RU" sz="3200" b="1" dirty="0" err="1"/>
              <a:t>Хто</a:t>
            </a:r>
            <a:r>
              <a:rPr lang="ru-RU" sz="3200" b="1" dirty="0"/>
              <a:t> </a:t>
            </a:r>
            <a:r>
              <a:rPr lang="ru-RU" sz="3200" b="1" dirty="0" err="1"/>
              <a:t>найбільше</a:t>
            </a:r>
            <a:r>
              <a:rPr lang="ru-RU" sz="3200" b="1" dirty="0"/>
              <a:t> </a:t>
            </a:r>
            <a:r>
              <a:rPr lang="ru-RU" sz="3200" b="1" dirty="0" err="1"/>
              <a:t>впливає</a:t>
            </a:r>
            <a:r>
              <a:rPr lang="ru-RU" sz="3200" b="1" dirty="0"/>
              <a:t> на те, </a:t>
            </a:r>
            <a:r>
              <a:rPr lang="ru-RU" sz="3200" b="1" dirty="0" err="1"/>
              <a:t>що</a:t>
            </a:r>
            <a:r>
              <a:rPr lang="ru-RU" sz="3200" b="1" dirty="0"/>
              <a:t> </a:t>
            </a:r>
            <a:r>
              <a:rPr lang="ru-RU" sz="3200" b="1" dirty="0" err="1"/>
              <a:t>виходить</a:t>
            </a:r>
            <a:r>
              <a:rPr lang="ru-RU" sz="3200" b="1" dirty="0"/>
              <a:t> в </a:t>
            </a:r>
            <a:r>
              <a:rPr lang="ru-RU" sz="3200" b="1" dirty="0" err="1"/>
              <a:t>ефір</a:t>
            </a:r>
            <a:r>
              <a:rPr lang="ru-RU" sz="3200" b="1" dirty="0"/>
              <a:t> новин 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місцевого</a:t>
            </a:r>
            <a:r>
              <a:rPr lang="ru-RU" sz="3200" b="1" dirty="0" smtClean="0"/>
              <a:t> </a:t>
            </a:r>
            <a:r>
              <a:rPr lang="ru-RU" sz="3200" b="1" dirty="0" err="1"/>
              <a:t>телебачення</a:t>
            </a:r>
            <a:r>
              <a:rPr lang="ru-RU" sz="3200" b="1" dirty="0"/>
              <a:t>? </a:t>
            </a:r>
            <a:endParaRPr lang="ru-RU" sz="3200" b="1" dirty="0" smtClean="0"/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sz="3200" dirty="0" smtClean="0"/>
              <a:t>а</a:t>
            </a:r>
            <a:r>
              <a:rPr lang="ru-RU" sz="3200" dirty="0"/>
              <a:t>) </a:t>
            </a:r>
            <a:r>
              <a:rPr lang="ru-RU" sz="3200" dirty="0" err="1"/>
              <a:t>окремі</a:t>
            </a:r>
            <a:r>
              <a:rPr lang="ru-RU" sz="3200" dirty="0"/>
              <a:t> </a:t>
            </a:r>
            <a:r>
              <a:rPr lang="ru-RU" sz="3200" dirty="0" err="1"/>
              <a:t>журналісти</a:t>
            </a:r>
            <a:r>
              <a:rPr lang="ru-RU" sz="3200" dirty="0"/>
              <a:t>;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200" dirty="0" smtClean="0"/>
              <a:t>б</a:t>
            </a:r>
            <a:r>
              <a:rPr lang="ru-RU" sz="3200" dirty="0"/>
              <a:t>) </a:t>
            </a:r>
            <a:r>
              <a:rPr lang="ru-RU" sz="3200" dirty="0" err="1"/>
              <a:t>політики</a:t>
            </a:r>
            <a:r>
              <a:rPr lang="ru-RU" sz="3200" dirty="0"/>
              <a:t>; </a:t>
            </a:r>
            <a:endParaRPr lang="ru-RU" sz="32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sz="3200" dirty="0" smtClean="0"/>
              <a:t>в</a:t>
            </a:r>
            <a:r>
              <a:rPr lang="ru-RU" sz="3200" dirty="0"/>
              <a:t>) </a:t>
            </a:r>
            <a:r>
              <a:rPr lang="ru-RU" sz="3200" dirty="0" err="1"/>
              <a:t>власник</a:t>
            </a:r>
            <a:r>
              <a:rPr lang="ru-RU" sz="3200" dirty="0"/>
              <a:t>; </a:t>
            </a:r>
            <a:endParaRPr lang="ru-RU" sz="32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sz="3200" dirty="0" smtClean="0"/>
              <a:t>г</a:t>
            </a:r>
            <a:r>
              <a:rPr lang="ru-RU" sz="3200" dirty="0"/>
              <a:t>) редактор; </a:t>
            </a:r>
            <a:endParaRPr lang="ru-RU" sz="32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sz="3200" dirty="0" smtClean="0"/>
              <a:t>д</a:t>
            </a:r>
            <a:r>
              <a:rPr lang="ru-RU" sz="3200" dirty="0"/>
              <a:t>) не знаю.</a:t>
            </a:r>
            <a:endParaRPr lang="uk-UA" sz="3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79" y="2899131"/>
            <a:ext cx="5224960" cy="38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7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132764" y="259307"/>
            <a:ext cx="10221036" cy="64553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16. Виберіть </a:t>
            </a:r>
            <a:r>
              <a:rPr lang="ru-RU" b="1" dirty="0" smtClean="0"/>
              <a:t>характерні особливості пропаганди: </a:t>
            </a:r>
          </a:p>
          <a:p>
            <a:pPr marL="0" indent="0">
              <a:buNone/>
            </a:pPr>
            <a:r>
              <a:rPr lang="ru-RU" dirty="0" smtClean="0"/>
              <a:t>а</a:t>
            </a:r>
            <a:r>
              <a:rPr lang="ru-RU" dirty="0"/>
              <a:t>) апелює до емоцій з метою </a:t>
            </a:r>
            <a:r>
              <a:rPr lang="ru-RU" dirty="0" smtClean="0"/>
              <a:t>нав’язування своєї думки; </a:t>
            </a:r>
          </a:p>
          <a:p>
            <a:pPr marL="0" indent="0">
              <a:buNone/>
            </a:pPr>
            <a:r>
              <a:rPr lang="ru-RU" dirty="0" smtClean="0"/>
              <a:t>б</a:t>
            </a:r>
            <a:r>
              <a:rPr lang="ru-RU" dirty="0"/>
              <a:t>) </a:t>
            </a:r>
            <a:r>
              <a:rPr lang="ru-RU" dirty="0" smtClean="0"/>
              <a:t>мета - інформувати</a:t>
            </a:r>
            <a:r>
              <a:rPr lang="ru-RU" dirty="0"/>
              <a:t>, пояснити, але не пропонувати рішення;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</a:t>
            </a:r>
            <a:r>
              <a:rPr lang="ru-RU" dirty="0"/>
              <a:t>)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та </a:t>
            </a:r>
            <a:r>
              <a:rPr lang="ru-RU" dirty="0" err="1"/>
              <a:t>знання</a:t>
            </a:r>
            <a:r>
              <a:rPr lang="ru-RU" dirty="0"/>
              <a:t>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г</a:t>
            </a:r>
            <a:r>
              <a:rPr lang="ru-RU" dirty="0"/>
              <a:t>) </a:t>
            </a:r>
            <a:r>
              <a:rPr lang="ru-RU" dirty="0" err="1"/>
              <a:t>апелює</a:t>
            </a:r>
            <a:r>
              <a:rPr lang="ru-RU" dirty="0"/>
              <a:t> до </a:t>
            </a:r>
            <a:r>
              <a:rPr lang="ru-RU" dirty="0" err="1"/>
              <a:t>фактів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 smtClean="0"/>
              <a:t>17</a:t>
            </a:r>
            <a:r>
              <a:rPr lang="ru-RU" b="1" dirty="0"/>
              <a:t>.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стежите</a:t>
            </a:r>
            <a:r>
              <a:rPr lang="ru-RU" b="1" dirty="0"/>
              <a:t> </a:t>
            </a:r>
            <a:r>
              <a:rPr lang="ru-RU" b="1" dirty="0" err="1"/>
              <a:t>ви</a:t>
            </a:r>
            <a:r>
              <a:rPr lang="ru-RU" b="1" dirty="0"/>
              <a:t> за </a:t>
            </a:r>
            <a:r>
              <a:rPr lang="ru-RU" b="1" dirty="0" err="1"/>
              <a:t>інформацією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стосується</a:t>
            </a:r>
            <a:r>
              <a:rPr lang="ru-RU" b="1" dirty="0"/>
              <a:t> </a:t>
            </a:r>
            <a:r>
              <a:rPr lang="ru-RU" b="1" dirty="0" err="1"/>
              <a:t>споживання</a:t>
            </a:r>
            <a:r>
              <a:rPr lang="ru-RU" b="1" dirty="0"/>
              <a:t> </a:t>
            </a:r>
            <a:r>
              <a:rPr lang="ru-RU" b="1" dirty="0" err="1"/>
              <a:t>медіа</a:t>
            </a:r>
            <a:r>
              <a:rPr lang="ru-RU" b="1" dirty="0"/>
              <a:t> та </a:t>
            </a:r>
            <a:r>
              <a:rPr lang="ru-RU" b="1" dirty="0" err="1"/>
              <a:t>спілкування</a:t>
            </a:r>
            <a:r>
              <a:rPr lang="ru-RU" b="1" dirty="0"/>
              <a:t> в </a:t>
            </a:r>
            <a:r>
              <a:rPr lang="ru-RU" b="1" dirty="0" err="1"/>
              <a:t>соціальних</a:t>
            </a:r>
            <a:r>
              <a:rPr lang="ru-RU" b="1" dirty="0"/>
              <a:t> мережах? 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   а</a:t>
            </a:r>
            <a:r>
              <a:rPr lang="ru-RU" dirty="0"/>
              <a:t>) </a:t>
            </a:r>
            <a:r>
              <a:rPr lang="ru-RU" dirty="0" err="1"/>
              <a:t>інколи</a:t>
            </a:r>
            <a:r>
              <a:rPr lang="ru-RU" dirty="0"/>
              <a:t>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б</a:t>
            </a:r>
            <a:r>
              <a:rPr lang="ru-RU" dirty="0"/>
              <a:t>) так, </a:t>
            </a:r>
            <a:r>
              <a:rPr lang="ru-RU" dirty="0" err="1"/>
              <a:t>постійно</a:t>
            </a:r>
            <a:r>
              <a:rPr lang="ru-RU" dirty="0"/>
              <a:t>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в</a:t>
            </a:r>
            <a:r>
              <a:rPr lang="ru-RU" dirty="0"/>
              <a:t>) </a:t>
            </a:r>
            <a:r>
              <a:rPr lang="ru-RU" dirty="0" err="1"/>
              <a:t>ніколи</a:t>
            </a:r>
            <a:r>
              <a:rPr lang="ru-RU" dirty="0"/>
              <a:t>.</a:t>
            </a:r>
            <a:endParaRPr lang="uk-UA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841" y="5153889"/>
            <a:ext cx="1541685" cy="147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208" y="365125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uk-UA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uk-UA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Медіаосвіта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9" name="Місце для вмісту 28"/>
          <p:cNvSpPr>
            <a:spLocks noGrp="1"/>
          </p:cNvSpPr>
          <p:nvPr>
            <p:ph idx="1"/>
          </p:nvPr>
        </p:nvSpPr>
        <p:spPr>
          <a:xfrm>
            <a:off x="1330036" y="1977955"/>
            <a:ext cx="9749642" cy="473825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3200" dirty="0" smtClean="0"/>
              <a:t>	Це процес </a:t>
            </a:r>
            <a:r>
              <a:rPr lang="uk-UA" sz="3200" dirty="0"/>
              <a:t>розвитку особистості за </a:t>
            </a:r>
            <a:r>
              <a:rPr lang="uk-UA" dirty="0" smtClean="0"/>
              <a:t>допомогою засобів масової комунікації  </a:t>
            </a:r>
            <a:r>
              <a:rPr lang="uk-UA" sz="3200" dirty="0" smtClean="0"/>
              <a:t>і матеріалів медіа.</a:t>
            </a:r>
          </a:p>
          <a:p>
            <a:pPr marL="0" indent="0">
              <a:buNone/>
            </a:pPr>
            <a:endParaRPr lang="uk-UA" sz="32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uk-UA" sz="3200" b="1" dirty="0"/>
              <a:t> </a:t>
            </a:r>
            <a:r>
              <a:rPr lang="uk-UA" sz="3200" b="1" dirty="0" smtClean="0"/>
              <a:t>   	 Мета </a:t>
            </a:r>
            <a:r>
              <a:rPr lang="uk-UA" sz="3200" b="1" dirty="0"/>
              <a:t>медіаосвіти </a:t>
            </a:r>
            <a:r>
              <a:rPr lang="uk-UA" sz="3200" dirty="0" smtClean="0"/>
              <a:t>- </a:t>
            </a:r>
            <a:r>
              <a:rPr lang="uk-UA" sz="3200" dirty="0"/>
              <a:t>формування культури взаємодії з медіа, розвиток творчих і комунікативних здібностей, а також навичок критичного </a:t>
            </a:r>
            <a:r>
              <a:rPr lang="uk-UA" sz="3200" dirty="0" smtClean="0"/>
              <a:t>мислення, з метою грамотного сприйняття, аналізу </a:t>
            </a:r>
            <a:r>
              <a:rPr lang="uk-UA" sz="3200" dirty="0"/>
              <a:t>та </a:t>
            </a:r>
            <a:r>
              <a:rPr lang="uk-UA" sz="3200" dirty="0" smtClean="0"/>
              <a:t>оцінювання медіатекстів.</a:t>
            </a:r>
            <a:endParaRPr lang="uk-UA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382" y="365760"/>
            <a:ext cx="1761067" cy="14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3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119116" y="187325"/>
            <a:ext cx="10234684" cy="65000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</a:t>
            </a:r>
            <a:r>
              <a:rPr lang="uk-UA" sz="3200" b="1" dirty="0" smtClean="0"/>
              <a:t>18</a:t>
            </a:r>
            <a:r>
              <a:rPr lang="uk-UA" sz="3200" b="1" dirty="0"/>
              <a:t>. Щоб ви перевірили </a:t>
            </a:r>
            <a:r>
              <a:rPr lang="uk-UA" sz="3200" b="1" dirty="0" smtClean="0"/>
              <a:t>в першу </a:t>
            </a:r>
            <a:r>
              <a:rPr lang="uk-UA" sz="3200" b="1" dirty="0"/>
              <a:t>чергу, якби запідозрили, що пост у соціальних мережах є фейком? </a:t>
            </a:r>
            <a:endParaRPr lang="uk-UA" sz="3200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uk-UA" dirty="0" smtClean="0"/>
              <a:t>а</a:t>
            </a:r>
            <a:r>
              <a:rPr lang="uk-UA" dirty="0"/>
              <a:t>) кількість тих, хто поділився цим постом</a:t>
            </a:r>
            <a:r>
              <a:rPr lang="uk-UA" dirty="0" smtClean="0"/>
              <a:t>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 smtClean="0"/>
              <a:t>б</a:t>
            </a:r>
            <a:r>
              <a:rPr lang="uk-UA" dirty="0"/>
              <a:t>) кількість коментарів до посту</a:t>
            </a:r>
            <a:r>
              <a:rPr lang="uk-UA" dirty="0" smtClean="0"/>
              <a:t>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 smtClean="0"/>
              <a:t> в</a:t>
            </a:r>
            <a:r>
              <a:rPr lang="uk-UA" dirty="0"/>
              <a:t>) я перевірю, чи поділилися мої друзі цим постом; </a:t>
            </a:r>
            <a:endParaRPr lang="uk-UA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uk-UA" dirty="0" smtClean="0"/>
              <a:t>г</a:t>
            </a:r>
            <a:r>
              <a:rPr lang="uk-UA" dirty="0"/>
              <a:t>) простежив би джерело інформації.</a:t>
            </a:r>
            <a:endParaRPr lang="uk-UA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417" y="4203865"/>
            <a:ext cx="2550273" cy="258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7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214650" y="436727"/>
            <a:ext cx="10139149" cy="6250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/>
              <a:t>      19. </a:t>
            </a:r>
            <a:r>
              <a:rPr lang="ru-RU" sz="3200" b="1" dirty="0" err="1" smtClean="0"/>
              <a:t>Що</a:t>
            </a:r>
            <a:r>
              <a:rPr lang="ru-RU" sz="3200" b="1" dirty="0" smtClean="0"/>
              <a:t> з </a:t>
            </a:r>
            <a:r>
              <a:rPr lang="ru-RU" sz="3200" b="1" dirty="0" err="1" smtClean="0"/>
              <a:t>наведених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тверджень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може</a:t>
            </a:r>
            <a:r>
              <a:rPr lang="ru-RU" sz="3200" b="1" dirty="0" smtClean="0"/>
              <a:t> бути маркером для </a:t>
            </a:r>
            <a:r>
              <a:rPr lang="ru-RU" sz="3200" b="1" dirty="0" err="1" smtClean="0"/>
              <a:t>визначення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фейкової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новини</a:t>
            </a:r>
            <a:r>
              <a:rPr lang="ru-RU" sz="3200" b="1" dirty="0" smtClean="0"/>
              <a:t> на </a:t>
            </a:r>
            <a:r>
              <a:rPr lang="ru-RU" sz="3200" b="1" dirty="0" err="1" smtClean="0"/>
              <a:t>телебаченні</a:t>
            </a:r>
            <a:r>
              <a:rPr lang="ru-RU" sz="3200" b="1" dirty="0" smtClean="0"/>
              <a:t>?</a:t>
            </a:r>
          </a:p>
          <a:p>
            <a:pPr marL="0" indent="0">
              <a:buNone/>
            </a:pPr>
            <a:r>
              <a:rPr lang="ru-RU" sz="3200" b="1" dirty="0" smtClean="0"/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а)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екстрені</a:t>
            </a:r>
            <a:r>
              <a:rPr lang="ru-RU" dirty="0" smtClean="0"/>
              <a:t> </a:t>
            </a:r>
            <a:r>
              <a:rPr lang="ru-RU" dirty="0" err="1" smtClean="0"/>
              <a:t>новини</a:t>
            </a:r>
            <a:r>
              <a:rPr lang="ru-RU" dirty="0" smtClean="0"/>
              <a:t>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б) </a:t>
            </a:r>
            <a:r>
              <a:rPr lang="ru-RU" dirty="0" err="1" smtClean="0"/>
              <a:t>згадуються</a:t>
            </a:r>
            <a:r>
              <a:rPr lang="ru-RU" dirty="0" smtClean="0"/>
              <a:t> </a:t>
            </a:r>
            <a:r>
              <a:rPr lang="ru-RU" dirty="0" err="1" smtClean="0"/>
              <a:t>назви</a:t>
            </a:r>
            <a:r>
              <a:rPr lang="ru-RU" dirty="0" smtClean="0"/>
              <a:t> </a:t>
            </a:r>
            <a:r>
              <a:rPr lang="ru-RU" dirty="0" err="1" smtClean="0"/>
              <a:t>міст</a:t>
            </a:r>
            <a:r>
              <a:rPr lang="ru-RU" dirty="0" smtClean="0"/>
              <a:t> і людей, про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раніше</a:t>
            </a:r>
            <a:r>
              <a:rPr lang="ru-RU" dirty="0" smtClean="0"/>
              <a:t> не знали;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в) </a:t>
            </a:r>
            <a:r>
              <a:rPr lang="ru-RU" dirty="0" err="1" smtClean="0"/>
              <a:t>розбіжність</a:t>
            </a:r>
            <a:r>
              <a:rPr lang="ru-RU" dirty="0" smtClean="0"/>
              <a:t> </a:t>
            </a:r>
            <a:r>
              <a:rPr lang="ru-RU" dirty="0" err="1" smtClean="0"/>
              <a:t>відео</a:t>
            </a:r>
            <a:r>
              <a:rPr lang="ru-RU" dirty="0" smtClean="0"/>
              <a:t> / </a:t>
            </a:r>
            <a:r>
              <a:rPr lang="ru-RU" dirty="0" err="1" smtClean="0"/>
              <a:t>зображення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словами </a:t>
            </a:r>
            <a:r>
              <a:rPr lang="ru-RU" dirty="0" err="1" smtClean="0"/>
              <a:t>журналіста</a:t>
            </a:r>
            <a:r>
              <a:rPr lang="ru-RU" dirty="0" smtClean="0"/>
              <a:t>;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г) </a:t>
            </a:r>
            <a:r>
              <a:rPr lang="ru-RU" dirty="0" err="1" smtClean="0"/>
              <a:t>неможливо</a:t>
            </a:r>
            <a:r>
              <a:rPr lang="ru-RU" dirty="0" smtClean="0"/>
              <a:t> </a:t>
            </a:r>
            <a:r>
              <a:rPr lang="ru-RU" dirty="0" err="1" smtClean="0"/>
              <a:t>визначити</a:t>
            </a:r>
            <a:r>
              <a:rPr lang="ru-RU" dirty="0" smtClean="0"/>
              <a:t> </a:t>
            </a:r>
            <a:r>
              <a:rPr lang="ru-RU" dirty="0" err="1" smtClean="0"/>
              <a:t>фейкові</a:t>
            </a:r>
            <a:r>
              <a:rPr lang="ru-RU" dirty="0" smtClean="0"/>
              <a:t> </a:t>
            </a:r>
            <a:r>
              <a:rPr lang="ru-RU" dirty="0" err="1" smtClean="0"/>
              <a:t>новини</a:t>
            </a:r>
            <a:r>
              <a:rPr lang="ru-RU" dirty="0" smtClean="0"/>
              <a:t>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34" y="4535133"/>
            <a:ext cx="2719239" cy="220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173706" y="187324"/>
            <a:ext cx="10180093" cy="64318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200" b="1" dirty="0" smtClean="0"/>
              <a:t>    20</a:t>
            </a:r>
            <a:r>
              <a:rPr lang="ru-RU" sz="3200" b="1" dirty="0"/>
              <a:t>. Чи брали В</a:t>
            </a:r>
            <a:r>
              <a:rPr lang="ru-RU" sz="3200" b="1" dirty="0" smtClean="0"/>
              <a:t>и </a:t>
            </a:r>
            <a:r>
              <a:rPr lang="ru-RU" sz="3200" b="1" dirty="0"/>
              <a:t>коли-небудь участь у тренінгах з медіаграмотності, </a:t>
            </a:r>
            <a:r>
              <a:rPr lang="ru-RU" sz="3200" b="1" dirty="0" smtClean="0"/>
              <a:t>відвідували курси</a:t>
            </a:r>
            <a:r>
              <a:rPr lang="ru-RU" sz="3200" b="1" dirty="0"/>
              <a:t>, лекції </a:t>
            </a:r>
            <a:r>
              <a:rPr lang="ru-RU" b="1" dirty="0" smtClean="0"/>
              <a:t>з</a:t>
            </a:r>
            <a:r>
              <a:rPr lang="ru-RU" sz="3200" b="1" dirty="0" smtClean="0"/>
              <a:t> цієї тематики? </a:t>
            </a:r>
          </a:p>
          <a:p>
            <a:pPr marL="0" indent="0">
              <a:buNone/>
            </a:pPr>
            <a:endParaRPr lang="ru-RU" sz="3200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sz="3200" dirty="0" smtClean="0"/>
              <a:t>   а</a:t>
            </a:r>
            <a:r>
              <a:rPr lang="ru-RU" sz="3200" dirty="0"/>
              <a:t>) так, </a:t>
            </a:r>
            <a:r>
              <a:rPr lang="ru-RU" sz="3200" dirty="0" err="1"/>
              <a:t>відвідував</a:t>
            </a:r>
            <a:r>
              <a:rPr lang="ru-RU" sz="3200" dirty="0"/>
              <a:t> і не раз; </a:t>
            </a:r>
            <a:endParaRPr lang="ru-RU" sz="32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sz="3200" dirty="0" smtClean="0"/>
              <a:t>   б</a:t>
            </a:r>
            <a:r>
              <a:rPr lang="ru-RU" sz="3200" dirty="0"/>
              <a:t>) один раз; </a:t>
            </a:r>
            <a:endParaRPr lang="ru-RU" sz="32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sz="3200" dirty="0" smtClean="0"/>
              <a:t>   в</a:t>
            </a:r>
            <a:r>
              <a:rPr lang="ru-RU" sz="3200" dirty="0"/>
              <a:t>) </a:t>
            </a:r>
            <a:r>
              <a:rPr lang="ru-RU" sz="3200" dirty="0" err="1"/>
              <a:t>ніколи</a:t>
            </a:r>
            <a:r>
              <a:rPr lang="ru-RU" sz="3200" dirty="0"/>
              <a:t>.</a:t>
            </a:r>
            <a:endParaRPr lang="uk-UA" sz="3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1" y="4136618"/>
            <a:ext cx="4991100" cy="2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532" y="365125"/>
            <a:ext cx="10166268" cy="1325563"/>
          </a:xfrm>
        </p:spPr>
        <p:txBody>
          <a:bodyPr/>
          <a:lstStyle/>
          <a:p>
            <a:r>
              <a:rPr lang="uk-UA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Правильні відповіді: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78" y="2007740"/>
            <a:ext cx="9448699" cy="3868880"/>
          </a:xfrm>
        </p:spPr>
      </p:pic>
    </p:spTree>
    <p:extLst>
      <p:ext uri="{BB962C8B-B14F-4D97-AF65-F5344CB8AC3E}">
        <p14:creationId xmlns:p14="http://schemas.microsoft.com/office/powerpoint/2010/main" val="46904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0635"/>
            <a:ext cx="10515600" cy="1045028"/>
          </a:xfrm>
        </p:spPr>
        <p:txBody>
          <a:bodyPr>
            <a:normAutofit/>
          </a:bodyPr>
          <a:lstStyle/>
          <a:p>
            <a:r>
              <a:rPr lang="uk-UA" sz="5400" b="1" dirty="0" smtClean="0"/>
              <a:t>    </a:t>
            </a:r>
            <a:r>
              <a:rPr lang="uk-UA" sz="5400" b="1" dirty="0" smtClean="0">
                <a:solidFill>
                  <a:srgbClr val="660066"/>
                </a:solidFill>
                <a:latin typeface="Comic Sans MS" pitchFamily="66" charset="0"/>
              </a:rPr>
              <a:t>Підрахунок</a:t>
            </a:r>
            <a:endParaRPr lang="uk-UA" sz="5400" b="1" dirty="0">
              <a:solidFill>
                <a:srgbClr val="660066"/>
              </a:solidFill>
              <a:latin typeface="Comic Sans MS" pitchFamily="66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1448790"/>
            <a:ext cx="10515600" cy="4728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           </a:t>
            </a:r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     Правильна </a:t>
            </a:r>
            <a:r>
              <a:rPr lang="ru-RU" sz="3600" dirty="0" err="1"/>
              <a:t>відповідь</a:t>
            </a:r>
            <a:r>
              <a:rPr lang="ru-RU" sz="3600" dirty="0"/>
              <a:t> – </a:t>
            </a:r>
            <a:r>
              <a:rPr lang="ru-RU" sz="3600" b="1" dirty="0"/>
              <a:t>1 бал </a:t>
            </a:r>
            <a:endParaRPr lang="ru-RU" sz="3600" b="1" dirty="0" smtClean="0"/>
          </a:p>
          <a:p>
            <a:endParaRPr lang="ru-RU" sz="3600" dirty="0"/>
          </a:p>
          <a:p>
            <a:endParaRPr lang="ru-RU" sz="3600" dirty="0" smtClean="0"/>
          </a:p>
          <a:p>
            <a:pPr marL="0" indent="0">
              <a:buNone/>
            </a:pPr>
            <a:r>
              <a:rPr lang="ru-RU" sz="3600" dirty="0" smtClean="0"/>
              <a:t>      </a:t>
            </a:r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                      Неправильна </a:t>
            </a:r>
            <a:r>
              <a:rPr lang="ru-RU" sz="3600" dirty="0" err="1" smtClean="0"/>
              <a:t>відповідь</a:t>
            </a:r>
            <a:r>
              <a:rPr lang="ru-RU" sz="3600" dirty="0" smtClean="0"/>
              <a:t> – </a:t>
            </a:r>
            <a:r>
              <a:rPr lang="ru-RU" sz="3600" b="1" dirty="0"/>
              <a:t>0 </a:t>
            </a:r>
            <a:r>
              <a:rPr lang="ru-RU" sz="3600" b="1" dirty="0" err="1"/>
              <a:t>балів</a:t>
            </a:r>
            <a:endParaRPr lang="uk-UA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07" y="1150423"/>
            <a:ext cx="1782598" cy="21939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68" y="3316185"/>
            <a:ext cx="1986152" cy="213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3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Результати </a:t>
            </a:r>
            <a:r>
              <a:rPr lang="uk-UA" sz="6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тестування: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1291234"/>
            <a:ext cx="10515600" cy="471767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4400" dirty="0">
                <a:latin typeface="Comic Sans MS" pitchFamily="66" charset="0"/>
              </a:rPr>
              <a:t> </a:t>
            </a:r>
            <a:r>
              <a:rPr lang="ru-RU" sz="4400" dirty="0" smtClean="0">
                <a:latin typeface="Comic Sans MS" pitchFamily="66" charset="0"/>
              </a:rPr>
              <a:t>             </a:t>
            </a:r>
            <a:r>
              <a:rPr lang="ru-RU" sz="4000" b="1" dirty="0" smtClean="0">
                <a:latin typeface="Comic Sans MS" pitchFamily="66" charset="0"/>
              </a:rPr>
              <a:t>1–6 </a:t>
            </a:r>
            <a:r>
              <a:rPr lang="ru-RU" sz="4000" b="1" dirty="0" err="1" smtClean="0">
                <a:latin typeface="Comic Sans MS" pitchFamily="66" charset="0"/>
              </a:rPr>
              <a:t>балів</a:t>
            </a:r>
            <a:r>
              <a:rPr lang="ru-RU" sz="4000" b="1" dirty="0" smtClean="0">
                <a:latin typeface="Comic Sans MS" pitchFamily="66" charset="0"/>
              </a:rPr>
              <a:t> </a:t>
            </a:r>
            <a:r>
              <a:rPr lang="ru-RU" sz="4000" dirty="0">
                <a:latin typeface="Comic Sans MS" pitchFamily="66" charset="0"/>
              </a:rPr>
              <a:t>– </a:t>
            </a:r>
            <a:r>
              <a:rPr lang="ru-RU" sz="4000" dirty="0" err="1">
                <a:latin typeface="Comic Sans MS" pitchFamily="66" charset="0"/>
              </a:rPr>
              <a:t>початковий</a:t>
            </a:r>
            <a:r>
              <a:rPr lang="ru-RU" sz="4000" dirty="0">
                <a:latin typeface="Comic Sans MS" pitchFamily="66" charset="0"/>
              </a:rPr>
              <a:t> </a:t>
            </a:r>
            <a:r>
              <a:rPr lang="ru-RU" sz="4000" dirty="0" err="1" smtClean="0">
                <a:latin typeface="Comic Sans MS" pitchFamily="66" charset="0"/>
              </a:rPr>
              <a:t>рівень</a:t>
            </a:r>
            <a:endParaRPr lang="ru-RU" sz="4000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endParaRPr lang="ru-RU" sz="4000" dirty="0" smtClean="0">
              <a:latin typeface="Comic Sans MS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4000" dirty="0" smtClean="0">
                <a:latin typeface="Comic Sans MS" pitchFamily="66" charset="0"/>
              </a:rPr>
              <a:t>                </a:t>
            </a:r>
            <a:r>
              <a:rPr lang="ru-RU" sz="4000" b="1" dirty="0" smtClean="0">
                <a:latin typeface="Comic Sans MS" pitchFamily="66" charset="0"/>
              </a:rPr>
              <a:t>6–14 </a:t>
            </a:r>
            <a:r>
              <a:rPr lang="ru-RU" sz="4000" b="1" dirty="0" err="1" smtClean="0">
                <a:latin typeface="Comic Sans MS" pitchFamily="66" charset="0"/>
              </a:rPr>
              <a:t>балів</a:t>
            </a:r>
            <a:r>
              <a:rPr lang="ru-RU" sz="4000" b="1" dirty="0" smtClean="0">
                <a:latin typeface="Comic Sans MS" pitchFamily="66" charset="0"/>
              </a:rPr>
              <a:t> </a:t>
            </a:r>
            <a:r>
              <a:rPr lang="ru-RU" sz="4000" dirty="0">
                <a:latin typeface="Comic Sans MS" pitchFamily="66" charset="0"/>
              </a:rPr>
              <a:t>– </a:t>
            </a:r>
            <a:r>
              <a:rPr lang="ru-RU" sz="4000" dirty="0" err="1">
                <a:latin typeface="Comic Sans MS" pitchFamily="66" charset="0"/>
              </a:rPr>
              <a:t>середній</a:t>
            </a:r>
            <a:r>
              <a:rPr lang="ru-RU" sz="4000" dirty="0">
                <a:latin typeface="Comic Sans MS" pitchFamily="66" charset="0"/>
              </a:rPr>
              <a:t> </a:t>
            </a:r>
            <a:r>
              <a:rPr lang="ru-RU" sz="4000" dirty="0" err="1" smtClean="0">
                <a:latin typeface="Comic Sans MS" pitchFamily="66" charset="0"/>
              </a:rPr>
              <a:t>рівень</a:t>
            </a:r>
            <a:endParaRPr lang="ru-RU" sz="4000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endParaRPr lang="ru-RU" sz="4000" dirty="0" smtClean="0">
              <a:latin typeface="Comic Sans MS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4000" dirty="0" smtClean="0">
                <a:latin typeface="Comic Sans MS" pitchFamily="66" charset="0"/>
              </a:rPr>
              <a:t>                </a:t>
            </a:r>
            <a:r>
              <a:rPr lang="ru-RU" sz="4000" b="1" dirty="0" smtClean="0">
                <a:latin typeface="Comic Sans MS" pitchFamily="66" charset="0"/>
              </a:rPr>
              <a:t>14–20 </a:t>
            </a:r>
            <a:r>
              <a:rPr lang="ru-RU" sz="4000" b="1" dirty="0" err="1" smtClean="0">
                <a:latin typeface="Comic Sans MS" pitchFamily="66" charset="0"/>
              </a:rPr>
              <a:t>балів</a:t>
            </a:r>
            <a:r>
              <a:rPr lang="ru-RU" sz="4000" b="1" dirty="0" smtClean="0">
                <a:latin typeface="Comic Sans MS" pitchFamily="66" charset="0"/>
              </a:rPr>
              <a:t> </a:t>
            </a:r>
            <a:r>
              <a:rPr lang="ru-RU" sz="4000" dirty="0">
                <a:latin typeface="Comic Sans MS" pitchFamily="66" charset="0"/>
              </a:rPr>
              <a:t>– </a:t>
            </a:r>
            <a:r>
              <a:rPr lang="ru-RU" sz="4000" dirty="0" err="1">
                <a:latin typeface="Comic Sans MS" pitchFamily="66" charset="0"/>
              </a:rPr>
              <a:t>високий</a:t>
            </a:r>
            <a:r>
              <a:rPr lang="ru-RU" sz="4000" dirty="0">
                <a:latin typeface="Comic Sans MS" pitchFamily="66" charset="0"/>
              </a:rPr>
              <a:t> </a:t>
            </a:r>
            <a:r>
              <a:rPr lang="ru-RU" sz="4000" dirty="0" err="1" smtClean="0">
                <a:latin typeface="Comic Sans MS" pitchFamily="66" charset="0"/>
              </a:rPr>
              <a:t>рівень</a:t>
            </a:r>
            <a:endParaRPr lang="uk-UA" sz="4000" dirty="0">
              <a:latin typeface="Comic Sans MS" pitchFamily="66" charset="0"/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03" y="4881968"/>
            <a:ext cx="1938994" cy="185134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61" y="1097563"/>
            <a:ext cx="2193589" cy="1445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15" y="2938160"/>
            <a:ext cx="1495735" cy="138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0" y="-13238"/>
            <a:ext cx="9577754" cy="6871238"/>
          </a:xfrm>
        </p:spPr>
      </p:pic>
    </p:spTree>
    <p:extLst>
      <p:ext uri="{BB962C8B-B14F-4D97-AF65-F5344CB8AC3E}">
        <p14:creationId xmlns:p14="http://schemas.microsoft.com/office/powerpoint/2010/main" val="15840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164" y="365125"/>
            <a:ext cx="9630888" cy="1325563"/>
          </a:xfrm>
        </p:spPr>
        <p:txBody>
          <a:bodyPr>
            <a:normAutofit/>
          </a:bodyPr>
          <a:lstStyle/>
          <a:p>
            <a:pPr algn="l"/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Особисте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медіаполе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365662" y="1825625"/>
            <a:ext cx="9524011" cy="455142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uk-UA" sz="3200" dirty="0" smtClean="0"/>
              <a:t>	</a:t>
            </a:r>
            <a:r>
              <a:rPr lang="uk-UA" sz="3200" b="1" dirty="0" smtClean="0"/>
              <a:t>Наше </a:t>
            </a:r>
            <a:r>
              <a:rPr lang="uk-UA" sz="3200" b="1" dirty="0" err="1" smtClean="0"/>
              <a:t>медіаполе</a:t>
            </a:r>
            <a:r>
              <a:rPr lang="uk-UA" sz="3200" b="1" dirty="0" smtClean="0"/>
              <a:t> </a:t>
            </a:r>
            <a:r>
              <a:rPr lang="uk-UA" sz="3200" dirty="0" smtClean="0"/>
              <a:t>– це сума інформації, яку ми щодня сприймаємо, свідомо чи несвідомо вибираємо з великої кількості джерел і споживаємо, реагуючи емоційно та раціонально, тобто переживаючи та аналізуючи, пропускаючи через себе.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24264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08" y="0"/>
            <a:ext cx="8194430" cy="6838574"/>
          </a:xfrm>
        </p:spPr>
      </p:pic>
    </p:spTree>
    <p:extLst>
      <p:ext uri="{BB962C8B-B14F-4D97-AF65-F5344CB8AC3E}">
        <p14:creationId xmlns:p14="http://schemas.microsoft.com/office/powerpoint/2010/main" val="239413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341912" y="427512"/>
            <a:ext cx="10011888" cy="617516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Пройди тест та дізнайся, </a:t>
            </a:r>
            <a:b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скільки часу витрачаєш на медіа</a:t>
            </a:r>
          </a:p>
          <a:p>
            <a:pPr marL="0" indent="0">
              <a:buNone/>
            </a:pPr>
            <a:endParaRPr lang="uk-UA" sz="3200" dirty="0" smtClean="0">
              <a:hlinkClick r:id="rId2"/>
            </a:endParaRPr>
          </a:p>
          <a:p>
            <a:pPr marL="0" indent="0">
              <a:buNone/>
            </a:pPr>
            <a:r>
              <a:rPr lang="uk-UA" u="sng" dirty="0" smtClean="0">
                <a:hlinkClick r:id="rId2"/>
              </a:rPr>
              <a:t>  https://verified.ed-era.com/ua/u1</a:t>
            </a:r>
            <a:endParaRPr lang="uk-UA" dirty="0" smtClean="0"/>
          </a:p>
          <a:p>
            <a:pPr marL="0" indent="0">
              <a:buNone/>
            </a:pPr>
            <a:endParaRPr lang="uk-UA" sz="3200" dirty="0">
              <a:hlinkClick r:id="rId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583" y="2731008"/>
            <a:ext cx="3662359" cy="391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9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44385"/>
            <a:ext cx="10515600" cy="1346304"/>
          </a:xfrm>
        </p:spPr>
        <p:txBody>
          <a:bodyPr/>
          <a:lstStyle/>
          <a:p>
            <a:pPr algn="l"/>
            <a:r>
              <a:rPr lang="uk-UA" dirty="0" smtClean="0"/>
              <a:t>   </a:t>
            </a:r>
            <a:r>
              <a:rPr lang="uk-UA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Медіаграмотність</a:t>
            </a:r>
            <a:endParaRPr lang="uk-UA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70660" y="1861251"/>
            <a:ext cx="9940636" cy="4872058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uk-UA" dirty="0" smtClean="0"/>
              <a:t>	Це </a:t>
            </a:r>
            <a:r>
              <a:rPr lang="uk-UA" dirty="0"/>
              <a:t>сукупність навичок і умінь, які дають людям змогу аналізувати, оцінювати і створювати повідомлення в різних видах медіа, жанрах і </a:t>
            </a:r>
            <a:r>
              <a:rPr lang="uk-UA" dirty="0" smtClean="0"/>
              <a:t>формах. В </a:t>
            </a:r>
            <a:r>
              <a:rPr lang="uk-UA" dirty="0"/>
              <a:t>основі медіаграмотності - модель, </a:t>
            </a:r>
            <a:r>
              <a:rPr lang="uk-UA" dirty="0" smtClean="0"/>
              <a:t>яка </a:t>
            </a:r>
            <a:r>
              <a:rPr lang="uk-UA" dirty="0"/>
              <a:t>заохочує людей задавати питання про те, що вони дивляться, бачать, читають</a:t>
            </a:r>
            <a:r>
              <a:rPr lang="uk-UA" dirty="0" smtClean="0"/>
              <a:t>.</a:t>
            </a:r>
          </a:p>
          <a:p>
            <a:pPr marL="0" lvl="0" indent="0">
              <a:lnSpc>
                <a:spcPct val="100000"/>
              </a:lnSpc>
              <a:buNone/>
            </a:pPr>
            <a:endParaRPr lang="uk-UA" dirty="0"/>
          </a:p>
          <a:p>
            <a:pPr marL="0" lvl="0" indent="0">
              <a:lnSpc>
                <a:spcPct val="100000"/>
              </a:lnSpc>
              <a:buNone/>
            </a:pPr>
            <a:r>
              <a:rPr lang="uk-UA" dirty="0" smtClean="0"/>
              <a:t>	Це вміння </a:t>
            </a:r>
            <a:r>
              <a:rPr lang="uk-UA" dirty="0"/>
              <a:t>розуміти і аналізувати </a:t>
            </a:r>
            <a:r>
              <a:rPr lang="uk-UA" dirty="0" err="1" smtClean="0"/>
              <a:t>медіатексти</a:t>
            </a:r>
            <a:r>
              <a:rPr lang="uk-UA" dirty="0"/>
              <a:t>, а також створювати їх.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21" y="1840675"/>
            <a:ext cx="705072" cy="431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21" y="5434938"/>
            <a:ext cx="705072" cy="43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6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164" y="365125"/>
            <a:ext cx="9630888" cy="132556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Що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саме ми отримуємо з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медіа, яку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інформацію? 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365662" y="1825625"/>
            <a:ext cx="9524011" cy="455142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uk-UA" sz="3200" dirty="0"/>
              <a:t>Факти, новини, судження, припущення, оцінки, повідомлення про події, коментарі, висновки, логічні аргументи, емоції, заклики до дії, прогнози, гіпотези, думки, чутки, узагальнення, стереотипи, упередження, свідчення очевидців, результати досліджень, цифри, експертні оцінки.</a:t>
            </a:r>
          </a:p>
        </p:txBody>
      </p:sp>
    </p:spTree>
    <p:extLst>
      <p:ext uri="{BB962C8B-B14F-4D97-AF65-F5344CB8AC3E}">
        <p14:creationId xmlns:p14="http://schemas.microsoft.com/office/powerpoint/2010/main" val="350444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027" y="377001"/>
            <a:ext cx="10438411" cy="132556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Яку 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інформацію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ми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хочемо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отримувати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через 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медіа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066306" y="1816379"/>
            <a:ext cx="9026236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4400" dirty="0" smtClean="0"/>
              <a:t>   </a:t>
            </a:r>
            <a:r>
              <a:rPr lang="ru-RU" sz="4200" b="1" dirty="0" err="1" smtClean="0"/>
              <a:t>Нову</a:t>
            </a:r>
            <a:endParaRPr lang="ru-RU" sz="4200" b="1" dirty="0" smtClean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4400" dirty="0" smtClean="0"/>
              <a:t>   </a:t>
            </a:r>
            <a:r>
              <a:rPr lang="ru-RU" sz="4400" b="1" dirty="0" err="1" smtClean="0"/>
              <a:t>Фактичну</a:t>
            </a:r>
            <a:endParaRPr lang="ru-RU" sz="4400" b="1" dirty="0" smtClean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4400" dirty="0" smtClean="0"/>
              <a:t>   </a:t>
            </a:r>
            <a:r>
              <a:rPr lang="ru-RU" sz="4400" b="1" dirty="0" err="1" smtClean="0"/>
              <a:t>Корисну</a:t>
            </a:r>
            <a:endParaRPr lang="ru-RU" sz="4400" b="1" dirty="0" smtClean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4400" dirty="0" smtClean="0"/>
              <a:t>   </a:t>
            </a:r>
            <a:r>
              <a:rPr lang="ru-RU" sz="4400" b="1" dirty="0" err="1" smtClean="0"/>
              <a:t>Цікаву</a:t>
            </a:r>
            <a:endParaRPr lang="ru-RU" sz="4400" b="1" dirty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4400" dirty="0" smtClean="0"/>
              <a:t>   </a:t>
            </a:r>
            <a:r>
              <a:rPr lang="ru-RU" sz="4400" b="1" dirty="0" err="1" smtClean="0"/>
              <a:t>Важливу</a:t>
            </a:r>
            <a:endParaRPr lang="uk-UA" sz="44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73" y="2270532"/>
            <a:ext cx="2995590" cy="35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072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 що говорить заголовок?</a:t>
            </a:r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7423"/>
            <a:ext cx="10972800" cy="4638745"/>
          </a:xfrm>
        </p:spPr>
        <p:txBody>
          <a:bodyPr>
            <a:normAutofit lnSpcReduction="10000"/>
          </a:bodyPr>
          <a:lstStyle/>
          <a:p>
            <a:r>
              <a:rPr lang="uk-UA" sz="2000" dirty="0" smtClean="0"/>
              <a:t>1. Кабмін пропонує дозволити працівникам  поліції частіше застотовуватииелектрошокери</a:t>
            </a:r>
          </a:p>
          <a:p>
            <a:r>
              <a:rPr lang="uk-UA" sz="2000" u="sng" dirty="0" smtClean="0">
                <a:hlinkClick r:id="rId2"/>
              </a:rPr>
              <a:t>https://bykvu.com/ru/bukvy/kabmin-proponuie-dozvoliti-policejskim-chastishe-vikoristovuvati-elektroshokeri/</a:t>
            </a:r>
            <a:endParaRPr lang="uk-UA" sz="2000" dirty="0" smtClean="0"/>
          </a:p>
          <a:p>
            <a:r>
              <a:rPr lang="uk-UA" sz="2000" dirty="0" smtClean="0"/>
              <a:t>2.  «Потрібно за це відповісти». В Одесі переселенка з Донбасу виграла суд проти РФ</a:t>
            </a:r>
          </a:p>
          <a:p>
            <a:r>
              <a:rPr lang="uk-UA" sz="2000" u="sng" dirty="0" smtClean="0">
                <a:hlinkClick r:id="rId3"/>
              </a:rPr>
              <a:t>https://suspilne.media/79008-potribno-za-ce-vidpovisti-v-odesi-pereselenka-z-donbasu-vigrala-sud-proti-rf/</a:t>
            </a:r>
            <a:endParaRPr lang="uk-UA" sz="2000" u="sng" dirty="0" smtClean="0"/>
          </a:p>
          <a:p>
            <a:r>
              <a:rPr lang="uk-UA" sz="2000" dirty="0" smtClean="0"/>
              <a:t>4. Станцію «Академік Вернадський» замело снігом наприкінці антарктичної весни</a:t>
            </a:r>
          </a:p>
          <a:p>
            <a:r>
              <a:rPr lang="uk-UA" sz="2000" u="sng" dirty="0" smtClean="0">
                <a:hlinkClick r:id="rId4"/>
              </a:rPr>
              <a:t>https://suspilne.media/79042-stanciu-akademik-vernadskij-zamelo-snigom-naprikinci-antarkticnoi-vesni/</a:t>
            </a:r>
            <a:endParaRPr lang="uk-UA" sz="2000" u="sng" dirty="0" smtClean="0"/>
          </a:p>
          <a:p>
            <a:r>
              <a:rPr lang="uk-UA" sz="2000" dirty="0" smtClean="0"/>
              <a:t>5.Вчені назвали найбільш небезпечні для здоров</a:t>
            </a:r>
            <a:r>
              <a:rPr lang="ru-RU" sz="2000" dirty="0" smtClean="0"/>
              <a:t>’</a:t>
            </a:r>
            <a:r>
              <a:rPr lang="uk-UA" sz="2000" dirty="0" smtClean="0"/>
              <a:t>я частини курки </a:t>
            </a:r>
          </a:p>
          <a:p>
            <a:r>
              <a:rPr lang="uk-UA" sz="2000" u="sng" dirty="0" smtClean="0">
                <a:hlinkClick r:id="rId5"/>
              </a:rPr>
              <a:t>https://lhealth.info/5900/vcheni-nazvaly-najbilsh-nebezpechni-dlia-zdorov-ia-chastyny-kurky</a:t>
            </a:r>
            <a:endParaRPr lang="uk-UA" sz="2000" u="sng" dirty="0" smtClean="0"/>
          </a:p>
          <a:p>
            <a:r>
              <a:rPr lang="uk-UA" sz="2000" dirty="0" smtClean="0"/>
              <a:t>6. Мером американського містечка став французький бульдог</a:t>
            </a:r>
          </a:p>
          <a:p>
            <a:r>
              <a:rPr lang="uk-UA" sz="2000" u="sng" dirty="0" smtClean="0">
                <a:hlinkClick r:id="rId6"/>
              </a:rPr>
              <a:t>https://blitz.if.ua/%D0%9D%D0%BE%D0%B2%D0%B8%D0%BD%D0%B0/merom-amerikanskogo-mistechka-stav-frantsuzkiy-buldog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472677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80" y="0"/>
            <a:ext cx="5745453" cy="6684104"/>
          </a:xfrm>
        </p:spPr>
      </p:pic>
    </p:spTree>
    <p:extLst>
      <p:ext uri="{BB962C8B-B14F-4D97-AF65-F5344CB8AC3E}">
        <p14:creationId xmlns:p14="http://schemas.microsoft.com/office/powerpoint/2010/main" val="146351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156" y="365125"/>
            <a:ext cx="10225644" cy="1325563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Отримання інформації із заголовка. </a:t>
            </a:r>
            <a:r>
              <a:rPr lang="uk-UA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Клікбейт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82534" y="1825625"/>
            <a:ext cx="9844645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/>
              <a:t>	</a:t>
            </a:r>
            <a:r>
              <a:rPr lang="ru-RU" sz="5100" dirty="0" smtClean="0"/>
              <a:t>Заголовки </a:t>
            </a:r>
            <a:r>
              <a:rPr lang="ru-RU" sz="5100" dirty="0" err="1" smtClean="0"/>
              <a:t>формуються</a:t>
            </a:r>
            <a:r>
              <a:rPr lang="ru-RU" sz="5100" dirty="0" smtClean="0"/>
              <a:t> </a:t>
            </a:r>
            <a:r>
              <a:rPr lang="ru-RU" sz="5100" dirty="0" err="1" smtClean="0"/>
              <a:t>задля</a:t>
            </a:r>
            <a:r>
              <a:rPr lang="ru-RU" sz="5100" dirty="0" smtClean="0"/>
              <a:t> </a:t>
            </a:r>
            <a:r>
              <a:rPr lang="ru-RU" sz="5100" dirty="0" err="1" smtClean="0"/>
              <a:t>привертання</a:t>
            </a:r>
            <a:r>
              <a:rPr lang="ru-RU" sz="5100" dirty="0" smtClean="0"/>
              <a:t> </a:t>
            </a:r>
            <a:r>
              <a:rPr lang="ru-RU" sz="5100" dirty="0" err="1" smtClean="0"/>
              <a:t>уваги</a:t>
            </a:r>
            <a:r>
              <a:rPr lang="ru-RU" sz="5100" dirty="0" smtClean="0"/>
              <a:t> </a:t>
            </a:r>
            <a:r>
              <a:rPr lang="ru-RU" sz="5100" dirty="0" err="1" smtClean="0"/>
              <a:t>читачів</a:t>
            </a:r>
            <a:r>
              <a:rPr lang="ru-RU" sz="5100" dirty="0" smtClean="0"/>
              <a:t>. У них </a:t>
            </a:r>
            <a:r>
              <a:rPr lang="ru-RU" sz="5100" dirty="0" err="1" smtClean="0"/>
              <a:t>завжди</a:t>
            </a:r>
            <a:r>
              <a:rPr lang="ru-RU" sz="5100" dirty="0" smtClean="0"/>
              <a:t> </a:t>
            </a:r>
            <a:r>
              <a:rPr lang="ru-RU" sz="5100" dirty="0" err="1" smtClean="0"/>
              <a:t>інтрига</a:t>
            </a:r>
            <a:r>
              <a:rPr lang="ru-RU" sz="5100" dirty="0" smtClean="0"/>
              <a:t>, </a:t>
            </a:r>
            <a:r>
              <a:rPr lang="ru-RU" sz="5100" dirty="0" err="1" smtClean="0"/>
              <a:t>недомовленість</a:t>
            </a:r>
            <a:r>
              <a:rPr lang="ru-RU" sz="5100" dirty="0" smtClean="0"/>
              <a:t>, контраст, </a:t>
            </a:r>
            <a:r>
              <a:rPr lang="ru-RU" sz="5100" dirty="0" err="1" smtClean="0"/>
              <a:t>обіцянка</a:t>
            </a:r>
            <a:r>
              <a:rPr lang="ru-RU" sz="5100" dirty="0" smtClean="0"/>
              <a:t> </a:t>
            </a:r>
            <a:r>
              <a:rPr lang="ru-RU" sz="5100" dirty="0" err="1" smtClean="0"/>
              <a:t>пояснити</a:t>
            </a:r>
            <a:r>
              <a:rPr lang="ru-RU" sz="5100" dirty="0"/>
              <a:t> </a:t>
            </a:r>
            <a:r>
              <a:rPr lang="ru-RU" sz="5100" dirty="0" smtClean="0"/>
              <a:t>«</a:t>
            </a:r>
            <a:r>
              <a:rPr lang="ru-RU" sz="5100" dirty="0" err="1" smtClean="0"/>
              <a:t>зрада</a:t>
            </a:r>
            <a:r>
              <a:rPr lang="ru-RU" sz="5100" dirty="0" smtClean="0"/>
              <a:t> </a:t>
            </a:r>
            <a:r>
              <a:rPr lang="ru-RU" sz="5100" dirty="0" err="1" smtClean="0"/>
              <a:t>чи</a:t>
            </a:r>
            <a:r>
              <a:rPr lang="ru-RU" sz="5100" dirty="0" smtClean="0"/>
              <a:t> </a:t>
            </a:r>
            <a:r>
              <a:rPr lang="ru-RU" sz="5100" dirty="0" err="1" smtClean="0"/>
              <a:t>перемога</a:t>
            </a:r>
            <a:r>
              <a:rPr lang="ru-RU" sz="5100" dirty="0" smtClean="0"/>
              <a:t>?».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5900" b="1" i="1" dirty="0" smtClean="0"/>
              <a:t>   «</a:t>
            </a:r>
            <a:r>
              <a:rPr lang="ru-RU" sz="5900" b="1" i="1" dirty="0" err="1" smtClean="0"/>
              <a:t>Невідомі</a:t>
            </a:r>
            <a:r>
              <a:rPr lang="ru-RU" sz="5900" b="1" i="1" dirty="0" smtClean="0"/>
              <a:t> спалили </a:t>
            </a:r>
            <a:r>
              <a:rPr lang="ru-RU" sz="5900" b="1" i="1" dirty="0" err="1" smtClean="0"/>
              <a:t>жінку</a:t>
            </a:r>
            <a:r>
              <a:rPr lang="ru-RU" sz="5900" b="1" i="1" dirty="0" smtClean="0"/>
              <a:t> </a:t>
            </a:r>
            <a:r>
              <a:rPr lang="ru-RU" sz="5900" b="1" i="1" dirty="0" err="1" smtClean="0"/>
              <a:t>Медвечука</a:t>
            </a:r>
            <a:r>
              <a:rPr lang="ru-RU" sz="5900" b="1" i="1" dirty="0" smtClean="0"/>
              <a:t>». </a:t>
            </a:r>
          </a:p>
          <a:p>
            <a:pPr marL="0" indent="0">
              <a:buNone/>
            </a:pPr>
            <a:r>
              <a:rPr lang="ru-RU" sz="5900" b="1" i="1" dirty="0"/>
              <a:t>  </a:t>
            </a:r>
            <a:r>
              <a:rPr lang="ru-RU" sz="5900" b="1" i="1" dirty="0" smtClean="0"/>
              <a:t> «</a:t>
            </a:r>
            <a:r>
              <a:rPr lang="ru-RU" sz="5900" b="1" i="1" dirty="0" err="1" smtClean="0"/>
              <a:t>Українська</a:t>
            </a:r>
            <a:r>
              <a:rPr lang="ru-RU" sz="5900" b="1" i="1" dirty="0" smtClean="0"/>
              <a:t> </a:t>
            </a:r>
            <a:r>
              <a:rPr lang="ru-RU" sz="5900" b="1" i="1" dirty="0" err="1" smtClean="0"/>
              <a:t>біатлоністка</a:t>
            </a:r>
            <a:r>
              <a:rPr lang="ru-RU" sz="5900" b="1" i="1" dirty="0" smtClean="0"/>
              <a:t> </a:t>
            </a:r>
            <a:r>
              <a:rPr lang="ru-RU" sz="5900" b="1" i="1" dirty="0" err="1" smtClean="0"/>
              <a:t>перестріляла</a:t>
            </a:r>
            <a:r>
              <a:rPr lang="ru-RU" sz="5900" b="1" i="1" dirty="0" smtClean="0"/>
              <a:t> </a:t>
            </a:r>
            <a:r>
              <a:rPr lang="ru-RU" sz="5900" b="1" i="1" dirty="0" err="1" smtClean="0"/>
              <a:t>росіянок</a:t>
            </a:r>
            <a:r>
              <a:rPr lang="ru-RU" sz="5900" b="1" i="1" dirty="0" smtClean="0"/>
              <a:t>».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4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5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Клікбейт</a:t>
            </a:r>
            <a:r>
              <a:rPr lang="ru-RU" sz="5900" dirty="0" smtClean="0"/>
              <a:t> </a:t>
            </a:r>
            <a:r>
              <a:rPr lang="ru-RU" sz="5900" dirty="0"/>
              <a:t>— зазвичай, заголовок, який змушує користувача І</a:t>
            </a:r>
            <a:r>
              <a:rPr lang="ru-RU" sz="5900" dirty="0" smtClean="0"/>
              <a:t>нтернету «натиснути» </a:t>
            </a:r>
            <a:r>
              <a:rPr lang="ru-RU" sz="5900" dirty="0"/>
              <a:t>на </a:t>
            </a:r>
            <a:r>
              <a:rPr lang="ru-RU" sz="5900" dirty="0" smtClean="0"/>
              <a:t>нього.</a:t>
            </a:r>
            <a:endParaRPr lang="uk-UA" sz="5900" dirty="0"/>
          </a:p>
        </p:txBody>
      </p:sp>
    </p:spTree>
    <p:extLst>
      <p:ext uri="{BB962C8B-B14F-4D97-AF65-F5344CB8AC3E}">
        <p14:creationId xmlns:p14="http://schemas.microsoft.com/office/powerpoint/2010/main" val="20751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7538" y="259617"/>
            <a:ext cx="10152108" cy="830629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7 із 10 людей читають тільки заголовки</a:t>
            </a:r>
            <a:endParaRPr lang="uk-UA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61" y="1207478"/>
            <a:ext cx="6911129" cy="5650522"/>
          </a:xfrm>
        </p:spPr>
      </p:pic>
    </p:spTree>
    <p:extLst>
      <p:ext uri="{BB962C8B-B14F-4D97-AF65-F5344CB8AC3E}">
        <p14:creationId xmlns:p14="http://schemas.microsoft.com/office/powerpoint/2010/main" val="246144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90B1162-FF7F-4286-A822-5692F0B4B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00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851423E-68BC-4CC1-B446-B6AC5F598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52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B9CFAD-76F0-4D37-A674-B08A39B12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47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1B20599-D91C-4761-8532-6458D4701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01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1246908" y="451262"/>
            <a:ext cx="10106891" cy="612766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uk-UA" dirty="0" smtClean="0"/>
              <a:t>    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Медіаграмотна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людина повинна задавати такі запитання:</a:t>
            </a:r>
          </a:p>
          <a:p>
            <a:pPr marL="0" lvl="0" indent="0">
              <a:buNone/>
            </a:pP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uk-UA" sz="2900" dirty="0" smtClean="0"/>
              <a:t>  - </a:t>
            </a:r>
            <a:r>
              <a:rPr lang="uk-UA" sz="2900" dirty="0"/>
              <a:t>Хто створив цей текст?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2900" dirty="0" smtClean="0"/>
              <a:t>  - </a:t>
            </a:r>
            <a:r>
              <a:rPr lang="uk-UA" sz="2900" dirty="0"/>
              <a:t>З якою метою?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2900" dirty="0" smtClean="0"/>
              <a:t>  - </a:t>
            </a:r>
            <a:r>
              <a:rPr lang="uk-UA" sz="2900" dirty="0"/>
              <a:t>Яка лексика цього </a:t>
            </a:r>
            <a:r>
              <a:rPr lang="uk-UA" sz="2900" dirty="0" err="1"/>
              <a:t>медіатексту</a:t>
            </a:r>
            <a:r>
              <a:rPr lang="uk-UA" sz="2900" dirty="0"/>
              <a:t>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2900" dirty="0" smtClean="0"/>
              <a:t>  - </a:t>
            </a:r>
            <a:r>
              <a:rPr lang="uk-UA" sz="2900" dirty="0"/>
              <a:t>Яка цільова аудиторія?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2900" dirty="0" smtClean="0"/>
              <a:t>  - </a:t>
            </a:r>
            <a:r>
              <a:rPr lang="uk-UA" sz="2900" dirty="0"/>
              <a:t>Хто міг за це заплатити?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2900" dirty="0" smtClean="0"/>
              <a:t>  - </a:t>
            </a:r>
            <a:r>
              <a:rPr lang="uk-UA" sz="2900" dirty="0"/>
              <a:t>Хто може отримати від цього </a:t>
            </a:r>
            <a:r>
              <a:rPr lang="uk-UA" sz="2900" dirty="0" err="1"/>
              <a:t>медіатексту</a:t>
            </a:r>
            <a:r>
              <a:rPr lang="uk-UA" sz="2900" dirty="0"/>
              <a:t> користь?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2900" dirty="0" smtClean="0"/>
              <a:t>  - </a:t>
            </a:r>
            <a:r>
              <a:rPr lang="uk-UA" sz="2900" dirty="0"/>
              <a:t>Кому він може нашкодити?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2900" dirty="0" smtClean="0"/>
              <a:t>  - </a:t>
            </a:r>
            <a:r>
              <a:rPr lang="uk-UA" sz="2900" dirty="0"/>
              <a:t>Про що немає </a:t>
            </a:r>
            <a:r>
              <a:rPr lang="uk-UA" sz="2900" dirty="0" smtClean="0"/>
              <a:t>жодного </a:t>
            </a:r>
            <a:r>
              <a:rPr lang="uk-UA" sz="2900" dirty="0"/>
              <a:t>слова в цьому тексті, а це треба було б знати?</a:t>
            </a:r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23" y="1140031"/>
            <a:ext cx="2718245" cy="34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19B6E66-7578-4D5A-B572-93A2AC65B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62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198AE4D-7310-492A-AEF4-03A889B2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397D8F-0E41-4230-98CB-06DABE695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64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198AE4D-7310-492A-AEF4-03A889B2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19FA66-5445-41A3-BE05-2BE380B09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56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DA040D1-2E31-4C16-BF7D-A93CF2F539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marL="11132">
              <a:lnSpc>
                <a:spcPct val="100000"/>
              </a:lnSpc>
              <a:spcBef>
                <a:spcPts val="88"/>
              </a:spcBef>
            </a:pPr>
            <a:r>
              <a:rPr lang="ru-RU" sz="4200" spc="105">
                <a:solidFill>
                  <a:srgbClr val="40AD49"/>
                </a:solidFill>
              </a:rPr>
              <a:t>Ф</a:t>
            </a:r>
            <a:r>
              <a:rPr lang="ru-RU" sz="4200" spc="100">
                <a:solidFill>
                  <a:srgbClr val="40AD49"/>
                </a:solidFill>
              </a:rPr>
              <a:t>А</a:t>
            </a:r>
            <a:r>
              <a:rPr lang="ru-RU" sz="4200" spc="105">
                <a:solidFill>
                  <a:srgbClr val="40AD49"/>
                </a:solidFill>
              </a:rPr>
              <a:t>КТИ</a:t>
            </a:r>
            <a:endParaRPr lang="ru-RU" sz="42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69BFFA-525C-46B8-A15D-68A0D1ECB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16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15" y="237745"/>
            <a:ext cx="9829800" cy="15636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63" y="2074985"/>
            <a:ext cx="9470798" cy="446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0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642047"/>
            <a:ext cx="10515600" cy="31546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3902180"/>
            <a:ext cx="10539047" cy="25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000" dirty="0" smtClean="0">
                <a:solidFill>
                  <a:srgbClr val="0070C0"/>
                </a:solidFill>
              </a:rPr>
              <a:t>Давайте визначимо</a:t>
            </a:r>
            <a:endParaRPr lang="uk-UA" sz="5000" dirty="0">
              <a:solidFill>
                <a:srgbClr val="0070C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4800" dirty="0" smtClean="0"/>
              <a:t>Факти</a:t>
            </a:r>
          </a:p>
          <a:p>
            <a:pPr marL="0" indent="0" algn="ctr">
              <a:buNone/>
            </a:pPr>
            <a:endParaRPr lang="uk-UA" sz="4800" dirty="0" smtClean="0"/>
          </a:p>
          <a:p>
            <a:pPr marL="0" indent="0" algn="ctr">
              <a:buNone/>
            </a:pPr>
            <a:r>
              <a:rPr lang="uk-UA" sz="4800" dirty="0" smtClean="0"/>
              <a:t>Судження</a:t>
            </a:r>
          </a:p>
          <a:p>
            <a:pPr marL="0" indent="0" algn="ctr">
              <a:buNone/>
            </a:pPr>
            <a:endParaRPr lang="uk-UA" sz="4800" dirty="0" smtClean="0"/>
          </a:p>
          <a:p>
            <a:pPr marL="0" indent="0" algn="ctr">
              <a:buNone/>
            </a:pPr>
            <a:r>
              <a:rPr lang="uk-UA" sz="4800" dirty="0" smtClean="0"/>
              <a:t>Коментарі</a:t>
            </a:r>
          </a:p>
          <a:p>
            <a:pPr marL="0" indent="0" algn="ctr">
              <a:buNone/>
            </a:pPr>
            <a:endParaRPr lang="uk-UA" sz="4800" dirty="0" smtClean="0"/>
          </a:p>
          <a:p>
            <a:pPr marL="0" indent="0" algn="ctr">
              <a:buNone/>
            </a:pPr>
            <a:r>
              <a:rPr lang="uk-UA" sz="4800" dirty="0" smtClean="0"/>
              <a:t>Припущення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21218481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77" y="0"/>
            <a:ext cx="7467599" cy="6676093"/>
          </a:xfrm>
        </p:spPr>
      </p:pic>
    </p:spTree>
    <p:extLst>
      <p:ext uri="{BB962C8B-B14F-4D97-AF65-F5344CB8AC3E}">
        <p14:creationId xmlns:p14="http://schemas.microsoft.com/office/powerpoint/2010/main" val="98275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341912" y="427512"/>
            <a:ext cx="10011888" cy="617516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Пройди тест та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дізнайся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b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чи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можеш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відрізнити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факт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від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судження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</a:p>
          <a:p>
            <a:pPr marL="0" indent="0">
              <a:buNone/>
            </a:pPr>
            <a:endParaRPr lang="uk-UA" sz="3200" dirty="0" smtClean="0">
              <a:hlinkClick r:id="rId2"/>
            </a:endParaRPr>
          </a:p>
          <a:p>
            <a:pPr marL="0" indent="0">
              <a:buNone/>
            </a:pPr>
            <a:endParaRPr lang="uk-UA" sz="3200" dirty="0">
              <a:hlinkClick r:id="rId2"/>
            </a:endParaRPr>
          </a:p>
          <a:p>
            <a:pPr marL="0" indent="0">
              <a:buNone/>
            </a:pPr>
            <a:r>
              <a:rPr lang="en-US" sz="3200" u="sng" dirty="0" smtClean="0">
                <a:hlinkClick r:id="rId2"/>
              </a:rPr>
              <a:t>https</a:t>
            </a:r>
            <a:r>
              <a:rPr lang="en-US" sz="3200" u="sng" dirty="0">
                <a:hlinkClick r:id="rId2"/>
              </a:rPr>
              <a:t>://</a:t>
            </a:r>
            <a:r>
              <a:rPr lang="en-US" sz="3200" u="sng" dirty="0" smtClean="0">
                <a:hlinkClick r:id="rId2"/>
              </a:rPr>
              <a:t>verified.ed-era.com/ua/u1</a:t>
            </a:r>
            <a:endParaRPr lang="uk-UA" sz="3200" u="sng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47" y="2481944"/>
            <a:ext cx="3928396" cy="416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164" y="365125"/>
            <a:ext cx="9630888" cy="1325563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Захист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медіаполя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11" y="1792440"/>
            <a:ext cx="9405258" cy="402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9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472540" y="344383"/>
            <a:ext cx="9619013" cy="632954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uk-UA" sz="3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</a:t>
            </a:r>
            <a:r>
              <a:rPr lang="uk-UA" sz="39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Медіаграмотна</a:t>
            </a:r>
            <a:r>
              <a:rPr lang="uk-UA" sz="3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uk-UA" sz="3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людина здатна: </a:t>
            </a:r>
            <a:endParaRPr lang="uk-UA" sz="39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uk-UA" sz="3200" dirty="0" smtClean="0"/>
              <a:t>1</a:t>
            </a:r>
            <a:r>
              <a:rPr lang="uk-UA" sz="3200" dirty="0"/>
              <a:t>) аналізувати, критично осмислювати і створювати </a:t>
            </a:r>
            <a:r>
              <a:rPr lang="uk-UA" sz="3200" dirty="0" err="1"/>
              <a:t>медіатексти</a:t>
            </a:r>
            <a:r>
              <a:rPr lang="uk-UA" sz="3200" dirty="0"/>
              <a:t>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3200" dirty="0"/>
              <a:t>2) визначати джерела </a:t>
            </a:r>
            <a:r>
              <a:rPr lang="uk-UA" sz="3200" dirty="0" err="1"/>
              <a:t>медіатекстів</a:t>
            </a:r>
            <a:r>
              <a:rPr lang="uk-UA" sz="3200" dirty="0"/>
              <a:t>, їх </a:t>
            </a:r>
            <a:r>
              <a:rPr lang="uk-UA" sz="3200" dirty="0" smtClean="0"/>
              <a:t>політичні</a:t>
            </a:r>
            <a:r>
              <a:rPr lang="uk-UA" sz="3200" dirty="0"/>
              <a:t>, соціальні, комерційні і / або культурні інтереси, їх контекст;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3200" dirty="0"/>
              <a:t>3) інтерпретувати </a:t>
            </a:r>
            <a:r>
              <a:rPr lang="uk-UA" sz="3200" dirty="0" err="1"/>
              <a:t>медіатексти</a:t>
            </a:r>
            <a:r>
              <a:rPr lang="uk-UA" sz="3200" dirty="0"/>
              <a:t> і цінності, що їх поширюють медіа;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3200" dirty="0"/>
              <a:t>4) відбирати відповідні медіа для створення і поширення своїх </a:t>
            </a:r>
            <a:r>
              <a:rPr lang="uk-UA" sz="3200" dirty="0" smtClean="0"/>
              <a:t>власних </a:t>
            </a:r>
            <a:r>
              <a:rPr lang="uk-UA" sz="3200" dirty="0" err="1"/>
              <a:t>медіатекстів</a:t>
            </a:r>
            <a:r>
              <a:rPr lang="uk-UA" sz="3200" dirty="0"/>
              <a:t>, для набуття аудиторії, зацікавленої у ваших </a:t>
            </a:r>
            <a:r>
              <a:rPr lang="uk-UA" sz="3200" dirty="0" err="1" smtClean="0"/>
              <a:t>медіатекстах</a:t>
            </a:r>
            <a:r>
              <a:rPr lang="uk-UA" sz="3200" dirty="0"/>
              <a:t>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3200" dirty="0"/>
              <a:t>5) отримувати вільний доступ до </a:t>
            </a:r>
            <a:r>
              <a:rPr lang="uk-UA" sz="3200" dirty="0" smtClean="0"/>
              <a:t>медіа.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19422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6778" y="1294742"/>
            <a:ext cx="9589477" cy="4808842"/>
          </a:xfrm>
        </p:spPr>
        <p:txBody>
          <a:bodyPr>
            <a:noAutofit/>
          </a:bodyPr>
          <a:lstStyle/>
          <a:p>
            <a:r>
              <a:rPr lang="uk-UA" sz="8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Тест </a:t>
            </a:r>
            <a:br>
              <a:rPr lang="uk-UA" sz="8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uk-UA" sz="8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на </a:t>
            </a:r>
            <a:br>
              <a:rPr lang="uk-UA" sz="8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uk-UA" sz="80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медіаграмотність</a:t>
            </a:r>
            <a:endParaRPr lang="uk-UA" sz="8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266" y="193160"/>
            <a:ext cx="3649259" cy="350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9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160585" y="187324"/>
            <a:ext cx="10193214" cy="62955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sz="3000" b="1" dirty="0" smtClean="0"/>
              <a:t>1. Ви </a:t>
            </a:r>
            <a:r>
              <a:rPr lang="ru-RU" sz="3000" b="1" dirty="0" err="1" smtClean="0"/>
              <a:t>отримуєте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інформацію</a:t>
            </a:r>
            <a:r>
              <a:rPr lang="ru-RU" sz="3000" b="1" dirty="0" smtClean="0"/>
              <a:t> в </a:t>
            </a:r>
            <a:r>
              <a:rPr lang="ru-RU" sz="3000" b="1" dirty="0" err="1" smtClean="0"/>
              <a:t>медіа</a:t>
            </a:r>
            <a:r>
              <a:rPr lang="ru-RU" sz="3000" b="1" dirty="0" smtClean="0"/>
              <a:t>: </a:t>
            </a:r>
          </a:p>
          <a:p>
            <a:pPr marL="0" indent="0">
              <a:buNone/>
            </a:pPr>
            <a:r>
              <a:rPr lang="ru-RU" dirty="0" smtClean="0"/>
              <a:t>     </a:t>
            </a:r>
            <a:r>
              <a:rPr lang="ru-RU" sz="3000" dirty="0" smtClean="0"/>
              <a:t>а) з одного </a:t>
            </a:r>
            <a:r>
              <a:rPr lang="ru-RU" sz="3000" dirty="0" err="1" smtClean="0"/>
              <a:t>джерела</a:t>
            </a:r>
            <a:r>
              <a:rPr lang="ru-RU" sz="3000" dirty="0" smtClean="0"/>
              <a:t>, </a:t>
            </a:r>
            <a:r>
              <a:rPr lang="ru-RU" sz="3000" dirty="0" err="1" smtClean="0"/>
              <a:t>якому</a:t>
            </a:r>
            <a:r>
              <a:rPr lang="ru-RU" sz="3000" dirty="0" smtClean="0"/>
              <a:t> </a:t>
            </a:r>
            <a:r>
              <a:rPr lang="ru-RU" sz="3000" dirty="0" err="1" smtClean="0"/>
              <a:t>ви</a:t>
            </a:r>
            <a:r>
              <a:rPr lang="ru-RU" sz="3000" dirty="0" smtClean="0"/>
              <a:t> </a:t>
            </a:r>
            <a:r>
              <a:rPr lang="ru-RU" sz="3000" dirty="0" err="1" smtClean="0"/>
              <a:t>довіряєте</a:t>
            </a:r>
            <a:r>
              <a:rPr lang="ru-RU" sz="3000" dirty="0" smtClean="0"/>
              <a:t> і </a:t>
            </a:r>
            <a:r>
              <a:rPr lang="ru-RU" sz="3000" dirty="0" err="1" smtClean="0"/>
              <a:t>який</a:t>
            </a:r>
            <a:r>
              <a:rPr lang="ru-RU" sz="3000" dirty="0" smtClean="0"/>
              <a:t> </a:t>
            </a:r>
            <a:r>
              <a:rPr lang="ru-RU" sz="3000" dirty="0" err="1" smtClean="0"/>
              <a:t>краще</a:t>
            </a:r>
            <a:r>
              <a:rPr lang="ru-RU" sz="3000" dirty="0" smtClean="0"/>
              <a:t> </a:t>
            </a:r>
            <a:r>
              <a:rPr lang="ru-RU" sz="3000" dirty="0" err="1" smtClean="0"/>
              <a:t>розкриває</a:t>
            </a:r>
            <a:r>
              <a:rPr lang="ru-RU" sz="3000" dirty="0" smtClean="0"/>
              <a:t> те, </a:t>
            </a:r>
            <a:r>
              <a:rPr lang="ru-RU" sz="3000" dirty="0" err="1" smtClean="0"/>
              <a:t>що</a:t>
            </a:r>
            <a:r>
              <a:rPr lang="ru-RU" sz="3000" dirty="0" smtClean="0"/>
              <a:t> </a:t>
            </a:r>
            <a:r>
              <a:rPr lang="ru-RU" sz="3000" dirty="0" err="1" smtClean="0"/>
              <a:t>відбувається</a:t>
            </a:r>
            <a:r>
              <a:rPr lang="ru-RU" sz="3000" dirty="0" smtClean="0"/>
              <a:t>; </a:t>
            </a:r>
          </a:p>
          <a:p>
            <a:pPr marL="0" indent="0">
              <a:buNone/>
            </a:pPr>
            <a:r>
              <a:rPr lang="ru-RU" sz="3000" dirty="0" smtClean="0"/>
              <a:t>    б) з </a:t>
            </a:r>
            <a:r>
              <a:rPr lang="ru-RU" sz="3000" dirty="0" err="1" smtClean="0"/>
              <a:t>кількох</a:t>
            </a:r>
            <a:r>
              <a:rPr lang="ru-RU" sz="3000" dirty="0" smtClean="0"/>
              <a:t> </a:t>
            </a:r>
            <a:r>
              <a:rPr lang="ru-RU" sz="3000" dirty="0" err="1" smtClean="0"/>
              <a:t>джерел</a:t>
            </a:r>
            <a:r>
              <a:rPr lang="ru-RU" sz="3000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000" dirty="0" smtClean="0"/>
              <a:t>    </a:t>
            </a:r>
            <a:r>
              <a:rPr lang="ru-RU" sz="3000" b="1" dirty="0" smtClean="0"/>
              <a:t>2. </a:t>
            </a:r>
            <a:r>
              <a:rPr lang="ru-RU" sz="3000" b="1" dirty="0" err="1" smtClean="0"/>
              <a:t>Скільки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приблизно</a:t>
            </a:r>
            <a:r>
              <a:rPr lang="ru-RU" sz="3000" b="1" dirty="0" smtClean="0"/>
              <a:t> часу на </a:t>
            </a:r>
            <a:r>
              <a:rPr lang="ru-RU" sz="3000" b="1" dirty="0" err="1" smtClean="0"/>
              <a:t>добу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ви</a:t>
            </a:r>
            <a:r>
              <a:rPr lang="ru-RU" sz="3000" b="1" dirty="0" smtClean="0"/>
              <a:t> проводите в </a:t>
            </a:r>
            <a:r>
              <a:rPr lang="ru-RU" sz="3000" b="1" dirty="0" err="1" smtClean="0"/>
              <a:t>інтернеті</a:t>
            </a:r>
            <a:r>
              <a:rPr lang="ru-RU" sz="3000" b="1" dirty="0" smtClean="0"/>
              <a:t>: </a:t>
            </a:r>
          </a:p>
          <a:p>
            <a:pPr marL="0" indent="0">
              <a:buNone/>
            </a:pPr>
            <a:r>
              <a:rPr lang="ru-RU" sz="3000" dirty="0" smtClean="0"/>
              <a:t> а) не </a:t>
            </a:r>
            <a:r>
              <a:rPr lang="ru-RU" sz="3000" dirty="0" err="1" smtClean="0"/>
              <a:t>користуюся</a:t>
            </a:r>
            <a:r>
              <a:rPr lang="ru-RU" sz="3000" dirty="0" smtClean="0"/>
              <a:t> </a:t>
            </a:r>
            <a:r>
              <a:rPr lang="ru-RU" sz="3000" dirty="0" err="1" smtClean="0"/>
              <a:t>або</a:t>
            </a:r>
            <a:r>
              <a:rPr lang="ru-RU" sz="3000" dirty="0" smtClean="0"/>
              <a:t> </a:t>
            </a:r>
            <a:r>
              <a:rPr lang="ru-RU" sz="3000" dirty="0" err="1" smtClean="0"/>
              <a:t>користуюся</a:t>
            </a:r>
            <a:r>
              <a:rPr lang="ru-RU" sz="3000" dirty="0" smtClean="0"/>
              <a:t> до 30 </a:t>
            </a:r>
            <a:r>
              <a:rPr lang="ru-RU" sz="3000" dirty="0" err="1" smtClean="0"/>
              <a:t>хв</a:t>
            </a:r>
            <a:r>
              <a:rPr lang="ru-RU" sz="3000" dirty="0" smtClean="0"/>
              <a:t>.; </a:t>
            </a:r>
          </a:p>
          <a:p>
            <a:pPr marL="0" indent="0">
              <a:buNone/>
            </a:pPr>
            <a:r>
              <a:rPr lang="ru-RU" sz="3000" dirty="0" smtClean="0"/>
              <a:t> б) </a:t>
            </a:r>
            <a:r>
              <a:rPr lang="ru-RU" sz="3000" dirty="0" err="1" smtClean="0"/>
              <a:t>від</a:t>
            </a:r>
            <a:r>
              <a:rPr lang="ru-RU" sz="3000" dirty="0" smtClean="0"/>
              <a:t> 30 </a:t>
            </a:r>
            <a:r>
              <a:rPr lang="ru-RU" sz="3000" dirty="0" err="1" smtClean="0"/>
              <a:t>хвилин</a:t>
            </a:r>
            <a:r>
              <a:rPr lang="ru-RU" sz="3000" dirty="0" smtClean="0"/>
              <a:t> до 1,5 </a:t>
            </a:r>
            <a:r>
              <a:rPr lang="ru-RU" sz="3000" dirty="0" err="1" smtClean="0"/>
              <a:t>години</a:t>
            </a:r>
            <a:r>
              <a:rPr lang="ru-RU" sz="3000" dirty="0" smtClean="0"/>
              <a:t>; </a:t>
            </a:r>
          </a:p>
          <a:p>
            <a:pPr marL="0" indent="0">
              <a:buNone/>
            </a:pPr>
            <a:r>
              <a:rPr lang="ru-RU" sz="3000" dirty="0" smtClean="0"/>
              <a:t> в) </a:t>
            </a:r>
            <a:r>
              <a:rPr lang="ru-RU" sz="3000" dirty="0" err="1" smtClean="0"/>
              <a:t>від</a:t>
            </a:r>
            <a:r>
              <a:rPr lang="ru-RU" sz="3000" dirty="0" smtClean="0"/>
              <a:t> 1,5 до 3 </a:t>
            </a:r>
            <a:r>
              <a:rPr lang="ru-RU" sz="3000" dirty="0"/>
              <a:t>годин</a:t>
            </a:r>
            <a:r>
              <a:rPr lang="ru-RU" sz="3000" dirty="0" smtClean="0"/>
              <a:t>;</a:t>
            </a:r>
          </a:p>
          <a:p>
            <a:pPr marL="0" indent="0">
              <a:buNone/>
            </a:pPr>
            <a:r>
              <a:rPr lang="ru-RU" sz="3000" dirty="0" smtClean="0"/>
              <a:t> </a:t>
            </a:r>
            <a:r>
              <a:rPr lang="ru-RU" sz="3000" dirty="0"/>
              <a:t>г) </a:t>
            </a:r>
            <a:r>
              <a:rPr lang="ru-RU" sz="3000" dirty="0" err="1"/>
              <a:t>від</a:t>
            </a:r>
            <a:r>
              <a:rPr lang="ru-RU" sz="3000" dirty="0"/>
              <a:t> 3 і </a:t>
            </a:r>
            <a:r>
              <a:rPr lang="ru-RU" sz="3000" dirty="0" err="1"/>
              <a:t>більше</a:t>
            </a:r>
            <a:r>
              <a:rPr lang="ru-RU" sz="3000" dirty="0"/>
              <a:t> годин</a:t>
            </a:r>
            <a:r>
              <a:rPr lang="ru-RU" sz="3000" dirty="0" smtClean="0"/>
              <a:t>;</a:t>
            </a:r>
          </a:p>
          <a:p>
            <a:pPr marL="0" indent="0">
              <a:buNone/>
            </a:pPr>
            <a:r>
              <a:rPr lang="ru-RU" sz="3000" dirty="0" smtClean="0"/>
              <a:t> </a:t>
            </a:r>
            <a:r>
              <a:rPr lang="ru-RU" sz="3000" dirty="0"/>
              <a:t>д) </a:t>
            </a:r>
            <a:r>
              <a:rPr lang="ru-RU" sz="3000" dirty="0" err="1"/>
              <a:t>залежно</a:t>
            </a:r>
            <a:r>
              <a:rPr lang="ru-RU" sz="3000" dirty="0"/>
              <a:t> </a:t>
            </a:r>
            <a:r>
              <a:rPr lang="ru-RU" sz="3000" dirty="0" err="1"/>
              <a:t>від</a:t>
            </a:r>
            <a:r>
              <a:rPr lang="ru-RU" sz="3000" dirty="0"/>
              <a:t> </a:t>
            </a:r>
            <a:r>
              <a:rPr lang="ru-RU" sz="3000" dirty="0" err="1"/>
              <a:t>ситуації</a:t>
            </a:r>
            <a:r>
              <a:rPr lang="ru-RU" sz="3000" dirty="0"/>
              <a:t>, </a:t>
            </a:r>
            <a:r>
              <a:rPr lang="ru-RU" sz="3000" dirty="0" err="1"/>
              <a:t>якщо</a:t>
            </a:r>
            <a:r>
              <a:rPr lang="ru-RU" sz="3000" dirty="0"/>
              <a:t> треба </a:t>
            </a:r>
            <a:r>
              <a:rPr lang="ru-RU" sz="3000" dirty="0" err="1"/>
              <a:t>зібрати</a:t>
            </a:r>
            <a:r>
              <a:rPr lang="ru-RU" sz="3000" dirty="0"/>
              <a:t> </a:t>
            </a:r>
            <a:r>
              <a:rPr lang="ru-RU" sz="3000" dirty="0" err="1"/>
              <a:t>інформацію</a:t>
            </a:r>
            <a:r>
              <a:rPr lang="ru-RU" sz="3000" dirty="0"/>
              <a:t>, </a:t>
            </a:r>
            <a:r>
              <a:rPr lang="ru-RU" sz="3000" dirty="0" err="1"/>
              <a:t>працюю</a:t>
            </a:r>
            <a:r>
              <a:rPr lang="ru-RU" sz="3000" dirty="0"/>
              <a:t>, </a:t>
            </a:r>
            <a:r>
              <a:rPr lang="ru-RU" sz="3000" dirty="0" err="1"/>
              <a:t>поки</a:t>
            </a:r>
            <a:r>
              <a:rPr lang="ru-RU" sz="3000" dirty="0"/>
              <a:t> не </a:t>
            </a:r>
            <a:r>
              <a:rPr lang="ru-RU" sz="3000" dirty="0" err="1"/>
              <a:t>закінчу</a:t>
            </a:r>
            <a:r>
              <a:rPr lang="ru-RU" sz="3000" dirty="0"/>
              <a:t>.</a:t>
            </a:r>
            <a:endParaRPr lang="uk-UA" sz="3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73" y="3798277"/>
            <a:ext cx="1856796" cy="164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0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031630" y="527537"/>
            <a:ext cx="10322169" cy="5649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 smtClean="0"/>
              <a:t>     </a:t>
            </a:r>
            <a:r>
              <a:rPr lang="uk-UA" sz="3600" b="1" dirty="0" smtClean="0"/>
              <a:t>3</a:t>
            </a:r>
            <a:r>
              <a:rPr lang="uk-UA" sz="3600" b="1" dirty="0"/>
              <a:t>. В </a:t>
            </a:r>
            <a:r>
              <a:rPr lang="uk-UA" sz="3600" b="1" dirty="0" err="1"/>
              <a:t>інтернеті</a:t>
            </a:r>
            <a:r>
              <a:rPr lang="uk-UA" sz="3600" b="1" dirty="0"/>
              <a:t> </a:t>
            </a:r>
            <a:r>
              <a:rPr lang="uk-UA" sz="3600" b="1" dirty="0" smtClean="0"/>
              <a:t>Ви найчастіше: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3600" dirty="0"/>
              <a:t> </a:t>
            </a:r>
            <a:r>
              <a:rPr lang="uk-UA" sz="3600" dirty="0" smtClean="0"/>
              <a:t> а</a:t>
            </a:r>
            <a:r>
              <a:rPr lang="uk-UA" sz="3600" dirty="0"/>
              <a:t>) слухаєте музику, дивіться фільми; </a:t>
            </a:r>
            <a:endParaRPr lang="uk-UA" sz="3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uk-UA" sz="3600" dirty="0" smtClean="0"/>
              <a:t>  б</a:t>
            </a:r>
            <a:r>
              <a:rPr lang="uk-UA" sz="3600" dirty="0"/>
              <a:t>) читаєте новини, книги, збираєте професійну </a:t>
            </a:r>
            <a:r>
              <a:rPr lang="uk-UA" sz="3600" dirty="0" smtClean="0"/>
              <a:t> інформацію</a:t>
            </a:r>
            <a:r>
              <a:rPr lang="uk-UA" sz="3600" dirty="0"/>
              <a:t>; </a:t>
            </a:r>
            <a:endParaRPr lang="uk-UA" sz="3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uk-UA" sz="3600" dirty="0" smtClean="0"/>
              <a:t>  в) </a:t>
            </a:r>
            <a:r>
              <a:rPr lang="uk-UA" sz="3600" dirty="0"/>
              <a:t>спілкуєтеся з друзями</a:t>
            </a:r>
            <a:r>
              <a:rPr lang="uk-UA" sz="3600" dirty="0" smtClean="0"/>
              <a:t>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9" y="3005321"/>
            <a:ext cx="3497209" cy="37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031630" y="0"/>
            <a:ext cx="10322169" cy="668215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 smtClean="0"/>
              <a:t>    </a:t>
            </a:r>
            <a:r>
              <a:rPr lang="uk-UA" sz="3200" b="1" dirty="0"/>
              <a:t>4. </a:t>
            </a:r>
            <a:r>
              <a:rPr lang="uk-UA" sz="3200" b="1" dirty="0" err="1"/>
              <a:t>Медіаграмотність</a:t>
            </a:r>
            <a:r>
              <a:rPr lang="uk-UA" sz="3200" b="1" dirty="0"/>
              <a:t> - це </a:t>
            </a:r>
            <a:endParaRPr lang="uk-UA" sz="3200" b="1" dirty="0" smtClean="0"/>
          </a:p>
          <a:p>
            <a:pPr marL="0" indent="0">
              <a:buNone/>
            </a:pPr>
            <a:endParaRPr lang="uk-UA" sz="3200" b="1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uk-UA" dirty="0" smtClean="0"/>
              <a:t>  а) </a:t>
            </a:r>
            <a:r>
              <a:rPr lang="uk-UA" dirty="0"/>
              <a:t>здатність людини критично оцінювати і перевіряти інформацію, що надходить до неї; </a:t>
            </a:r>
            <a:endParaRPr lang="uk-UA" dirty="0" smtClean="0"/>
          </a:p>
          <a:p>
            <a:pPr marL="0" indent="0">
              <a:lnSpc>
                <a:spcPct val="100000"/>
              </a:lnSpc>
              <a:buNone/>
            </a:pPr>
            <a:endParaRPr lang="uk-UA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uk-UA" dirty="0" smtClean="0"/>
              <a:t>  б</a:t>
            </a:r>
            <a:r>
              <a:rPr lang="uk-UA" dirty="0"/>
              <a:t>) здатність людини до сприйняття («читання») інтерпретацій, створення і передачі </a:t>
            </a:r>
            <a:r>
              <a:rPr lang="uk-UA" dirty="0" err="1"/>
              <a:t>медіатекстів</a:t>
            </a:r>
            <a:r>
              <a:rPr lang="uk-UA" dirty="0"/>
              <a:t> різних видів і жанрів; </a:t>
            </a:r>
            <a:endParaRPr lang="uk-UA" dirty="0" smtClean="0"/>
          </a:p>
          <a:p>
            <a:pPr marL="0" indent="0">
              <a:lnSpc>
                <a:spcPct val="100000"/>
              </a:lnSpc>
              <a:buNone/>
            </a:pPr>
            <a:endParaRPr lang="uk-UA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uk-UA" dirty="0" smtClean="0"/>
              <a:t>  в</a:t>
            </a:r>
            <a:r>
              <a:rPr lang="uk-UA" dirty="0"/>
              <a:t>) сукупність навичок і умінь, які дозволяють людям аналізувати, оцінювати і створювати повідомлення в різних видах медіа, жанрах і формах; </a:t>
            </a:r>
            <a:endParaRPr lang="uk-UA" dirty="0" smtClean="0"/>
          </a:p>
          <a:p>
            <a:pPr marL="0" indent="0">
              <a:lnSpc>
                <a:spcPct val="100000"/>
              </a:lnSpc>
              <a:buNone/>
            </a:pPr>
            <a:endParaRPr lang="uk-UA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uk-UA" dirty="0" smtClean="0"/>
              <a:t>  г</a:t>
            </a:r>
            <a:r>
              <a:rPr lang="uk-UA" dirty="0"/>
              <a:t>) здатність людини розбиратися в технічних параметрах інформаційно-комп’ютерних засобів різного рівня складності.</a:t>
            </a:r>
          </a:p>
        </p:txBody>
      </p:sp>
    </p:spTree>
    <p:extLst>
      <p:ext uri="{BB962C8B-B14F-4D97-AF65-F5344CB8AC3E}">
        <p14:creationId xmlns:p14="http://schemas.microsoft.com/office/powerpoint/2010/main" val="70229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1570</TotalTime>
  <Words>1519</Words>
  <Application>Microsoft Office PowerPoint</Application>
  <PresentationFormat>Довільний</PresentationFormat>
  <Paragraphs>251</Paragraphs>
  <Slides>49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49</vt:i4>
      </vt:variant>
    </vt:vector>
  </HeadingPairs>
  <TitlesOfParts>
    <vt:vector size="50" baseType="lpstr">
      <vt:lpstr>Тема Office</vt:lpstr>
      <vt:lpstr>МОЄ медіаполе</vt:lpstr>
      <vt:lpstr>  Медіаосвіта</vt:lpstr>
      <vt:lpstr>   Медіаграмотність</vt:lpstr>
      <vt:lpstr>Презентація PowerPoint</vt:lpstr>
      <vt:lpstr>Презентація PowerPoint</vt:lpstr>
      <vt:lpstr>Тест   на  медіаграмотність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Правильні відповіді:</vt:lpstr>
      <vt:lpstr>    Підрахунок</vt:lpstr>
      <vt:lpstr>     Результати тестування:</vt:lpstr>
      <vt:lpstr>Презентація PowerPoint</vt:lpstr>
      <vt:lpstr>Особисте медіаполе </vt:lpstr>
      <vt:lpstr>Презентація PowerPoint</vt:lpstr>
      <vt:lpstr>Презентація PowerPoint</vt:lpstr>
      <vt:lpstr>Що саме ми отримуємо з медіа, яку інформацію? </vt:lpstr>
      <vt:lpstr>Яку інформацію ми хочемо отримувати через медіа?</vt:lpstr>
      <vt:lpstr>Про що говорить заголовок?</vt:lpstr>
      <vt:lpstr>Презентація PowerPoint</vt:lpstr>
      <vt:lpstr>Отримання інформації із заголовка. Клікбейт</vt:lpstr>
      <vt:lpstr>7 із 10 людей читають тільки заголовки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ФАКТИ</vt:lpstr>
      <vt:lpstr>Презентація PowerPoint</vt:lpstr>
      <vt:lpstr>Презентація PowerPoint</vt:lpstr>
      <vt:lpstr>Давайте визначимо</vt:lpstr>
      <vt:lpstr>Презентація PowerPoint</vt:lpstr>
      <vt:lpstr>Презентація PowerPoint</vt:lpstr>
      <vt:lpstr>Захист медіаполя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Roman</cp:lastModifiedBy>
  <cp:revision>124</cp:revision>
  <dcterms:created xsi:type="dcterms:W3CDTF">2020-01-15T13:52:14Z</dcterms:created>
  <dcterms:modified xsi:type="dcterms:W3CDTF">2021-11-28T16:36:12Z</dcterms:modified>
</cp:coreProperties>
</file>