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sldIdLst>
    <p:sldId id="256" r:id="rId2"/>
    <p:sldId id="327" r:id="rId3"/>
    <p:sldId id="328" r:id="rId4"/>
    <p:sldId id="300" r:id="rId5"/>
    <p:sldId id="301" r:id="rId6"/>
    <p:sldId id="366" r:id="rId7"/>
    <p:sldId id="367" r:id="rId8"/>
    <p:sldId id="368" r:id="rId9"/>
    <p:sldId id="369" r:id="rId10"/>
    <p:sldId id="370" r:id="rId11"/>
    <p:sldId id="371" r:id="rId12"/>
    <p:sldId id="372" r:id="rId13"/>
    <p:sldId id="373" r:id="rId14"/>
    <p:sldId id="374" r:id="rId15"/>
    <p:sldId id="375" r:id="rId16"/>
    <p:sldId id="346" r:id="rId17"/>
    <p:sldId id="348" r:id="rId18"/>
    <p:sldId id="347"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4" r:id="rId34"/>
    <p:sldId id="363" r:id="rId35"/>
    <p:sldId id="453"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19" r:id="rId59"/>
    <p:sldId id="317" r:id="rId60"/>
    <p:sldId id="316" r:id="rId61"/>
    <p:sldId id="342" r:id="rId62"/>
    <p:sldId id="318" r:id="rId63"/>
    <p:sldId id="319" r:id="rId64"/>
    <p:sldId id="343" r:id="rId65"/>
    <p:sldId id="344" r:id="rId66"/>
    <p:sldId id="308" r:id="rId67"/>
    <p:sldId id="312" r:id="rId68"/>
    <p:sldId id="313" r:id="rId69"/>
    <p:sldId id="311" r:id="rId70"/>
    <p:sldId id="314" r:id="rId71"/>
    <p:sldId id="315" r:id="rId72"/>
    <p:sldId id="307" r:id="rId73"/>
    <p:sldId id="452" r:id="rId74"/>
    <p:sldId id="420" r:id="rId75"/>
    <p:sldId id="421" r:id="rId76"/>
    <p:sldId id="422" r:id="rId77"/>
    <p:sldId id="423" r:id="rId78"/>
    <p:sldId id="424" r:id="rId79"/>
    <p:sldId id="451" r:id="rId80"/>
    <p:sldId id="425" r:id="rId81"/>
    <p:sldId id="426" r:id="rId82"/>
    <p:sldId id="427" r:id="rId83"/>
    <p:sldId id="428" r:id="rId84"/>
    <p:sldId id="429" r:id="rId85"/>
    <p:sldId id="430" r:id="rId86"/>
    <p:sldId id="431" r:id="rId87"/>
    <p:sldId id="310" r:id="rId88"/>
    <p:sldId id="434" r:id="rId89"/>
    <p:sldId id="435" r:id="rId90"/>
    <p:sldId id="436" r:id="rId91"/>
    <p:sldId id="437" r:id="rId92"/>
    <p:sldId id="438" r:id="rId93"/>
    <p:sldId id="439" r:id="rId94"/>
    <p:sldId id="440" r:id="rId95"/>
    <p:sldId id="441" r:id="rId96"/>
    <p:sldId id="442" r:id="rId97"/>
    <p:sldId id="443" r:id="rId98"/>
    <p:sldId id="445" r:id="rId99"/>
    <p:sldId id="446" r:id="rId100"/>
    <p:sldId id="447" r:id="rId101"/>
    <p:sldId id="448" r:id="rId102"/>
    <p:sldId id="320" r:id="rId103"/>
    <p:sldId id="449" r:id="rId104"/>
    <p:sldId id="309" r:id="rId105"/>
    <p:sldId id="302" r:id="rId106"/>
    <p:sldId id="303" r:id="rId107"/>
    <p:sldId id="304" r:id="rId108"/>
    <p:sldId id="305" r:id="rId109"/>
    <p:sldId id="329" r:id="rId110"/>
    <p:sldId id="330" r:id="rId111"/>
    <p:sldId id="331" r:id="rId112"/>
    <p:sldId id="332" r:id="rId113"/>
    <p:sldId id="333" r:id="rId114"/>
    <p:sldId id="334" r:id="rId115"/>
    <p:sldId id="335" r:id="rId116"/>
    <p:sldId id="336" r:id="rId117"/>
    <p:sldId id="454" r:id="rId118"/>
    <p:sldId id="455" r:id="rId119"/>
    <p:sldId id="456" r:id="rId120"/>
    <p:sldId id="457" r:id="rId121"/>
    <p:sldId id="458" r:id="rId122"/>
    <p:sldId id="459" r:id="rId123"/>
    <p:sldId id="460" r:id="rId124"/>
    <p:sldId id="461" r:id="rId125"/>
    <p:sldId id="462" r:id="rId126"/>
    <p:sldId id="463" r:id="rId127"/>
    <p:sldId id="464"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8" d="100"/>
          <a:sy n="78" d="100"/>
        </p:scale>
        <p:origin x="-42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890505-E31C-43C9-90EA-0F11D5590D33}" type="datetimeFigureOut">
              <a:rPr lang="uk-UA" smtClean="0"/>
              <a:t>15.11.2021</a:t>
            </a:fld>
            <a:endParaRPr lang="uk-UA"/>
          </a:p>
        </p:txBody>
      </p:sp>
      <p:sp>
        <p:nvSpPr>
          <p:cNvPr id="4" name="Місце для зображення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161814-90C8-4FE7-9303-CCE3D81D81C6}" type="slidenum">
              <a:rPr lang="uk-UA" smtClean="0"/>
              <a:t>‹№›</a:t>
            </a:fld>
            <a:endParaRPr lang="uk-UA"/>
          </a:p>
        </p:txBody>
      </p:sp>
    </p:spTree>
    <p:extLst>
      <p:ext uri="{BB962C8B-B14F-4D97-AF65-F5344CB8AC3E}">
        <p14:creationId xmlns:p14="http://schemas.microsoft.com/office/powerpoint/2010/main" val="426971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1" noProof="0" dirty="0"/>
              <a:t>Інструкція координатора: </a:t>
            </a:r>
            <a:r>
              <a:rPr lang="uk-UA" noProof="0" dirty="0" err="1"/>
              <a:t>поставте</a:t>
            </a:r>
            <a:r>
              <a:rPr lang="uk-UA" noProof="0" dirty="0"/>
              <a:t> запитання до аудиторії: “Як ви думаєте, що це?”. Коли люди скажуть свою думку, перейдіть до тексту координатора. </a:t>
            </a:r>
          </a:p>
          <a:p>
            <a:endParaRPr lang="uk-UA" b="1" noProof="0" dirty="0"/>
          </a:p>
          <a:p>
            <a:r>
              <a:rPr lang="uk-UA" b="1" noProof="0" dirty="0"/>
              <a:t>Текст координатора: </a:t>
            </a:r>
          </a:p>
          <a:p>
            <a:r>
              <a:rPr lang="uk-UA" noProof="0" dirty="0"/>
              <a:t>На слайді - </a:t>
            </a:r>
            <a:r>
              <a:rPr lang="uk-UA" b="1" noProof="0" dirty="0"/>
              <a:t>мотиви підсвідомого впливу</a:t>
            </a:r>
            <a:r>
              <a:rPr lang="uk-UA" noProof="0" dirty="0"/>
              <a:t>, якими користуються під час розробки передвиборчих кампаній. Це принципи за якими відбувається вплив на виборців. </a:t>
            </a:r>
          </a:p>
          <a:p>
            <a:endParaRPr lang="uk-UA" noProof="0" dirty="0"/>
          </a:p>
          <a:p>
            <a:r>
              <a:rPr lang="uk-UA" noProof="0" dirty="0"/>
              <a:t>Існує 14 базових мотивів (джерело: посібник “</a:t>
            </a:r>
            <a:r>
              <a:rPr lang="uk-UA" noProof="0" dirty="0" err="1"/>
              <a:t>Медіаосвіта</a:t>
            </a:r>
            <a:r>
              <a:rPr lang="uk-UA" noProof="0" dirty="0"/>
              <a:t> та </a:t>
            </a:r>
            <a:r>
              <a:rPr lang="uk-UA" noProof="0" dirty="0" err="1"/>
              <a:t>медіаграмотність</a:t>
            </a:r>
            <a:r>
              <a:rPr lang="uk-UA" noProof="0" dirty="0"/>
              <a:t>: підручник”, автори: В. Ф. Іванов, О. В. </a:t>
            </a:r>
            <a:r>
              <a:rPr lang="uk-UA" noProof="0" dirty="0" err="1"/>
              <a:t>Волошенюк</a:t>
            </a:r>
            <a:r>
              <a:rPr lang="uk-UA" noProof="0" dirty="0"/>
              <a:t>), тут представлені 10 із них.  </a:t>
            </a:r>
          </a:p>
          <a:p>
            <a:endParaRPr lang="uk-UA" noProof="0" dirty="0"/>
          </a:p>
          <a:p>
            <a:r>
              <a:rPr lang="uk-UA" noProof="0" dirty="0"/>
              <a:t>Секрет технології у тому, що гасло, створене за такою технологією - не відображає дійсність. Його мета - захопити увагу, маніпулюючи базовими потребами, нагальними проблемами та емоціями виборців. </a:t>
            </a:r>
          </a:p>
          <a:p>
            <a:endParaRPr lang="uk-UA" noProof="0" dirty="0"/>
          </a:p>
          <a:p>
            <a:r>
              <a:rPr lang="uk-UA" noProof="0" dirty="0"/>
              <a:t>Розглянемо приклади з </a:t>
            </a:r>
            <a:r>
              <a:rPr lang="uk-UA" noProof="0" dirty="0" err="1"/>
              <a:t>Мурляндії</a:t>
            </a:r>
            <a:r>
              <a:rPr lang="uk-UA" noProof="0" dirty="0"/>
              <a:t>. </a:t>
            </a:r>
          </a:p>
          <a:p>
            <a:endParaRPr lang="uk-UA" noProof="0" dirty="0"/>
          </a:p>
          <a:p>
            <a:r>
              <a:rPr lang="uk-UA" b="1" noProof="0" dirty="0"/>
              <a:t>Інструкція координатора: </a:t>
            </a:r>
            <a:r>
              <a:rPr lang="uk-UA" noProof="0" dirty="0"/>
              <a:t>на наступних слайдах ви будете грати в гру. Покажіть групі слайди з </a:t>
            </a:r>
            <a:r>
              <a:rPr lang="uk-UA" noProof="0" dirty="0" err="1"/>
              <a:t>гасламита</a:t>
            </a:r>
            <a:r>
              <a:rPr lang="uk-UA" noProof="0" dirty="0"/>
              <a:t> попросіть знайти відповідні мотиви. </a:t>
            </a:r>
          </a:p>
          <a:p>
            <a:endParaRPr lang="ru-RU" dirty="0"/>
          </a:p>
        </p:txBody>
      </p:sp>
      <p:sp>
        <p:nvSpPr>
          <p:cNvPr id="4" name="Slide Number Placeholder 3"/>
          <p:cNvSpPr>
            <a:spLocks noGrp="1"/>
          </p:cNvSpPr>
          <p:nvPr>
            <p:ph type="sldNum" sz="quarter" idx="5"/>
          </p:nvPr>
        </p:nvSpPr>
        <p:spPr/>
        <p:txBody>
          <a:bodyPr/>
          <a:lstStyle/>
          <a:p>
            <a:fld id="{E7F9CA20-C4EC-464C-874B-A9646706AB04}" type="slidenum">
              <a:rPr lang="en-US" smtClean="0"/>
              <a:pPr/>
              <a:t>36</a:t>
            </a:fld>
            <a:endParaRPr lang="en-US"/>
          </a:p>
        </p:txBody>
      </p:sp>
    </p:spTree>
    <p:extLst>
      <p:ext uri="{BB962C8B-B14F-4D97-AF65-F5344CB8AC3E}">
        <p14:creationId xmlns:p14="http://schemas.microsoft.com/office/powerpoint/2010/main" val="392056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716618" y="4489386"/>
            <a:ext cx="5732948" cy="4253102"/>
          </a:xfrm>
          <a:prstGeom prst="rect">
            <a:avLst/>
          </a:prstGeom>
          <a:noFill/>
          <a:ln>
            <a:noFill/>
          </a:ln>
        </p:spPr>
        <p:txBody>
          <a:bodyPr lIns="94945" tIns="47460" rIns="94945" bIns="47460" anchor="t" anchorCtr="0">
            <a:noAutofit/>
          </a:bodyPr>
          <a:lstStyle/>
          <a:p>
            <a:pPr>
              <a:buSzPct val="25000"/>
            </a:pPr>
            <a:endParaRPr lang="en-US">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4059180" y="8977134"/>
            <a:ext cx="3105347" cy="472566"/>
          </a:xfrm>
          <a:prstGeom prst="rect">
            <a:avLst/>
          </a:prstGeom>
          <a:noFill/>
          <a:ln>
            <a:noFill/>
          </a:ln>
        </p:spPr>
        <p:txBody>
          <a:bodyPr lIns="94945" tIns="47460" rIns="94945" bIns="4746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117</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35499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err="1"/>
              <a:t>Інструкція</a:t>
            </a:r>
            <a:r>
              <a:rPr lang="ru-RU" sz="1200" b="1" dirty="0"/>
              <a:t> координатора: </a:t>
            </a:r>
            <a:r>
              <a:rPr lang="ru-RU" sz="1200" dirty="0" err="1"/>
              <a:t>поставте</a:t>
            </a:r>
            <a:r>
              <a:rPr lang="ru-RU" sz="1200" dirty="0"/>
              <a:t> </a:t>
            </a:r>
            <a:r>
              <a:rPr lang="ru-RU" sz="1200" dirty="0" err="1"/>
              <a:t>аудиторії</a:t>
            </a:r>
            <a:r>
              <a:rPr lang="ru-RU" sz="1200" dirty="0"/>
              <a:t> </a:t>
            </a:r>
            <a:r>
              <a:rPr lang="ru-RU" sz="1200" dirty="0" err="1"/>
              <a:t>питання</a:t>
            </a:r>
            <a:r>
              <a:rPr lang="ru-RU" sz="1200" dirty="0"/>
              <a:t>: “</a:t>
            </a:r>
            <a:r>
              <a:rPr lang="ru-RU" sz="1200" dirty="0" err="1"/>
              <a:t>Що</a:t>
            </a:r>
            <a:r>
              <a:rPr lang="ru-RU" sz="1200" dirty="0"/>
              <a:t> </a:t>
            </a:r>
            <a:r>
              <a:rPr lang="ru-RU" sz="1200" dirty="0" err="1"/>
              <a:t>об’єднує</a:t>
            </a:r>
            <a:r>
              <a:rPr lang="ru-RU" sz="1200" dirty="0"/>
              <a:t> </a:t>
            </a:r>
            <a:r>
              <a:rPr lang="ru-RU" sz="1200" dirty="0" err="1"/>
              <a:t>всі</a:t>
            </a:r>
            <a:r>
              <a:rPr lang="ru-RU" sz="1200" dirty="0"/>
              <a:t> </a:t>
            </a:r>
            <a:r>
              <a:rPr lang="ru-RU" sz="1200" dirty="0" err="1"/>
              <a:t>ці</a:t>
            </a:r>
            <a:r>
              <a:rPr lang="ru-RU" sz="1200" dirty="0"/>
              <a:t> гасла?”. </a:t>
            </a:r>
            <a:endParaRPr lang="ru-RU" dirty="0"/>
          </a:p>
          <a:p>
            <a:endParaRPr lang="en-US" dirty="0"/>
          </a:p>
        </p:txBody>
      </p:sp>
      <p:sp>
        <p:nvSpPr>
          <p:cNvPr id="4" name="Slide Number Placeholder 3"/>
          <p:cNvSpPr>
            <a:spLocks noGrp="1"/>
          </p:cNvSpPr>
          <p:nvPr>
            <p:ph type="sldNum" sz="quarter" idx="5"/>
          </p:nvPr>
        </p:nvSpPr>
        <p:spPr/>
        <p:txBody>
          <a:bodyPr/>
          <a:lstStyle/>
          <a:p>
            <a:fld id="{E7F9CA20-C4EC-464C-874B-A9646706AB04}" type="slidenum">
              <a:rPr lang="en-US" smtClean="0"/>
              <a:pPr/>
              <a:t>57</a:t>
            </a:fld>
            <a:endParaRPr lang="en-US"/>
          </a:p>
        </p:txBody>
      </p:sp>
    </p:spTree>
    <p:extLst>
      <p:ext uri="{BB962C8B-B14F-4D97-AF65-F5344CB8AC3E}">
        <p14:creationId xmlns:p14="http://schemas.microsoft.com/office/powerpoint/2010/main" val="198518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b="1" noProof="0" dirty="0"/>
              <a:t>Текст координатора: </a:t>
            </a:r>
          </a:p>
          <a:p>
            <a:r>
              <a:rPr lang="uk-UA" noProof="0" dirty="0">
                <a:solidFill>
                  <a:schemeClr val="dk1"/>
                </a:solidFill>
              </a:rPr>
              <a:t>Саме такими цінностями маніпулюють політики,</a:t>
            </a:r>
            <a:r>
              <a:rPr lang="uk-UA" noProof="0" dirty="0"/>
              <a:t> </a:t>
            </a:r>
            <a:r>
              <a:rPr lang="uk-UA" b="1" noProof="0" dirty="0"/>
              <a:t>викликаючи у нас емоції. </a:t>
            </a:r>
            <a:endParaRPr lang="uk-UA" noProof="0" dirty="0"/>
          </a:p>
          <a:p>
            <a:endParaRPr lang="uk-UA" noProof="0" dirty="0"/>
          </a:p>
          <a:p>
            <a:r>
              <a:rPr lang="uk-UA" noProof="0" dirty="0"/>
              <a:t>Всі ці гасла є ознаками популізму. Популізм це риторика, яка застосовується для впливу на думку громадян. Для риторики характерно: </a:t>
            </a:r>
          </a:p>
          <a:p>
            <a:pPr marL="419344" indent="-279562">
              <a:buSzPts val="1200"/>
              <a:buAutoNum type="arabicParenR"/>
            </a:pPr>
            <a:r>
              <a:rPr lang="uk-UA" noProof="0" dirty="0"/>
              <a:t>маніпуляції</a:t>
            </a:r>
            <a:r>
              <a:rPr lang="uk-UA" noProof="0" dirty="0">
                <a:solidFill>
                  <a:schemeClr val="dk1"/>
                </a:solidFill>
                <a:latin typeface="+mn-lt"/>
                <a:ea typeface="Calibri"/>
                <a:cs typeface="Calibri"/>
                <a:sym typeface="Calibri"/>
              </a:rPr>
              <a:t> цінностями та потребами</a:t>
            </a:r>
            <a:endParaRPr lang="uk-UA" noProof="0" dirty="0"/>
          </a:p>
          <a:p>
            <a:pPr marL="419344" indent="-279562">
              <a:buSzPts val="1200"/>
              <a:buAutoNum type="arabicParenR"/>
            </a:pPr>
            <a:r>
              <a:rPr lang="uk-UA" noProof="0" dirty="0">
                <a:solidFill>
                  <a:schemeClr val="dk1"/>
                </a:solidFill>
                <a:latin typeface="+mn-lt"/>
                <a:ea typeface="Calibri"/>
                <a:cs typeface="Calibri"/>
                <a:sym typeface="Calibri"/>
              </a:rPr>
              <a:t>вплив на емоції</a:t>
            </a:r>
            <a:endParaRPr lang="uk-UA" noProof="0" dirty="0"/>
          </a:p>
          <a:p>
            <a:pPr marL="419344" indent="-279562">
              <a:buSzPts val="1200"/>
              <a:buAutoNum type="arabicParenR"/>
            </a:pPr>
            <a:r>
              <a:rPr lang="uk-UA" noProof="0" dirty="0">
                <a:solidFill>
                  <a:schemeClr val="dk1"/>
                </a:solidFill>
              </a:rPr>
              <a:t>протиставлення інтересів «простих людей» інтересам еліти</a:t>
            </a:r>
          </a:p>
          <a:p>
            <a:pPr marL="419344" indent="-279562">
              <a:buSzPts val="1200"/>
              <a:buAutoNum type="arabicParenR"/>
            </a:pPr>
            <a:r>
              <a:rPr lang="uk-UA" noProof="0" dirty="0"/>
              <a:t>“близькість” до народу</a:t>
            </a:r>
          </a:p>
          <a:p>
            <a:pPr marL="419344" indent="-279562">
              <a:buSzPts val="1200"/>
              <a:buAutoNum type="arabicParenR"/>
            </a:pPr>
            <a:r>
              <a:rPr lang="uk-UA" noProof="0" dirty="0"/>
              <a:t>прості рішення для непростих проблем</a:t>
            </a:r>
          </a:p>
          <a:p>
            <a:pPr marL="419344" indent="-279562">
              <a:buSzPts val="1200"/>
              <a:buAutoNum type="arabicParenR"/>
            </a:pPr>
            <a:r>
              <a:rPr lang="uk-UA" noProof="0" dirty="0">
                <a:solidFill>
                  <a:schemeClr val="dk1"/>
                </a:solidFill>
                <a:latin typeface="+mn-lt"/>
                <a:ea typeface="Calibri"/>
                <a:cs typeface="Calibri"/>
                <a:sym typeface="Calibri"/>
              </a:rPr>
              <a:t>застосов</a:t>
            </a:r>
            <a:r>
              <a:rPr lang="uk-UA" noProof="0" dirty="0"/>
              <a:t>ують</a:t>
            </a:r>
            <a:r>
              <a:rPr lang="uk-UA" noProof="0" dirty="0">
                <a:solidFill>
                  <a:schemeClr val="dk1"/>
                </a:solidFill>
                <a:latin typeface="+mn-lt"/>
                <a:ea typeface="Calibri"/>
                <a:cs typeface="Calibri"/>
                <a:sym typeface="Calibri"/>
              </a:rPr>
              <a:t> риторику звинувачень та розпалювання протиріч</a:t>
            </a:r>
            <a:endParaRPr lang="uk-UA" noProof="0" dirty="0"/>
          </a:p>
          <a:p>
            <a:endParaRPr lang="uk-UA" noProof="0" dirty="0"/>
          </a:p>
          <a:p>
            <a:r>
              <a:rPr lang="uk-UA" noProof="0" dirty="0"/>
              <a:t>ВАЖЛИВО СКАЗАТИ! Популізм існував завжди. Але в чому небезпека популізму зараз? Саме доступність медіа дозволяє популістам максимально достукатися до виборця, який </a:t>
            </a:r>
            <a:r>
              <a:rPr lang="uk-UA" noProof="0" dirty="0" err="1"/>
              <a:t>емоційно</a:t>
            </a:r>
            <a:r>
              <a:rPr lang="uk-UA" noProof="0" dirty="0"/>
              <a:t> реагуючи, поширює інформацію далі на коло друзів та рідних через соціальні мережі, месенджери. Таким чином, звичайні громадяни самі сприяють поширенню популізму. </a:t>
            </a:r>
          </a:p>
        </p:txBody>
      </p:sp>
      <p:sp>
        <p:nvSpPr>
          <p:cNvPr id="4" name="Slide Number Placeholder 3"/>
          <p:cNvSpPr>
            <a:spLocks noGrp="1"/>
          </p:cNvSpPr>
          <p:nvPr>
            <p:ph type="sldNum" sz="quarter" idx="5"/>
          </p:nvPr>
        </p:nvSpPr>
        <p:spPr/>
        <p:txBody>
          <a:bodyPr/>
          <a:lstStyle/>
          <a:p>
            <a:fld id="{E7F9CA20-C4EC-464C-874B-A9646706AB04}" type="slidenum">
              <a:rPr lang="en-US" smtClean="0"/>
              <a:pPr/>
              <a:t>58</a:t>
            </a:fld>
            <a:endParaRPr lang="en-US"/>
          </a:p>
        </p:txBody>
      </p:sp>
    </p:spTree>
    <p:extLst>
      <p:ext uri="{BB962C8B-B14F-4D97-AF65-F5344CB8AC3E}">
        <p14:creationId xmlns:p14="http://schemas.microsoft.com/office/powerpoint/2010/main" val="298778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716618" y="4489386"/>
            <a:ext cx="5732948" cy="4253102"/>
          </a:xfrm>
          <a:prstGeom prst="rect">
            <a:avLst/>
          </a:prstGeom>
          <a:noFill/>
          <a:ln>
            <a:noFill/>
          </a:ln>
        </p:spPr>
        <p:txBody>
          <a:bodyPr lIns="94945" tIns="47460" rIns="94945" bIns="47460" anchor="t" anchorCtr="0">
            <a:noAutofit/>
          </a:bodyPr>
          <a:lstStyle/>
          <a:p>
            <a:pPr>
              <a:buSzPct val="25000"/>
            </a:pPr>
            <a:endParaRPr lang="en-US">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4059180" y="8977134"/>
            <a:ext cx="3105347" cy="472566"/>
          </a:xfrm>
          <a:prstGeom prst="rect">
            <a:avLst/>
          </a:prstGeom>
          <a:noFill/>
          <a:ln>
            <a:noFill/>
          </a:ln>
        </p:spPr>
        <p:txBody>
          <a:bodyPr lIns="94945" tIns="47460" rIns="94945" bIns="4746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1200" cap="none" spc="0" normalizeH="0" baseline="0" noProof="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35499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e613857a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5e613857a3_0_1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5e613857a3_0_1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uk-UA"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7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95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0951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50:notes"/>
          <p:cNvSpPr txBox="1">
            <a:spLocks noGrp="1"/>
          </p:cNvSpPr>
          <p:nvPr>
            <p:ph type="body" idx="1"/>
          </p:nvPr>
        </p:nvSpPr>
        <p:spPr>
          <a:xfrm>
            <a:off x="992188" y="3271838"/>
            <a:ext cx="7943850" cy="2676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50: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36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51:notes"/>
          <p:cNvSpPr txBox="1">
            <a:spLocks noGrp="1"/>
          </p:cNvSpPr>
          <p:nvPr>
            <p:ph type="body" idx="1"/>
          </p:nvPr>
        </p:nvSpPr>
        <p:spPr>
          <a:xfrm>
            <a:off x="992188" y="3271838"/>
            <a:ext cx="7943850" cy="2676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9" name="Google Shape;1059;p51:notes"/>
          <p:cNvSpPr>
            <a:spLocks noGrp="1" noRot="1" noChangeAspect="1"/>
          </p:cNvSpPr>
          <p:nvPr>
            <p:ph type="sldImg" idx="2"/>
          </p:nvPr>
        </p:nvSpPr>
        <p:spPr>
          <a:xfrm>
            <a:off x="2925763"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8016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0"/>
            <a:ext cx="103632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11"/>
          </p:nvPr>
        </p:nvSpPr>
        <p:spPr/>
        <p:txBody>
          <a:bodyPr/>
          <a:lstStyle/>
          <a:p>
            <a:endParaRPr lang="en-US"/>
          </a:p>
        </p:txBody>
      </p:sp>
      <p:sp>
        <p:nvSpPr>
          <p:cNvPr id="6" name="Місце для номера слайда 5"/>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89816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11"/>
          </p:nvPr>
        </p:nvSpPr>
        <p:spPr/>
        <p:txBody>
          <a:bodyPr/>
          <a:lstStyle/>
          <a:p>
            <a:endParaRPr lang="en-US"/>
          </a:p>
        </p:txBody>
      </p:sp>
      <p:sp>
        <p:nvSpPr>
          <p:cNvPr id="6" name="Місце для номера слайда 5"/>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286709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11785600" y="274643"/>
            <a:ext cx="36576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812800" y="274643"/>
            <a:ext cx="107696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11"/>
          </p:nvPr>
        </p:nvSpPr>
        <p:spPr/>
        <p:txBody>
          <a:bodyPr/>
          <a:lstStyle/>
          <a:p>
            <a:endParaRPr lang="en-US"/>
          </a:p>
        </p:txBody>
      </p:sp>
      <p:sp>
        <p:nvSpPr>
          <p:cNvPr id="6" name="Місце для номера слайда 5"/>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670219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55"/>
        <p:cNvGrpSpPr/>
        <p:nvPr/>
      </p:nvGrpSpPr>
      <p:grpSpPr>
        <a:xfrm>
          <a:off x="0" y="0"/>
          <a:ext cx="0" cy="0"/>
          <a:chOff x="0" y="0"/>
          <a:chExt cx="0" cy="0"/>
        </a:xfrm>
      </p:grpSpPr>
      <p:sp>
        <p:nvSpPr>
          <p:cNvPr id="6" name="Shape 713"/>
          <p:cNvSpPr/>
          <p:nvPr userDrawn="1"/>
        </p:nvSpPr>
        <p:spPr>
          <a:xfrm>
            <a:off x="0" y="6762751"/>
            <a:ext cx="12192000" cy="103656"/>
          </a:xfrm>
          <a:prstGeom prst="rect">
            <a:avLst/>
          </a:prstGeom>
          <a:solidFill>
            <a:srgbClr val="43B6C8"/>
          </a:solidFill>
          <a:ln>
            <a:noFill/>
          </a:ln>
        </p:spPr>
        <p:txBody>
          <a:bodyPr spcFirstLastPara="1" wrap="square" lIns="121900" tIns="60933" rIns="121900" bIns="60933" anchor="ctr" anchorCtr="0">
            <a:noAutofit/>
          </a:bodyPr>
          <a:lstStyle/>
          <a:p>
            <a:pPr algn="ctr">
              <a:buClr>
                <a:srgbClr val="000000"/>
              </a:buClr>
              <a:buSzPts val="900"/>
            </a:pPr>
            <a:endParaRPr sz="1200">
              <a:solidFill>
                <a:schemeClr val="lt1"/>
              </a:solidFill>
              <a:latin typeface="Arial"/>
              <a:ea typeface="Arial"/>
              <a:cs typeface="Arial"/>
              <a:sym typeface="Arial"/>
            </a:endParaRPr>
          </a:p>
        </p:txBody>
      </p:sp>
      <p:sp>
        <p:nvSpPr>
          <p:cNvPr id="3" name="Content Placeholder 2"/>
          <p:cNvSpPr>
            <a:spLocks noGrp="1"/>
          </p:cNvSpPr>
          <p:nvPr>
            <p:ph sz="quarter" idx="10" hasCustomPrompt="1"/>
          </p:nvPr>
        </p:nvSpPr>
        <p:spPr>
          <a:xfrm>
            <a:off x="703263" y="270934"/>
            <a:ext cx="10785475" cy="506413"/>
          </a:xfrm>
          <a:noFill/>
          <a:ln>
            <a:noFill/>
          </a:ln>
        </p:spPr>
        <p:txBody>
          <a:bodyPr spcFirstLastPara="1" wrap="square" lIns="0" tIns="60933" rIns="121900" bIns="60933" anchor="ctr" anchorCtr="0">
            <a:noAutofit/>
          </a:bodyPr>
          <a:lstStyle>
            <a:lvl1pPr marL="0" indent="0">
              <a:buNone/>
              <a:defRPr lang="en-US" sz="3200" b="1" dirty="0" smtClean="0">
                <a:solidFill>
                  <a:srgbClr val="009BA0"/>
                </a:solidFill>
                <a:latin typeface="+mj-lt"/>
                <a:ea typeface="Arial"/>
                <a:cs typeface="Arial"/>
              </a:defRPr>
            </a:lvl1pPr>
            <a:lvl2pPr>
              <a:defRPr lang="en-US" sz="1800" dirty="0" smtClean="0"/>
            </a:lvl2pPr>
            <a:lvl3pPr>
              <a:defRPr lang="en-US" sz="1800" dirty="0" smtClean="0"/>
            </a:lvl3pPr>
            <a:lvl4pPr>
              <a:defRPr lang="en-US" dirty="0" smtClean="0"/>
            </a:lvl4pPr>
            <a:lvl5pPr>
              <a:defRPr lang="uk-UA" dirty="0"/>
            </a:lvl5pPr>
          </a:lstStyle>
          <a:p>
            <a:pPr marL="0" lvl="0">
              <a:buClr>
                <a:srgbClr val="009BA0"/>
              </a:buClr>
              <a:buSzPts val="3400"/>
            </a:pPr>
            <a:r>
              <a:rPr lang="uk-UA" noProof="0" err="1"/>
              <a:t>Edit</a:t>
            </a:r>
            <a:r>
              <a:rPr lang="uk-UA" noProof="0"/>
              <a:t> </a:t>
            </a:r>
            <a:r>
              <a:rPr lang="uk-UA" noProof="0" err="1"/>
              <a:t>Master</a:t>
            </a:r>
            <a:r>
              <a:rPr lang="uk-UA" noProof="0"/>
              <a:t> </a:t>
            </a:r>
            <a:r>
              <a:rPr lang="uk-UA" noProof="0" err="1"/>
              <a:t>text</a:t>
            </a:r>
            <a:r>
              <a:rPr lang="uk-UA" noProof="0"/>
              <a:t> </a:t>
            </a:r>
            <a:r>
              <a:rPr lang="uk-UA" noProof="0" err="1"/>
              <a:t>styles</a:t>
            </a:r>
            <a:endParaRPr lang="uk-UA" noProof="0"/>
          </a:p>
        </p:txBody>
      </p:sp>
      <p:cxnSp>
        <p:nvCxnSpPr>
          <p:cNvPr id="5" name="Shape 715">
            <a:extLst>
              <a:ext uri="{FF2B5EF4-FFF2-40B4-BE49-F238E27FC236}">
                <a16:creationId xmlns:a16="http://schemas.microsoft.com/office/drawing/2014/main" xmlns="" id="{D58F7EDD-4A8F-422A-95EA-CD89D8BB51EF}"/>
              </a:ext>
            </a:extLst>
          </p:cNvPr>
          <p:cNvCxnSpPr/>
          <p:nvPr userDrawn="1"/>
        </p:nvCxnSpPr>
        <p:spPr>
          <a:xfrm rot="10800000" flipH="1">
            <a:off x="702739" y="872067"/>
            <a:ext cx="10786400" cy="0"/>
          </a:xfrm>
          <a:prstGeom prst="straightConnector1">
            <a:avLst/>
          </a:prstGeom>
          <a:noFill/>
          <a:ln w="15875" cap="flat" cmpd="sng">
            <a:solidFill>
              <a:srgbClr val="009BA0"/>
            </a:solidFill>
            <a:prstDash val="solid"/>
            <a:round/>
            <a:headEnd type="none" w="sm" len="sm"/>
            <a:tailEnd type="none" w="sm" len="sm"/>
          </a:ln>
        </p:spPr>
      </p:cxnSp>
    </p:spTree>
    <p:extLst>
      <p:ext uri="{BB962C8B-B14F-4D97-AF65-F5344CB8AC3E}">
        <p14:creationId xmlns:p14="http://schemas.microsoft.com/office/powerpoint/2010/main" val="2693022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55"/>
        <p:cNvGrpSpPr/>
        <p:nvPr/>
      </p:nvGrpSpPr>
      <p:grpSpPr>
        <a:xfrm>
          <a:off x="0" y="0"/>
          <a:ext cx="0" cy="0"/>
          <a:chOff x="0" y="0"/>
          <a:chExt cx="0" cy="0"/>
        </a:xfrm>
      </p:grpSpPr>
      <p:sp>
        <p:nvSpPr>
          <p:cNvPr id="6" name="Shape 713"/>
          <p:cNvSpPr/>
          <p:nvPr userDrawn="1"/>
        </p:nvSpPr>
        <p:spPr>
          <a:xfrm>
            <a:off x="0" y="6762751"/>
            <a:ext cx="12192000" cy="103656"/>
          </a:xfrm>
          <a:prstGeom prst="rect">
            <a:avLst/>
          </a:prstGeom>
          <a:solidFill>
            <a:schemeClr val="accent4"/>
          </a:solidFill>
          <a:ln>
            <a:noFill/>
          </a:ln>
        </p:spPr>
        <p:txBody>
          <a:bodyPr spcFirstLastPara="1" wrap="square" lIns="121900" tIns="60933" rIns="121900" bIns="60933" anchor="ctr" anchorCtr="0">
            <a:noAutofit/>
          </a:bodyPr>
          <a:lstStyle/>
          <a:p>
            <a:pPr algn="ctr">
              <a:buClr>
                <a:srgbClr val="000000"/>
              </a:buClr>
              <a:buSzPts val="900"/>
            </a:pPr>
            <a:endParaRPr sz="1200">
              <a:solidFill>
                <a:schemeClr val="lt1"/>
              </a:solidFill>
              <a:latin typeface="Arial"/>
              <a:ea typeface="Arial"/>
              <a:cs typeface="Arial"/>
              <a:sym typeface="Arial"/>
            </a:endParaRPr>
          </a:p>
        </p:txBody>
      </p:sp>
    </p:spTree>
    <p:extLst>
      <p:ext uri="{BB962C8B-B14F-4D97-AF65-F5344CB8AC3E}">
        <p14:creationId xmlns:p14="http://schemas.microsoft.com/office/powerpoint/2010/main" val="860821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11"/>
          </p:nvPr>
        </p:nvSpPr>
        <p:spPr/>
        <p:txBody>
          <a:bodyPr/>
          <a:lstStyle/>
          <a:p>
            <a:endParaRPr lang="en-US"/>
          </a:p>
        </p:txBody>
      </p:sp>
      <p:sp>
        <p:nvSpPr>
          <p:cNvPr id="6" name="Місце для номера слайда 5"/>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415361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5"/>
            <a:ext cx="103632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11"/>
          </p:nvPr>
        </p:nvSpPr>
        <p:spPr/>
        <p:txBody>
          <a:bodyPr/>
          <a:lstStyle/>
          <a:p>
            <a:endParaRPr lang="en-US"/>
          </a:p>
        </p:txBody>
      </p:sp>
      <p:sp>
        <p:nvSpPr>
          <p:cNvPr id="6" name="Місце для номера слайда 5"/>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22192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7891924A-659D-4B2B-AD6D-793E765BBFD6}" type="datetimeFigureOut">
              <a:rPr lang="en-US" smtClean="0"/>
              <a:t>11/15/2021</a:t>
            </a:fld>
            <a:endParaRPr lang="en-US"/>
          </a:p>
        </p:txBody>
      </p:sp>
      <p:sp>
        <p:nvSpPr>
          <p:cNvPr id="6" name="Місце для нижнього колонтитула 5"/>
          <p:cNvSpPr>
            <a:spLocks noGrp="1"/>
          </p:cNvSpPr>
          <p:nvPr>
            <p:ph type="ftr" sz="quarter" idx="11"/>
          </p:nvPr>
        </p:nvSpPr>
        <p:spPr/>
        <p:txBody>
          <a:bodyPr/>
          <a:lstStyle/>
          <a:p>
            <a:endParaRPr lang="en-US"/>
          </a:p>
        </p:txBody>
      </p:sp>
      <p:sp>
        <p:nvSpPr>
          <p:cNvPr id="7" name="Місце для номера слайда 6"/>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21801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7891924A-659D-4B2B-AD6D-793E765BBFD6}" type="datetimeFigureOut">
              <a:rPr lang="en-US" smtClean="0"/>
              <a:t>11/15/2021</a:t>
            </a:fld>
            <a:endParaRPr lang="en-US"/>
          </a:p>
        </p:txBody>
      </p:sp>
      <p:sp>
        <p:nvSpPr>
          <p:cNvPr id="8" name="Місце для нижнього колонтитула 7"/>
          <p:cNvSpPr>
            <a:spLocks noGrp="1"/>
          </p:cNvSpPr>
          <p:nvPr>
            <p:ph type="ftr" sz="quarter" idx="11"/>
          </p:nvPr>
        </p:nvSpPr>
        <p:spPr/>
        <p:txBody>
          <a:bodyPr/>
          <a:lstStyle/>
          <a:p>
            <a:endParaRPr lang="en-US"/>
          </a:p>
        </p:txBody>
      </p:sp>
      <p:sp>
        <p:nvSpPr>
          <p:cNvPr id="9" name="Місце для номера слайда 8"/>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109160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7891924A-659D-4B2B-AD6D-793E765BBFD6}" type="datetimeFigureOut">
              <a:rPr lang="en-US" smtClean="0"/>
              <a:t>11/15/2021</a:t>
            </a:fld>
            <a:endParaRPr lang="en-US"/>
          </a:p>
        </p:txBody>
      </p:sp>
      <p:sp>
        <p:nvSpPr>
          <p:cNvPr id="4" name="Місце для нижнього колонтитула 3"/>
          <p:cNvSpPr>
            <a:spLocks noGrp="1"/>
          </p:cNvSpPr>
          <p:nvPr>
            <p:ph type="ftr" sz="quarter" idx="11"/>
          </p:nvPr>
        </p:nvSpPr>
        <p:spPr/>
        <p:txBody>
          <a:bodyPr/>
          <a:lstStyle/>
          <a:p>
            <a:endParaRPr lang="en-US"/>
          </a:p>
        </p:txBody>
      </p:sp>
      <p:sp>
        <p:nvSpPr>
          <p:cNvPr id="5" name="Місце для номера слайда 4"/>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2199109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7891924A-659D-4B2B-AD6D-793E765BBFD6}" type="datetimeFigureOut">
              <a:rPr lang="en-US" smtClean="0"/>
              <a:t>11/15/2021</a:t>
            </a:fld>
            <a:endParaRPr lang="en-US"/>
          </a:p>
        </p:txBody>
      </p:sp>
      <p:sp>
        <p:nvSpPr>
          <p:cNvPr id="3" name="Місце для нижнього колонтитула 2"/>
          <p:cNvSpPr>
            <a:spLocks noGrp="1"/>
          </p:cNvSpPr>
          <p:nvPr>
            <p:ph type="ftr" sz="quarter" idx="11"/>
          </p:nvPr>
        </p:nvSpPr>
        <p:spPr/>
        <p:txBody>
          <a:bodyPr/>
          <a:lstStyle/>
          <a:p>
            <a:endParaRPr lang="en-US"/>
          </a:p>
        </p:txBody>
      </p:sp>
      <p:sp>
        <p:nvSpPr>
          <p:cNvPr id="4" name="Місце для номера слайда 3"/>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53733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7891924A-659D-4B2B-AD6D-793E765BBFD6}" type="datetimeFigureOut">
              <a:rPr lang="en-US" smtClean="0"/>
              <a:t>11/15/2021</a:t>
            </a:fld>
            <a:endParaRPr lang="en-US"/>
          </a:p>
        </p:txBody>
      </p:sp>
      <p:sp>
        <p:nvSpPr>
          <p:cNvPr id="6" name="Місце для нижнього колонтитула 5"/>
          <p:cNvSpPr>
            <a:spLocks noGrp="1"/>
          </p:cNvSpPr>
          <p:nvPr>
            <p:ph type="ftr" sz="quarter" idx="11"/>
          </p:nvPr>
        </p:nvSpPr>
        <p:spPr/>
        <p:txBody>
          <a:bodyPr/>
          <a:lstStyle/>
          <a:p>
            <a:endParaRPr lang="en-US"/>
          </a:p>
        </p:txBody>
      </p:sp>
      <p:sp>
        <p:nvSpPr>
          <p:cNvPr id="7" name="Місце для номера слайда 6"/>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564882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7891924A-659D-4B2B-AD6D-793E765BBFD6}" type="datetimeFigureOut">
              <a:rPr lang="en-US" smtClean="0"/>
              <a:t>11/15/2021</a:t>
            </a:fld>
            <a:endParaRPr lang="en-US"/>
          </a:p>
        </p:txBody>
      </p:sp>
      <p:sp>
        <p:nvSpPr>
          <p:cNvPr id="6" name="Місце для нижнього колонтитула 5"/>
          <p:cNvSpPr>
            <a:spLocks noGrp="1"/>
          </p:cNvSpPr>
          <p:nvPr>
            <p:ph type="ftr" sz="quarter" idx="11"/>
          </p:nvPr>
        </p:nvSpPr>
        <p:spPr/>
        <p:txBody>
          <a:bodyPr/>
          <a:lstStyle/>
          <a:p>
            <a:endParaRPr lang="en-US"/>
          </a:p>
        </p:txBody>
      </p:sp>
      <p:sp>
        <p:nvSpPr>
          <p:cNvPr id="7" name="Місце для номера слайда 6"/>
          <p:cNvSpPr>
            <a:spLocks noGrp="1"/>
          </p:cNvSpPr>
          <p:nvPr>
            <p:ph type="sldNum" sz="quarter" idx="12"/>
          </p:nvPr>
        </p:nvSpPr>
        <p:spPr/>
        <p:txBody>
          <a:bodyPr/>
          <a:lstStyle/>
          <a:p>
            <a:fld id="{00C02489-516B-4763-9772-B41968FD35D7}" type="slidenum">
              <a:rPr lang="en-US" smtClean="0"/>
              <a:t>‹№›</a:t>
            </a:fld>
            <a:endParaRPr lang="en-US"/>
          </a:p>
        </p:txBody>
      </p:sp>
    </p:spTree>
    <p:extLst>
      <p:ext uri="{BB962C8B-B14F-4D97-AF65-F5344CB8AC3E}">
        <p14:creationId xmlns:p14="http://schemas.microsoft.com/office/powerpoint/2010/main" val="3477036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924A-659D-4B2B-AD6D-793E765BBFD6}" type="datetimeFigureOut">
              <a:rPr lang="en-US" smtClean="0"/>
              <a:t>11/15/2021</a:t>
            </a:fld>
            <a:endParaRPr lang="en-US"/>
          </a:p>
        </p:txBody>
      </p:sp>
      <p:sp>
        <p:nvSpPr>
          <p:cNvPr id="5" name="Місце для нижнього колонтитула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Місце для номера слайда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02489-516B-4763-9772-B41968FD35D7}" type="slidenum">
              <a:rPr lang="en-US" smtClean="0"/>
              <a:t>‹№›</a:t>
            </a:fld>
            <a:endParaRPr 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4772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hyperlink" Target="https://hipwallpaper.com/bad-backgrounds-photography/"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2" name="Title 1"/>
          <p:cNvSpPr>
            <a:spLocks noGrp="1"/>
          </p:cNvSpPr>
          <p:nvPr>
            <p:ph type="ctrTitle"/>
          </p:nvPr>
        </p:nvSpPr>
        <p:spPr>
          <a:xfrm>
            <a:off x="2324072" y="4632900"/>
            <a:ext cx="9991107" cy="2387600"/>
          </a:xfrm>
        </p:spPr>
        <p:txBody>
          <a:bodyPr>
            <a:noAutofit/>
          </a:bodyPr>
          <a:lstStyle/>
          <a:p>
            <a:r>
              <a:rPr lang="uk-UA" b="1" dirty="0" smtClean="0">
                <a:solidFill>
                  <a:srgbClr val="C00000"/>
                </a:solidFill>
                <a:effectLst>
                  <a:outerShdw blurRad="38100" dist="38100" dir="2700000" algn="tl">
                    <a:srgbClr val="000000">
                      <a:alpha val="43137"/>
                    </a:srgbClr>
                  </a:outerShdw>
                </a:effectLst>
                <a:latin typeface="Comic Sans MS" pitchFamily="66" charset="0"/>
              </a:rPr>
              <a:t>Основи </a:t>
            </a:r>
            <a:r>
              <a:rPr lang="uk-UA" b="1" dirty="0" err="1" smtClean="0">
                <a:solidFill>
                  <a:srgbClr val="C00000"/>
                </a:solidFill>
                <a:effectLst>
                  <a:outerShdw blurRad="38100" dist="38100" dir="2700000" algn="tl">
                    <a:srgbClr val="000000">
                      <a:alpha val="43137"/>
                    </a:srgbClr>
                  </a:outerShdw>
                </a:effectLst>
                <a:latin typeface="Comic Sans MS" pitchFamily="66" charset="0"/>
              </a:rPr>
              <a:t>медіаграмотності</a:t>
            </a:r>
            <a:r>
              <a:rPr lang="uk-UA" b="1" dirty="0" smtClean="0">
                <a:solidFill>
                  <a:srgbClr val="C00000"/>
                </a:solidFill>
                <a:effectLst>
                  <a:outerShdw blurRad="38100" dist="38100" dir="2700000" algn="tl">
                    <a:srgbClr val="000000">
                      <a:alpha val="43137"/>
                    </a:srgbClr>
                  </a:outerShdw>
                </a:effectLst>
                <a:latin typeface="Comic Sans MS" pitchFamily="66" charset="0"/>
              </a:rPr>
              <a:t>. Маніпуляції</a:t>
            </a:r>
            <a:endParaRPr lang="en-US" b="1" dirty="0">
              <a:solidFill>
                <a:srgbClr val="C0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075431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1" y="17648"/>
            <a:ext cx="5413248" cy="6829668"/>
          </a:xfrm>
          <a:prstGeom prst="rect">
            <a:avLst/>
          </a:prstGeom>
          <a:ln>
            <a:noFill/>
          </a:ln>
          <a:effectLst>
            <a:softEdge rad="112500"/>
          </a:effectLst>
        </p:spPr>
      </p:pic>
    </p:spTree>
    <p:extLst>
      <p:ext uri="{BB962C8B-B14F-4D97-AF65-F5344CB8AC3E}">
        <p14:creationId xmlns:p14="http://schemas.microsoft.com/office/powerpoint/2010/main" val="12767820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E1419DA-D31F-446F-BEDC-0C95356845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98043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DE292B2C-756B-4A8C-8344-78283D0816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31096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8226">
            <a:off x="5234727" y="1443047"/>
            <a:ext cx="6714929" cy="4279686"/>
          </a:xfrm>
          <a:prstGeom prst="rect">
            <a:avLst/>
          </a:prstGeom>
        </p:spPr>
      </p:pic>
      <p:pic>
        <p:nvPicPr>
          <p:cNvPr id="6" name="Місце для вмісту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3400"/>
            <a:ext cx="5040923" cy="6652753"/>
          </a:xfrm>
        </p:spPr>
      </p:pic>
    </p:spTree>
    <p:extLst>
      <p:ext uri="{BB962C8B-B14F-4D97-AF65-F5344CB8AC3E}">
        <p14:creationId xmlns:p14="http://schemas.microsoft.com/office/powerpoint/2010/main" val="21637207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 xmlns:a16="http://schemas.microsoft.com/office/drawing/2014/main" id="{C72AD8AA-0996-49FA-9D45-8704AAFF79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1357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0503" y="-134112"/>
            <a:ext cx="10016137" cy="6858000"/>
          </a:xfrm>
        </p:spPr>
      </p:pic>
    </p:spTree>
    <p:extLst>
      <p:ext uri="{BB962C8B-B14F-4D97-AF65-F5344CB8AC3E}">
        <p14:creationId xmlns:p14="http://schemas.microsoft.com/office/powerpoint/2010/main" val="42437810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8784" y="365125"/>
            <a:ext cx="10095016" cy="1325563"/>
          </a:xfrm>
        </p:spPr>
        <p:txBody>
          <a:bodyPr/>
          <a:lstStyle/>
          <a:p>
            <a:pPr algn="l"/>
            <a:r>
              <a:rPr lang="uk-UA" b="1" dirty="0" smtClean="0">
                <a:solidFill>
                  <a:srgbClr val="C00000"/>
                </a:solidFill>
                <a:effectLst>
                  <a:outerShdw blurRad="38100" dist="38100" dir="2700000" algn="tl">
                    <a:srgbClr val="000000">
                      <a:alpha val="43137"/>
                    </a:srgbClr>
                  </a:outerShdw>
                </a:effectLst>
                <a:latin typeface="Comic Sans MS" pitchFamily="66" charset="0"/>
              </a:rPr>
              <a:t>Що робити?</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401288" y="1496290"/>
            <a:ext cx="9952512" cy="5118265"/>
          </a:xfrm>
        </p:spPr>
        <p:txBody>
          <a:bodyPr>
            <a:normAutofit fontScale="92500"/>
          </a:bodyPr>
          <a:lstStyle/>
          <a:p>
            <a:pPr marL="0" indent="0">
              <a:lnSpc>
                <a:spcPct val="100000"/>
              </a:lnSpc>
              <a:buNone/>
            </a:pPr>
            <a:r>
              <a:rPr lang="uk-UA" dirty="0" smtClean="0"/>
              <a:t>1. Перевіряйте інформацію мінімум із 2-х джерел.</a:t>
            </a:r>
          </a:p>
          <a:p>
            <a:pPr marL="0" indent="0">
              <a:lnSpc>
                <a:spcPct val="100000"/>
              </a:lnSpc>
              <a:buNone/>
            </a:pPr>
            <a:r>
              <a:rPr lang="uk-UA" dirty="0" smtClean="0"/>
              <a:t>2. Якщо інформація викликає емоції і бажання поділитися, зупиніться. Відправте інформацію в «карантин».</a:t>
            </a:r>
          </a:p>
          <a:p>
            <a:pPr marL="0" indent="0">
              <a:lnSpc>
                <a:spcPct val="100000"/>
              </a:lnSpc>
              <a:buNone/>
            </a:pPr>
            <a:r>
              <a:rPr lang="uk-UA" dirty="0" smtClean="0"/>
              <a:t>3. Ставте запитання: «А чи може бути це неправдою».</a:t>
            </a:r>
          </a:p>
          <a:p>
            <a:pPr marL="0" indent="0">
              <a:lnSpc>
                <a:spcPct val="100000"/>
              </a:lnSpc>
              <a:buNone/>
            </a:pPr>
            <a:r>
              <a:rPr lang="uk-UA" dirty="0" smtClean="0"/>
              <a:t>4. Усі </a:t>
            </a:r>
            <a:r>
              <a:rPr lang="uk-UA" dirty="0" err="1" smtClean="0"/>
              <a:t>фейки</a:t>
            </a:r>
            <a:r>
              <a:rPr lang="uk-UA" dirty="0" smtClean="0"/>
              <a:t> та інформаційні віруси створюють з певною метою. Запитайте, яку ціль хотіли б досягнути автори того чи іншого допису. </a:t>
            </a:r>
          </a:p>
          <a:p>
            <a:pPr marL="0" indent="0">
              <a:lnSpc>
                <a:spcPct val="100000"/>
              </a:lnSpc>
              <a:buNone/>
            </a:pPr>
            <a:r>
              <a:rPr lang="uk-UA" dirty="0" smtClean="0"/>
              <a:t>5. Чи є відповіді на питання: де (місто, країна) і коли це трапилося? Хто про це говорить? Де інформація виникла першою?</a:t>
            </a:r>
          </a:p>
          <a:p>
            <a:pPr marL="0" indent="0">
              <a:buNone/>
            </a:pPr>
            <a:endParaRPr lang="uk-UA" dirty="0"/>
          </a:p>
        </p:txBody>
      </p:sp>
    </p:spTree>
    <p:extLst>
      <p:ext uri="{BB962C8B-B14F-4D97-AF65-F5344CB8AC3E}">
        <p14:creationId xmlns:p14="http://schemas.microsoft.com/office/powerpoint/2010/main" val="16473510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4410" y="365125"/>
            <a:ext cx="10059390" cy="1325563"/>
          </a:xfrm>
        </p:spPr>
        <p:txBody>
          <a:bodyPr/>
          <a:lstStyle/>
          <a:p>
            <a:r>
              <a:rPr lang="uk-UA" b="1" dirty="0" smtClean="0">
                <a:solidFill>
                  <a:srgbClr val="C00000"/>
                </a:solidFill>
                <a:effectLst>
                  <a:outerShdw blurRad="38100" dist="38100" dir="2700000" algn="tl">
                    <a:srgbClr val="000000">
                      <a:alpha val="43137"/>
                    </a:srgbClr>
                  </a:outerShdw>
                </a:effectLst>
                <a:latin typeface="Comic Sans MS" pitchFamily="66" charset="0"/>
              </a:rPr>
              <a:t>Основні завдання </a:t>
            </a:r>
            <a:r>
              <a:rPr lang="uk-UA" b="1" dirty="0" err="1" smtClean="0">
                <a:solidFill>
                  <a:srgbClr val="C00000"/>
                </a:solidFill>
                <a:effectLst>
                  <a:outerShdw blurRad="38100" dist="38100" dir="2700000" algn="tl">
                    <a:srgbClr val="000000">
                      <a:alpha val="43137"/>
                    </a:srgbClr>
                  </a:outerShdw>
                </a:effectLst>
                <a:latin typeface="Comic Sans MS" pitchFamily="66" charset="0"/>
              </a:rPr>
              <a:t>фактчеку</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318161" y="1825624"/>
            <a:ext cx="9725892" cy="4812681"/>
          </a:xfrm>
        </p:spPr>
        <p:txBody>
          <a:bodyPr>
            <a:normAutofit/>
          </a:bodyPr>
          <a:lstStyle/>
          <a:p>
            <a:pPr marL="0" indent="0">
              <a:lnSpc>
                <a:spcPct val="100000"/>
              </a:lnSpc>
              <a:buNone/>
            </a:pPr>
            <a:r>
              <a:rPr lang="uk-UA" dirty="0" smtClean="0"/>
              <a:t>	Перевірка та викриття недостовірних фактів та даних, причинно-наслідкових </a:t>
            </a:r>
            <a:r>
              <a:rPr lang="uk-UA" dirty="0" err="1" smtClean="0"/>
              <a:t>зв</a:t>
            </a:r>
            <a:r>
              <a:rPr lang="en-US" dirty="0" smtClean="0"/>
              <a:t>’</a:t>
            </a:r>
            <a:r>
              <a:rPr lang="uk-UA" dirty="0" err="1" smtClean="0"/>
              <a:t>язків</a:t>
            </a:r>
            <a:r>
              <a:rPr lang="uk-UA" dirty="0" smtClean="0"/>
              <a:t> між ними.</a:t>
            </a:r>
          </a:p>
          <a:p>
            <a:pPr marL="0" indent="0">
              <a:lnSpc>
                <a:spcPct val="100000"/>
              </a:lnSpc>
              <a:buNone/>
            </a:pPr>
            <a:r>
              <a:rPr lang="uk-UA" dirty="0"/>
              <a:t> </a:t>
            </a:r>
            <a:r>
              <a:rPr lang="uk-UA" dirty="0" smtClean="0"/>
              <a:t>	Виявлення ознак маніпуляції фактами та даними, причинно-наслідковими </a:t>
            </a:r>
            <a:r>
              <a:rPr lang="uk-UA" dirty="0" err="1" smtClean="0"/>
              <a:t>зв</a:t>
            </a:r>
            <a:r>
              <a:rPr lang="en-US" dirty="0" smtClean="0"/>
              <a:t>’</a:t>
            </a:r>
            <a:r>
              <a:rPr lang="uk-UA" dirty="0" err="1" smtClean="0"/>
              <a:t>язками</a:t>
            </a:r>
            <a:r>
              <a:rPr lang="uk-UA" dirty="0" smtClean="0"/>
              <a:t> між ними, підміну фактів </a:t>
            </a:r>
            <a:r>
              <a:rPr lang="uk-UA" dirty="0" err="1" smtClean="0"/>
              <a:t>фейками</a:t>
            </a:r>
            <a:r>
              <a:rPr lang="uk-UA" dirty="0" smtClean="0"/>
              <a:t>.</a:t>
            </a:r>
          </a:p>
          <a:p>
            <a:pPr marL="0" indent="0">
              <a:lnSpc>
                <a:spcPct val="100000"/>
              </a:lnSpc>
              <a:buNone/>
            </a:pPr>
            <a:r>
              <a:rPr lang="uk-UA" dirty="0" smtClean="0"/>
              <a:t>	Відновлення та демонстрація справжньої картини явищ, подій, тенденцій.</a:t>
            </a:r>
          </a:p>
          <a:p>
            <a:pPr marL="0" indent="0">
              <a:lnSpc>
                <a:spcPct val="100000"/>
              </a:lnSpc>
              <a:buNone/>
            </a:pPr>
            <a:r>
              <a:rPr lang="uk-UA" dirty="0" smtClean="0"/>
              <a:t>	Поглиблення та розширення знань споживача інформації про факти та явища, які розслідуються.</a:t>
            </a:r>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939" y="1944214"/>
            <a:ext cx="1045740" cy="25272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939" y="5703124"/>
            <a:ext cx="1045740" cy="27115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939" y="4582635"/>
            <a:ext cx="1045740" cy="26917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939" y="3047508"/>
            <a:ext cx="1045740" cy="285747"/>
          </a:xfrm>
          <a:prstGeom prst="rect">
            <a:avLst/>
          </a:prstGeom>
        </p:spPr>
      </p:pic>
    </p:spTree>
    <p:extLst>
      <p:ext uri="{BB962C8B-B14F-4D97-AF65-F5344CB8AC3E}">
        <p14:creationId xmlns:p14="http://schemas.microsoft.com/office/powerpoint/2010/main" val="13597901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246908" y="902525"/>
            <a:ext cx="9702141" cy="5274438"/>
          </a:xfrm>
        </p:spPr>
        <p:txBody>
          <a:bodyPr>
            <a:normAutofit/>
          </a:bodyPr>
          <a:lstStyle/>
          <a:p>
            <a:pPr marL="0" indent="0">
              <a:buNone/>
            </a:pPr>
            <a:r>
              <a:rPr lang="uk-UA" sz="4400" dirty="0" smtClean="0"/>
              <a:t>        </a:t>
            </a:r>
            <a:r>
              <a:rPr lang="uk-UA" sz="4400" b="1" dirty="0" smtClean="0">
                <a:solidFill>
                  <a:srgbClr val="C00000"/>
                </a:solidFill>
                <a:effectLst>
                  <a:outerShdw blurRad="38100" dist="38100" dir="2700000" algn="tl">
                    <a:srgbClr val="000000">
                      <a:alpha val="43137"/>
                    </a:srgbClr>
                  </a:outerShdw>
                </a:effectLst>
                <a:latin typeface="Comic Sans MS" pitchFamily="66" charset="0"/>
              </a:rPr>
              <a:t>Метою </a:t>
            </a:r>
            <a:r>
              <a:rPr lang="uk-UA" sz="4400" b="1" dirty="0" err="1" smtClean="0">
                <a:solidFill>
                  <a:srgbClr val="C00000"/>
                </a:solidFill>
                <a:effectLst>
                  <a:outerShdw blurRad="38100" dist="38100" dir="2700000" algn="tl">
                    <a:srgbClr val="000000">
                      <a:alpha val="43137"/>
                    </a:srgbClr>
                  </a:outerShdw>
                </a:effectLst>
                <a:latin typeface="Comic Sans MS" pitchFamily="66" charset="0"/>
              </a:rPr>
              <a:t>фактчеку</a:t>
            </a:r>
            <a:r>
              <a:rPr lang="uk-UA" sz="4400" b="1" dirty="0" smtClean="0">
                <a:solidFill>
                  <a:srgbClr val="C00000"/>
                </a:solidFill>
                <a:effectLst>
                  <a:outerShdw blurRad="38100" dist="38100" dir="2700000" algn="tl">
                    <a:srgbClr val="000000">
                      <a:alpha val="43137"/>
                    </a:srgbClr>
                  </a:outerShdw>
                </a:effectLst>
                <a:latin typeface="Comic Sans MS" pitchFamily="66" charset="0"/>
              </a:rPr>
              <a:t> є </a:t>
            </a:r>
            <a:r>
              <a:rPr lang="uk-UA" sz="4400" dirty="0" smtClean="0"/>
              <a:t>пошук відповідей на питання: </a:t>
            </a:r>
          </a:p>
          <a:p>
            <a:pPr marL="0" indent="0">
              <a:buNone/>
            </a:pPr>
            <a:r>
              <a:rPr lang="uk-UA" sz="4400" dirty="0" smtClean="0"/>
              <a:t>«</a:t>
            </a:r>
            <a:r>
              <a:rPr lang="uk-UA" sz="4400" dirty="0" smtClean="0">
                <a:solidFill>
                  <a:srgbClr val="C00000"/>
                </a:solidFill>
              </a:rPr>
              <a:t>Що?</a:t>
            </a:r>
            <a:r>
              <a:rPr lang="uk-UA" sz="4400" dirty="0" smtClean="0"/>
              <a:t>», «</a:t>
            </a:r>
            <a:r>
              <a:rPr lang="uk-UA" sz="4400" dirty="0" smtClean="0">
                <a:solidFill>
                  <a:srgbClr val="C00000"/>
                </a:solidFill>
              </a:rPr>
              <a:t>Де?</a:t>
            </a:r>
            <a:r>
              <a:rPr lang="uk-UA" sz="4400" dirty="0" smtClean="0"/>
              <a:t>», «</a:t>
            </a:r>
            <a:r>
              <a:rPr lang="uk-UA" sz="4400" dirty="0" smtClean="0">
                <a:solidFill>
                  <a:srgbClr val="C00000"/>
                </a:solidFill>
              </a:rPr>
              <a:t>Коли?</a:t>
            </a:r>
            <a:r>
              <a:rPr lang="uk-UA" sz="4400" dirty="0" smtClean="0"/>
              <a:t>».</a:t>
            </a:r>
          </a:p>
          <a:p>
            <a:pPr marL="0" indent="0">
              <a:buNone/>
            </a:pPr>
            <a:r>
              <a:rPr lang="uk-UA" sz="4400" dirty="0" smtClean="0"/>
              <a:t>   </a:t>
            </a:r>
          </a:p>
          <a:p>
            <a:pPr marL="0" indent="0">
              <a:buNone/>
            </a:pPr>
            <a:r>
              <a:rPr lang="uk-UA" sz="4400" dirty="0" smtClean="0"/>
              <a:t>	А ще більшою мірою – «</a:t>
            </a:r>
            <a:r>
              <a:rPr lang="uk-UA" sz="4400" dirty="0" smtClean="0">
                <a:solidFill>
                  <a:srgbClr val="C00000"/>
                </a:solidFill>
              </a:rPr>
              <a:t>Чому?</a:t>
            </a:r>
            <a:r>
              <a:rPr lang="uk-UA" sz="4400" dirty="0" smtClean="0"/>
              <a:t>»,   «</a:t>
            </a:r>
            <a:r>
              <a:rPr lang="uk-UA" sz="4400" dirty="0" smtClean="0">
                <a:solidFill>
                  <a:srgbClr val="C00000"/>
                </a:solidFill>
              </a:rPr>
              <a:t>Якою мірою?</a:t>
            </a:r>
            <a:r>
              <a:rPr lang="uk-UA" sz="4400" dirty="0" smtClean="0"/>
              <a:t>».</a:t>
            </a:r>
            <a:endParaRPr lang="uk-UA" sz="4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3314" y="4970261"/>
            <a:ext cx="1886405" cy="1887739"/>
          </a:xfrm>
          <a:prstGeom prst="rect">
            <a:avLst/>
          </a:prstGeom>
        </p:spPr>
      </p:pic>
    </p:spTree>
    <p:extLst>
      <p:ext uri="{BB962C8B-B14F-4D97-AF65-F5344CB8AC3E}">
        <p14:creationId xmlns:p14="http://schemas.microsoft.com/office/powerpoint/2010/main" val="17214312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6922" y="81375"/>
            <a:ext cx="8773958" cy="6600779"/>
          </a:xfrm>
        </p:spPr>
      </p:pic>
    </p:spTree>
    <p:extLst>
      <p:ext uri="{BB962C8B-B14F-4D97-AF65-F5344CB8AC3E}">
        <p14:creationId xmlns:p14="http://schemas.microsoft.com/office/powerpoint/2010/main" val="26953215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007" y="0"/>
            <a:ext cx="12575968" cy="6858000"/>
          </a:xfrm>
        </p:spPr>
      </p:pic>
      <p:sp>
        <p:nvSpPr>
          <p:cNvPr id="2" name="Заголовок 1"/>
          <p:cNvSpPr>
            <a:spLocks noGrp="1"/>
          </p:cNvSpPr>
          <p:nvPr>
            <p:ph type="title"/>
          </p:nvPr>
        </p:nvSpPr>
        <p:spPr>
          <a:xfrm>
            <a:off x="2108861" y="819398"/>
            <a:ext cx="7890161" cy="2320080"/>
          </a:xfrm>
        </p:spPr>
        <p:txBody>
          <a:bodyPr>
            <a:noAutofit/>
          </a:bodyPr>
          <a:lstStyle/>
          <a:p>
            <a:pPr algn="ctr">
              <a:lnSpc>
                <a:spcPct val="100000"/>
              </a:lnSpc>
            </a:pPr>
            <a:r>
              <a:rPr lang="uk-UA" sz="4800" b="1" dirty="0" smtClean="0">
                <a:solidFill>
                  <a:srgbClr val="C00000"/>
                </a:solidFill>
                <a:effectLst>
                  <a:outerShdw blurRad="38100" dist="38100" dir="2700000" algn="tl">
                    <a:srgbClr val="000000">
                      <a:alpha val="43137"/>
                    </a:srgbClr>
                  </a:outerShdw>
                </a:effectLst>
                <a:latin typeface="Comic Sans MS" pitchFamily="66" charset="0"/>
              </a:rPr>
              <a:t>Визначте ступінь ймовірності маніпуляції та </a:t>
            </a:r>
            <a:r>
              <a:rPr lang="uk-UA" sz="4800" b="1" dirty="0" err="1" smtClean="0">
                <a:solidFill>
                  <a:srgbClr val="C00000"/>
                </a:solidFill>
                <a:effectLst>
                  <a:outerShdw blurRad="38100" dist="38100" dir="2700000" algn="tl">
                    <a:srgbClr val="000000">
                      <a:alpha val="43137"/>
                    </a:srgbClr>
                  </a:outerShdw>
                </a:effectLst>
                <a:latin typeface="Comic Sans MS" pitchFamily="66" charset="0"/>
              </a:rPr>
              <a:t>фейковості</a:t>
            </a:r>
            <a:r>
              <a:rPr lang="uk-UA" sz="4800" b="1" dirty="0" smtClean="0">
                <a:solidFill>
                  <a:srgbClr val="C00000"/>
                </a:solidFill>
                <a:effectLst>
                  <a:outerShdw blurRad="38100" dist="38100" dir="2700000" algn="tl">
                    <a:srgbClr val="000000">
                      <a:alpha val="43137"/>
                    </a:srgbClr>
                  </a:outerShdw>
                </a:effectLst>
                <a:latin typeface="Comic Sans MS" pitchFamily="66" charset="0"/>
              </a:rPr>
              <a:t> новини</a:t>
            </a:r>
            <a:endParaRPr lang="uk-UA" sz="4800"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0416" y="3460687"/>
            <a:ext cx="4767942" cy="3802434"/>
          </a:xfrm>
          <a:prstGeom prst="rect">
            <a:avLst/>
          </a:prstGeom>
        </p:spPr>
      </p:pic>
    </p:spTree>
    <p:extLst>
      <p:ext uri="{BB962C8B-B14F-4D97-AF65-F5344CB8AC3E}">
        <p14:creationId xmlns:p14="http://schemas.microsoft.com/office/powerpoint/2010/main" val="3303437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671" y="30321"/>
            <a:ext cx="6912865" cy="6791351"/>
          </a:xfrm>
        </p:spPr>
      </p:pic>
    </p:spTree>
    <p:extLst>
      <p:ext uri="{BB962C8B-B14F-4D97-AF65-F5344CB8AC3E}">
        <p14:creationId xmlns:p14="http://schemas.microsoft.com/office/powerpoint/2010/main" val="38556297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947064"/>
          </a:xfrm>
        </p:spPr>
      </p:pic>
      <p:sp>
        <p:nvSpPr>
          <p:cNvPr id="2" name="Заголовок 1"/>
          <p:cNvSpPr>
            <a:spLocks noGrp="1"/>
          </p:cNvSpPr>
          <p:nvPr>
            <p:ph type="title"/>
          </p:nvPr>
        </p:nvSpPr>
        <p:spPr>
          <a:xfrm>
            <a:off x="609600" y="274638"/>
            <a:ext cx="10972800" cy="5781778"/>
          </a:xfrm>
        </p:spPr>
        <p:txBody>
          <a:bodyPr>
            <a:normAutofit/>
          </a:bodyPr>
          <a:lstStyle/>
          <a:p>
            <a:pPr algn="l"/>
            <a:r>
              <a:rPr lang="uk-UA" sz="3200" dirty="0" smtClean="0"/>
              <a:t>  </a:t>
            </a:r>
            <a:r>
              <a:rPr lang="uk-UA" sz="3200" b="1" dirty="0" smtClean="0"/>
              <a:t>1. Чи є в новині відповідність між текстом та зображенням?</a:t>
            </a:r>
            <a:br>
              <a:rPr lang="uk-UA" sz="3200" b="1" dirty="0" smtClean="0"/>
            </a:br>
            <a:r>
              <a:rPr lang="uk-UA" sz="3200" b="1" dirty="0"/>
              <a:t/>
            </a:r>
            <a:br>
              <a:rPr lang="uk-UA" sz="3200" b="1" dirty="0"/>
            </a:br>
            <a:r>
              <a:rPr lang="uk-UA" sz="3200" dirty="0" smtClean="0"/>
              <a:t>       Так </a:t>
            </a:r>
            <a:r>
              <a:rPr lang="uk-UA" sz="3200" i="1" dirty="0" smtClean="0"/>
              <a:t>(0 балів)     </a:t>
            </a:r>
            <a:r>
              <a:rPr lang="uk-UA" sz="3200" dirty="0" smtClean="0"/>
              <a:t>Ні </a:t>
            </a:r>
            <a:r>
              <a:rPr lang="uk-UA" sz="3200" i="1" dirty="0" smtClean="0"/>
              <a:t>(5 балів)</a:t>
            </a: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a:t/>
            </a:r>
            <a:br>
              <a:rPr lang="uk-UA" sz="3200" dirty="0"/>
            </a:br>
            <a:r>
              <a:rPr lang="uk-UA" sz="3200" b="1" dirty="0" smtClean="0"/>
              <a:t>   2. Чи є в новині відповідність між заголовками та інформацією в тексті?</a:t>
            </a:r>
            <a:br>
              <a:rPr lang="uk-UA" sz="3200" b="1" dirty="0" smtClean="0"/>
            </a:br>
            <a:r>
              <a:rPr lang="uk-UA" sz="3200" dirty="0" smtClean="0"/>
              <a:t/>
            </a:r>
            <a:br>
              <a:rPr lang="uk-UA" sz="3200" dirty="0" smtClean="0"/>
            </a:br>
            <a:r>
              <a:rPr lang="uk-UA" sz="3200" dirty="0" smtClean="0"/>
              <a:t>       Так </a:t>
            </a:r>
            <a:r>
              <a:rPr lang="uk-UA" sz="3200" i="1" dirty="0" smtClean="0"/>
              <a:t>(0 балів)     </a:t>
            </a:r>
            <a:r>
              <a:rPr lang="uk-UA" sz="3200" dirty="0" smtClean="0"/>
              <a:t>Ні </a:t>
            </a:r>
            <a:r>
              <a:rPr lang="uk-UA" sz="3200" i="1" dirty="0" smtClean="0"/>
              <a:t>(20 балів)</a:t>
            </a:r>
            <a:endParaRPr lang="uk-UA" sz="3200" i="1" dirty="0"/>
          </a:p>
        </p:txBody>
      </p:sp>
      <p:pic>
        <p:nvPicPr>
          <p:cNvPr id="5" name="Місце для вмісту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0259" y="4511169"/>
            <a:ext cx="2256313" cy="2346831"/>
          </a:xfrm>
          <a:prstGeom prst="rect">
            <a:avLst/>
          </a:prstGeom>
        </p:spPr>
      </p:pic>
    </p:spTree>
    <p:extLst>
      <p:ext uri="{BB962C8B-B14F-4D97-AF65-F5344CB8AC3E}">
        <p14:creationId xmlns:p14="http://schemas.microsoft.com/office/powerpoint/2010/main" val="31390142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858000"/>
          </a:xfrm>
        </p:spPr>
      </p:pic>
      <p:sp>
        <p:nvSpPr>
          <p:cNvPr id="2" name="Заголовок 1"/>
          <p:cNvSpPr>
            <a:spLocks noGrp="1"/>
          </p:cNvSpPr>
          <p:nvPr>
            <p:ph type="title"/>
          </p:nvPr>
        </p:nvSpPr>
        <p:spPr>
          <a:xfrm>
            <a:off x="609600" y="106879"/>
            <a:ext cx="10972800" cy="6751122"/>
          </a:xfrm>
        </p:spPr>
        <p:txBody>
          <a:bodyPr>
            <a:normAutofit/>
          </a:bodyPr>
          <a:lstStyle/>
          <a:p>
            <a:pPr algn="l"/>
            <a:r>
              <a:rPr lang="uk-UA" sz="3600" dirty="0" smtClean="0"/>
              <a:t>  </a:t>
            </a:r>
            <a:r>
              <a:rPr lang="uk-UA" sz="3600" b="1" dirty="0" smtClean="0"/>
              <a:t>3. Зверніть увагу на цитованого експерта.</a:t>
            </a:r>
            <a:r>
              <a:rPr lang="uk-UA" sz="3200" b="1" dirty="0" smtClean="0"/>
              <a:t/>
            </a:r>
            <a:br>
              <a:rPr lang="uk-UA" sz="3200" b="1" dirty="0" smtClean="0"/>
            </a:br>
            <a:r>
              <a:rPr lang="uk-UA" sz="3200" b="1" dirty="0" smtClean="0"/>
              <a:t/>
            </a:r>
            <a:br>
              <a:rPr lang="uk-UA" sz="3200" b="1" dirty="0" smtClean="0"/>
            </a:br>
            <a:r>
              <a:rPr lang="uk-UA" sz="3200" b="1" dirty="0" smtClean="0"/>
              <a:t>   А) Чи Ви чули його раніше?</a:t>
            </a:r>
            <a:br>
              <a:rPr lang="uk-UA" sz="3200" b="1" dirty="0" smtClean="0"/>
            </a:br>
            <a:r>
              <a:rPr lang="uk-UA" sz="3200" b="1" dirty="0"/>
              <a:t/>
            </a:r>
            <a:br>
              <a:rPr lang="uk-UA" sz="3200" b="1" dirty="0"/>
            </a:br>
            <a:r>
              <a:rPr lang="uk-UA" sz="3200" dirty="0" smtClean="0"/>
              <a:t>       Так </a:t>
            </a:r>
            <a:r>
              <a:rPr lang="uk-UA" sz="3200" i="1" dirty="0" smtClean="0"/>
              <a:t>(0 балів)     </a:t>
            </a:r>
            <a:r>
              <a:rPr lang="uk-UA" sz="3200" dirty="0" smtClean="0"/>
              <a:t>Ні </a:t>
            </a:r>
            <a:r>
              <a:rPr lang="uk-UA" sz="3200" i="1" dirty="0" smtClean="0"/>
              <a:t>(5 балів)</a:t>
            </a: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b="1" dirty="0" smtClean="0"/>
              <a:t>   Б) Чи відома його професійна репутація?</a:t>
            </a:r>
            <a:br>
              <a:rPr lang="uk-UA" sz="3200" b="1" dirty="0" smtClean="0"/>
            </a:br>
            <a:r>
              <a:rPr lang="uk-UA" sz="3200" dirty="0" smtClean="0"/>
              <a:t/>
            </a:r>
            <a:br>
              <a:rPr lang="uk-UA" sz="3200" dirty="0" smtClean="0"/>
            </a:br>
            <a:r>
              <a:rPr lang="uk-UA" sz="3200" dirty="0" smtClean="0"/>
              <a:t>       Так </a:t>
            </a:r>
            <a:r>
              <a:rPr lang="uk-UA" sz="3200" i="1" dirty="0" smtClean="0"/>
              <a:t>(0 балів)     </a:t>
            </a:r>
            <a:r>
              <a:rPr lang="uk-UA" sz="3200" dirty="0" smtClean="0"/>
              <a:t>Ні </a:t>
            </a:r>
            <a:r>
              <a:rPr lang="uk-UA" sz="3200" i="1" dirty="0" smtClean="0"/>
              <a:t>(5 балів)</a:t>
            </a:r>
            <a:endParaRPr lang="uk-UA" sz="3200" i="1" dirty="0"/>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132" y="1921665"/>
            <a:ext cx="3273819" cy="3790738"/>
          </a:xfrm>
          <a:prstGeom prst="rect">
            <a:avLst/>
          </a:prstGeom>
        </p:spPr>
      </p:pic>
    </p:spTree>
    <p:extLst>
      <p:ext uri="{BB962C8B-B14F-4D97-AF65-F5344CB8AC3E}">
        <p14:creationId xmlns:p14="http://schemas.microsoft.com/office/powerpoint/2010/main" val="1620945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858000"/>
          </a:xfrm>
        </p:spPr>
      </p:pic>
      <p:sp>
        <p:nvSpPr>
          <p:cNvPr id="2" name="Заголовок 1"/>
          <p:cNvSpPr>
            <a:spLocks noGrp="1"/>
          </p:cNvSpPr>
          <p:nvPr>
            <p:ph type="title"/>
          </p:nvPr>
        </p:nvSpPr>
        <p:spPr>
          <a:xfrm>
            <a:off x="609600" y="1405719"/>
            <a:ext cx="10972800" cy="4517410"/>
          </a:xfrm>
        </p:spPr>
        <p:txBody>
          <a:bodyPr>
            <a:normAutofit fontScale="90000"/>
          </a:bodyPr>
          <a:lstStyle/>
          <a:p>
            <a:pPr algn="l"/>
            <a:r>
              <a:rPr lang="uk-UA" sz="3600" dirty="0" smtClean="0"/>
              <a:t>  </a:t>
            </a:r>
            <a:r>
              <a:rPr lang="uk-UA" sz="4000" b="1" dirty="0"/>
              <a:t>4</a:t>
            </a:r>
            <a:r>
              <a:rPr lang="uk-UA" sz="4000" b="1" dirty="0" smtClean="0"/>
              <a:t>. Яке джерело інформації?</a:t>
            </a:r>
            <a:r>
              <a:rPr lang="uk-UA" sz="3200" b="1" dirty="0" smtClean="0"/>
              <a:t/>
            </a:r>
            <a:br>
              <a:rPr lang="uk-UA" sz="3200" b="1" dirty="0" smtClean="0"/>
            </a:br>
            <a:r>
              <a:rPr lang="uk-UA" sz="3200" b="1" dirty="0" smtClean="0"/>
              <a:t/>
            </a:r>
            <a:br>
              <a:rPr lang="uk-UA" sz="3200" b="1" dirty="0" smtClean="0"/>
            </a:br>
            <a:r>
              <a:rPr lang="uk-UA" sz="3200" b="1" dirty="0" smtClean="0"/>
              <a:t>   А) Чи відоме Вам первинне джерело інформації?</a:t>
            </a:r>
            <a:br>
              <a:rPr lang="uk-UA" sz="3200" b="1" dirty="0" smtClean="0"/>
            </a:br>
            <a:r>
              <a:rPr lang="uk-UA" sz="3200" b="1" dirty="0"/>
              <a:t/>
            </a:r>
            <a:br>
              <a:rPr lang="uk-UA" sz="3200" b="1" dirty="0"/>
            </a:br>
            <a:r>
              <a:rPr lang="uk-UA" sz="3200" dirty="0" smtClean="0"/>
              <a:t>       Так </a:t>
            </a:r>
            <a:r>
              <a:rPr lang="uk-UA" sz="3200" i="1" dirty="0" smtClean="0"/>
              <a:t>(0 балів)     </a:t>
            </a:r>
            <a:r>
              <a:rPr lang="uk-UA" sz="3200" dirty="0" smtClean="0"/>
              <a:t>Ні </a:t>
            </a:r>
            <a:r>
              <a:rPr lang="uk-UA" sz="3200" i="1" dirty="0" smtClean="0"/>
              <a:t>(10 балів)</a:t>
            </a:r>
            <a:br>
              <a:rPr lang="uk-UA" sz="3200" i="1" dirty="0" smtClean="0"/>
            </a:br>
            <a:r>
              <a:rPr lang="uk-UA" sz="3200" dirty="0" smtClean="0"/>
              <a:t/>
            </a:r>
            <a:br>
              <a:rPr lang="uk-UA" sz="3200" dirty="0" smtClean="0"/>
            </a:br>
            <a:r>
              <a:rPr lang="uk-UA" sz="3200" dirty="0"/>
              <a:t/>
            </a:r>
            <a:br>
              <a:rPr lang="uk-UA" sz="3200" dirty="0"/>
            </a:br>
            <a:r>
              <a:rPr lang="uk-UA" sz="3200" b="1" dirty="0" smtClean="0"/>
              <a:t>   Б) Чи надійне джерело інформації?</a:t>
            </a:r>
            <a:br>
              <a:rPr lang="uk-UA" sz="3200" b="1" dirty="0" smtClean="0"/>
            </a:br>
            <a:r>
              <a:rPr lang="uk-UA" sz="3200" dirty="0" smtClean="0"/>
              <a:t/>
            </a:r>
            <a:br>
              <a:rPr lang="uk-UA" sz="3200" dirty="0" smtClean="0"/>
            </a:br>
            <a:r>
              <a:rPr lang="uk-UA" sz="3200" dirty="0" smtClean="0"/>
              <a:t>       Так </a:t>
            </a:r>
            <a:r>
              <a:rPr lang="uk-UA" sz="3200" i="1" dirty="0" smtClean="0"/>
              <a:t>(0 балів)     </a:t>
            </a:r>
            <a:r>
              <a:rPr lang="uk-UA" sz="3200" dirty="0" smtClean="0"/>
              <a:t>Ні </a:t>
            </a:r>
            <a:r>
              <a:rPr lang="uk-UA" sz="3200" i="1" dirty="0" smtClean="0"/>
              <a:t>(5 балів)</a:t>
            </a:r>
            <a:br>
              <a:rPr lang="uk-UA" sz="3200" i="1" dirty="0" smtClean="0"/>
            </a:br>
            <a:r>
              <a:rPr lang="uk-UA" sz="3200" i="1" dirty="0" smtClean="0"/>
              <a:t/>
            </a:r>
            <a:br>
              <a:rPr lang="uk-UA" sz="3200" i="1" dirty="0" smtClean="0"/>
            </a:br>
            <a:r>
              <a:rPr lang="uk-UA" sz="3200" i="1" dirty="0" smtClean="0"/>
              <a:t/>
            </a:r>
            <a:br>
              <a:rPr lang="uk-UA" sz="3200" i="1" dirty="0" smtClean="0"/>
            </a:br>
            <a:r>
              <a:rPr lang="uk-UA" sz="3200" b="1" kern="900" dirty="0" smtClean="0"/>
              <a:t>   В) Чи можна перевірити надану джерелом інформацію?</a:t>
            </a:r>
            <a:br>
              <a:rPr lang="uk-UA" sz="3200" b="1" kern="900" dirty="0" smtClean="0"/>
            </a:br>
            <a:r>
              <a:rPr lang="uk-UA" sz="3200" kern="900" dirty="0" smtClean="0"/>
              <a:t/>
            </a:r>
            <a:br>
              <a:rPr lang="uk-UA" sz="3200" kern="900" dirty="0" smtClean="0"/>
            </a:br>
            <a:r>
              <a:rPr lang="uk-UA" sz="3200" kern="900" dirty="0" smtClean="0"/>
              <a:t>       Так </a:t>
            </a:r>
            <a:r>
              <a:rPr lang="uk-UA" sz="3200" i="1" kern="900" dirty="0" smtClean="0"/>
              <a:t>(0 балів)     </a:t>
            </a:r>
            <a:r>
              <a:rPr lang="uk-UA" sz="3200" kern="900" dirty="0" smtClean="0"/>
              <a:t>Ні </a:t>
            </a:r>
            <a:r>
              <a:rPr lang="uk-UA" sz="3200" i="1" kern="900" dirty="0" smtClean="0"/>
              <a:t>(15 балів)</a:t>
            </a:r>
            <a:br>
              <a:rPr lang="uk-UA" sz="3200" i="1" kern="900" dirty="0" smtClean="0"/>
            </a:br>
            <a:endParaRPr lang="uk-UA" sz="3200" i="1" kern="9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780" y="2161309"/>
            <a:ext cx="3803530" cy="3041752"/>
          </a:xfrm>
          <a:prstGeom prst="rect">
            <a:avLst/>
          </a:prstGeom>
        </p:spPr>
      </p:pic>
    </p:spTree>
    <p:extLst>
      <p:ext uri="{BB962C8B-B14F-4D97-AF65-F5344CB8AC3E}">
        <p14:creationId xmlns:p14="http://schemas.microsoft.com/office/powerpoint/2010/main" val="13347773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947064"/>
          </a:xfrm>
        </p:spPr>
      </p:pic>
      <p:sp>
        <p:nvSpPr>
          <p:cNvPr id="2" name="Заголовок 1"/>
          <p:cNvSpPr>
            <a:spLocks noGrp="1"/>
          </p:cNvSpPr>
          <p:nvPr>
            <p:ph type="title"/>
          </p:nvPr>
        </p:nvSpPr>
        <p:spPr>
          <a:xfrm>
            <a:off x="609600" y="274638"/>
            <a:ext cx="10972800" cy="5781778"/>
          </a:xfrm>
        </p:spPr>
        <p:txBody>
          <a:bodyPr>
            <a:normAutofit/>
          </a:bodyPr>
          <a:lstStyle/>
          <a:p>
            <a:pPr algn="l"/>
            <a:r>
              <a:rPr lang="uk-UA" sz="3200" dirty="0" smtClean="0"/>
              <a:t>  </a:t>
            </a:r>
            <a:r>
              <a:rPr lang="uk-UA" sz="3200" b="1" dirty="0"/>
              <a:t>5</a:t>
            </a:r>
            <a:r>
              <a:rPr lang="uk-UA" sz="3200" b="1" dirty="0" smtClean="0"/>
              <a:t>. Чи викликають фотографії/ілюстрації сильну негативну емоцію?</a:t>
            </a:r>
            <a:br>
              <a:rPr lang="uk-UA" sz="3200" b="1" dirty="0" smtClean="0"/>
            </a:br>
            <a:r>
              <a:rPr lang="uk-UA" sz="3200" b="1" dirty="0"/>
              <a:t/>
            </a:r>
            <a:br>
              <a:rPr lang="uk-UA" sz="3200" b="1" dirty="0"/>
            </a:br>
            <a:r>
              <a:rPr lang="uk-UA" sz="3200" dirty="0" smtClean="0"/>
              <a:t>       Так </a:t>
            </a:r>
            <a:r>
              <a:rPr lang="uk-UA" sz="3200" i="1" dirty="0" smtClean="0"/>
              <a:t>(10 балів)     </a:t>
            </a:r>
            <a:r>
              <a:rPr lang="uk-UA" sz="3200" dirty="0" smtClean="0"/>
              <a:t>Ні </a:t>
            </a:r>
            <a:r>
              <a:rPr lang="uk-UA" sz="3200" i="1" dirty="0" smtClean="0"/>
              <a:t>(0 балів)</a:t>
            </a: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a:t/>
            </a:r>
            <a:br>
              <a:rPr lang="uk-UA" sz="3200" dirty="0"/>
            </a:br>
            <a:r>
              <a:rPr lang="uk-UA" sz="3200" b="1" dirty="0" smtClean="0"/>
              <a:t>   6. Чи містить новина оціночні судження репортера/журналіста?</a:t>
            </a:r>
            <a:br>
              <a:rPr lang="uk-UA" sz="3200" b="1" dirty="0" smtClean="0"/>
            </a:br>
            <a:r>
              <a:rPr lang="uk-UA" sz="3200" dirty="0" smtClean="0"/>
              <a:t/>
            </a:r>
            <a:br>
              <a:rPr lang="uk-UA" sz="3200" dirty="0" smtClean="0"/>
            </a:br>
            <a:r>
              <a:rPr lang="uk-UA" sz="3200" dirty="0" smtClean="0"/>
              <a:t>       Так </a:t>
            </a:r>
            <a:r>
              <a:rPr lang="uk-UA" sz="3200" i="1" dirty="0" smtClean="0"/>
              <a:t>(15 балів)     </a:t>
            </a:r>
            <a:r>
              <a:rPr lang="uk-UA" sz="3200" dirty="0" smtClean="0"/>
              <a:t>Ні </a:t>
            </a:r>
            <a:r>
              <a:rPr lang="uk-UA" sz="3200" i="1" dirty="0" smtClean="0"/>
              <a:t>(0 балів)</a:t>
            </a:r>
            <a:endParaRPr lang="uk-UA" sz="3200" i="1"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873" y="1810987"/>
            <a:ext cx="5237018" cy="5237018"/>
          </a:xfrm>
          <a:prstGeom prst="rect">
            <a:avLst/>
          </a:prstGeom>
        </p:spPr>
      </p:pic>
    </p:spTree>
    <p:extLst>
      <p:ext uri="{BB962C8B-B14F-4D97-AF65-F5344CB8AC3E}">
        <p14:creationId xmlns:p14="http://schemas.microsoft.com/office/powerpoint/2010/main" val="36067254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94706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977" y="4844861"/>
            <a:ext cx="3562598" cy="1996737"/>
          </a:xfrm>
          <a:prstGeom prst="rect">
            <a:avLst/>
          </a:prstGeom>
        </p:spPr>
      </p:pic>
      <p:sp>
        <p:nvSpPr>
          <p:cNvPr id="2" name="Заголовок 1"/>
          <p:cNvSpPr>
            <a:spLocks noGrp="1"/>
          </p:cNvSpPr>
          <p:nvPr>
            <p:ph type="title"/>
          </p:nvPr>
        </p:nvSpPr>
        <p:spPr>
          <a:xfrm>
            <a:off x="538348" y="571521"/>
            <a:ext cx="10972800" cy="5781778"/>
          </a:xfrm>
        </p:spPr>
        <p:txBody>
          <a:bodyPr>
            <a:normAutofit/>
          </a:bodyPr>
          <a:lstStyle/>
          <a:p>
            <a:pPr algn="l"/>
            <a:r>
              <a:rPr lang="uk-UA" sz="3200" dirty="0" smtClean="0"/>
              <a:t>  </a:t>
            </a:r>
            <a:r>
              <a:rPr lang="uk-UA" sz="3200" b="1" dirty="0" smtClean="0"/>
              <a:t>7. Чи зустрічали/чули Ви цю новину в інших джерелах, окрім того, що аналізуєте?</a:t>
            </a:r>
            <a:br>
              <a:rPr lang="uk-UA" sz="3200" b="1" dirty="0" smtClean="0"/>
            </a:br>
            <a:r>
              <a:rPr lang="uk-UA" sz="3200" b="1" dirty="0"/>
              <a:t/>
            </a:r>
            <a:br>
              <a:rPr lang="uk-UA" sz="3200" b="1" dirty="0"/>
            </a:br>
            <a:r>
              <a:rPr lang="uk-UA" sz="3200" dirty="0" smtClean="0"/>
              <a:t>       Так </a:t>
            </a:r>
            <a:r>
              <a:rPr lang="uk-UA" sz="3200" i="1" dirty="0" smtClean="0"/>
              <a:t>(0 балів)     </a:t>
            </a:r>
            <a:r>
              <a:rPr lang="uk-UA" sz="3200" dirty="0" smtClean="0"/>
              <a:t>Ні </a:t>
            </a:r>
            <a:r>
              <a:rPr lang="uk-UA" sz="3200" i="1" dirty="0" smtClean="0"/>
              <a:t>(10 балів)</a:t>
            </a: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a:t/>
            </a:r>
            <a:br>
              <a:rPr lang="uk-UA" sz="3200" dirty="0"/>
            </a:br>
            <a:r>
              <a:rPr lang="uk-UA" sz="3200" b="1" dirty="0" smtClean="0"/>
              <a:t>   8. Чи присутній </a:t>
            </a:r>
            <a:r>
              <a:rPr lang="uk-UA" sz="3200" b="1" dirty="0" err="1" smtClean="0"/>
              <a:t>зв</a:t>
            </a:r>
            <a:r>
              <a:rPr lang="en-US" sz="3200" b="1" dirty="0" smtClean="0"/>
              <a:t>’</a:t>
            </a:r>
            <a:r>
              <a:rPr lang="uk-UA" sz="3200" b="1" dirty="0" err="1" smtClean="0"/>
              <a:t>язок</a:t>
            </a:r>
            <a:r>
              <a:rPr lang="uk-UA" sz="3200" b="1" dirty="0" smtClean="0"/>
              <a:t> між подіями, що відображені в новині? Чи одне випливає з іншого?</a:t>
            </a:r>
            <a:br>
              <a:rPr lang="uk-UA" sz="3200" b="1" dirty="0" smtClean="0"/>
            </a:br>
            <a:r>
              <a:rPr lang="uk-UA" sz="3200" dirty="0" smtClean="0"/>
              <a:t/>
            </a:r>
            <a:br>
              <a:rPr lang="uk-UA" sz="3200" dirty="0" smtClean="0"/>
            </a:br>
            <a:r>
              <a:rPr lang="uk-UA" sz="3200" dirty="0" smtClean="0"/>
              <a:t>       Так </a:t>
            </a:r>
            <a:r>
              <a:rPr lang="uk-UA" sz="3200" i="1" dirty="0" smtClean="0"/>
              <a:t>(0 балів)     </a:t>
            </a:r>
            <a:r>
              <a:rPr lang="uk-UA" sz="3200" dirty="0" smtClean="0"/>
              <a:t>Ні </a:t>
            </a:r>
            <a:r>
              <a:rPr lang="uk-UA" sz="3200" i="1" dirty="0" smtClean="0"/>
              <a:t>(5 балів)</a:t>
            </a:r>
            <a:endParaRPr lang="uk-UA" sz="3200" i="1" dirty="0"/>
          </a:p>
        </p:txBody>
      </p:sp>
    </p:spTree>
    <p:extLst>
      <p:ext uri="{BB962C8B-B14F-4D97-AF65-F5344CB8AC3E}">
        <p14:creationId xmlns:p14="http://schemas.microsoft.com/office/powerpoint/2010/main" val="34868873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947064"/>
          </a:xfrm>
        </p:spPr>
      </p:pic>
      <p:sp>
        <p:nvSpPr>
          <p:cNvPr id="2" name="Заголовок 1"/>
          <p:cNvSpPr>
            <a:spLocks noGrp="1"/>
          </p:cNvSpPr>
          <p:nvPr>
            <p:ph type="title"/>
          </p:nvPr>
        </p:nvSpPr>
        <p:spPr>
          <a:xfrm>
            <a:off x="570016" y="571521"/>
            <a:ext cx="10941132" cy="5781778"/>
          </a:xfrm>
        </p:spPr>
        <p:txBody>
          <a:bodyPr>
            <a:normAutofit/>
          </a:bodyPr>
          <a:lstStyle/>
          <a:p>
            <a:pPr algn="l"/>
            <a:r>
              <a:rPr lang="uk-UA" sz="3200" dirty="0" smtClean="0"/>
              <a:t>  </a:t>
            </a:r>
            <a:r>
              <a:rPr lang="uk-UA" sz="3200" b="1" dirty="0" smtClean="0"/>
              <a:t>9. Чи присутня в новині мова ворожнечі (стереотипні слова, образи, поділ на групи, зневага тощо)?</a:t>
            </a:r>
            <a:br>
              <a:rPr lang="uk-UA" sz="3200" b="1" dirty="0" smtClean="0"/>
            </a:br>
            <a:r>
              <a:rPr lang="uk-UA" sz="3200" b="1" dirty="0"/>
              <a:t/>
            </a:r>
            <a:br>
              <a:rPr lang="uk-UA" sz="3200" b="1" dirty="0"/>
            </a:br>
            <a:r>
              <a:rPr lang="uk-UA" sz="3200" dirty="0" smtClean="0"/>
              <a:t>       Так </a:t>
            </a:r>
            <a:r>
              <a:rPr lang="uk-UA" sz="3200" i="1" dirty="0" smtClean="0"/>
              <a:t>(15 балів)     </a:t>
            </a:r>
            <a:r>
              <a:rPr lang="uk-UA" sz="3200" dirty="0" smtClean="0"/>
              <a:t>Ні </a:t>
            </a:r>
            <a:r>
              <a:rPr lang="uk-UA" sz="3200" i="1" dirty="0" smtClean="0"/>
              <a:t>(0 балів)</a:t>
            </a: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a:t/>
            </a:r>
            <a:br>
              <a:rPr lang="uk-UA" sz="3200" dirty="0"/>
            </a:br>
            <a:r>
              <a:rPr lang="uk-UA" sz="3200" b="1" dirty="0" smtClean="0"/>
              <a:t>   </a:t>
            </a:r>
            <a:endParaRPr lang="uk-UA" sz="3200" i="1"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177" y="2835233"/>
            <a:ext cx="5363689" cy="4022767"/>
          </a:xfrm>
          <a:prstGeom prst="rect">
            <a:avLst/>
          </a:prstGeom>
        </p:spPr>
      </p:pic>
    </p:spTree>
    <p:extLst>
      <p:ext uri="{BB962C8B-B14F-4D97-AF65-F5344CB8AC3E}">
        <p14:creationId xmlns:p14="http://schemas.microsoft.com/office/powerpoint/2010/main" val="36666114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382" y="1"/>
            <a:ext cx="12540343" cy="6947064"/>
          </a:xfrm>
        </p:spPr>
      </p:pic>
      <p:sp>
        <p:nvSpPr>
          <p:cNvPr id="2" name="Заголовок 1"/>
          <p:cNvSpPr>
            <a:spLocks noGrp="1"/>
          </p:cNvSpPr>
          <p:nvPr>
            <p:ph type="title"/>
          </p:nvPr>
        </p:nvSpPr>
        <p:spPr>
          <a:xfrm>
            <a:off x="570016" y="-225632"/>
            <a:ext cx="10941132" cy="7083631"/>
          </a:xfrm>
        </p:spPr>
        <p:txBody>
          <a:bodyPr>
            <a:normAutofit fontScale="90000"/>
          </a:bodyPr>
          <a:lstStyle/>
          <a:p>
            <a:r>
              <a:rPr lang="uk-UA" sz="3200" dirty="0" smtClean="0"/>
              <a:t>  </a:t>
            </a:r>
            <a:br>
              <a:rPr lang="uk-UA" sz="3200" dirty="0" smtClean="0"/>
            </a:br>
            <a:r>
              <a:rPr lang="uk-UA" sz="3200" dirty="0"/>
              <a:t/>
            </a:r>
            <a:br>
              <a:rPr lang="uk-UA" sz="3200" dirty="0"/>
            </a:br>
            <a:r>
              <a:rPr lang="uk-UA" sz="3200" dirty="0" smtClean="0"/>
              <a:t> </a:t>
            </a:r>
            <a:r>
              <a:rPr lang="uk-UA" sz="3200" b="1" dirty="0" smtClean="0">
                <a:solidFill>
                  <a:srgbClr val="C00000"/>
                </a:solidFill>
                <a:effectLst>
                  <a:outerShdw blurRad="38100" dist="38100" dir="2700000" algn="tl">
                    <a:srgbClr val="000000">
                      <a:alpha val="43137"/>
                    </a:srgbClr>
                  </a:outerShdw>
                </a:effectLst>
                <a:latin typeface="Comic Sans MS" pitchFamily="66" charset="0"/>
              </a:rPr>
              <a:t>Ступінь ймовірності маніпуляції та </a:t>
            </a:r>
            <a:r>
              <a:rPr lang="uk-UA" sz="3200" b="1" dirty="0" err="1" smtClean="0">
                <a:solidFill>
                  <a:srgbClr val="C00000"/>
                </a:solidFill>
                <a:effectLst>
                  <a:outerShdw blurRad="38100" dist="38100" dir="2700000" algn="tl">
                    <a:srgbClr val="000000">
                      <a:alpha val="43137"/>
                    </a:srgbClr>
                  </a:outerShdw>
                </a:effectLst>
                <a:latin typeface="Comic Sans MS" pitchFamily="66" charset="0"/>
              </a:rPr>
              <a:t>фейковості</a:t>
            </a:r>
            <a:r>
              <a:rPr lang="uk-UA" sz="3200" b="1" dirty="0" smtClean="0">
                <a:solidFill>
                  <a:srgbClr val="C00000"/>
                </a:solidFill>
                <a:effectLst>
                  <a:outerShdw blurRad="38100" dist="38100" dir="2700000" algn="tl">
                    <a:srgbClr val="000000">
                      <a:alpha val="43137"/>
                    </a:srgbClr>
                  </a:outerShdw>
                </a:effectLst>
                <a:latin typeface="Comic Sans MS" pitchFamily="66" charset="0"/>
              </a:rPr>
              <a:t> новини</a:t>
            </a: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smtClean="0"/>
              <a:t/>
            </a:r>
            <a:br>
              <a:rPr lang="uk-UA" sz="3200" dirty="0" smtClean="0"/>
            </a:br>
            <a:r>
              <a:rPr lang="uk-UA" sz="3200" dirty="0"/>
              <a:t/>
            </a:r>
            <a:br>
              <a:rPr lang="uk-UA" sz="3200" dirty="0"/>
            </a:br>
            <a:r>
              <a:rPr lang="uk-UA" sz="3200" dirty="0" smtClean="0"/>
              <a:t/>
            </a:r>
            <a:br>
              <a:rPr lang="uk-UA" sz="3200" dirty="0" smtClean="0"/>
            </a:br>
            <a:r>
              <a:rPr lang="uk-UA" sz="3200" dirty="0"/>
              <a:t/>
            </a:r>
            <a:br>
              <a:rPr lang="uk-UA" sz="3200" dirty="0"/>
            </a:br>
            <a:r>
              <a:rPr lang="uk-UA" sz="3200" dirty="0" smtClean="0"/>
              <a:t/>
            </a:r>
            <a:br>
              <a:rPr lang="uk-UA" sz="3200" dirty="0" smtClean="0"/>
            </a:br>
            <a:r>
              <a:rPr lang="uk-UA" sz="3200" dirty="0" smtClean="0"/>
              <a:t/>
            </a:r>
            <a:br>
              <a:rPr lang="uk-UA" sz="3200" dirty="0" smtClean="0"/>
            </a:br>
            <a:r>
              <a:rPr lang="uk-UA" sz="3200" dirty="0"/>
              <a:t/>
            </a:r>
            <a:br>
              <a:rPr lang="uk-UA" sz="3200" dirty="0"/>
            </a:br>
            <a:r>
              <a:rPr lang="uk-UA" sz="3200" dirty="0" smtClean="0"/>
              <a:t/>
            </a:r>
            <a:br>
              <a:rPr lang="uk-UA" sz="3200" dirty="0" smtClean="0"/>
            </a:br>
            <a:r>
              <a:rPr lang="uk-UA" sz="3200" dirty="0"/>
              <a:t/>
            </a:r>
            <a:br>
              <a:rPr lang="uk-UA" sz="3200" dirty="0"/>
            </a:br>
            <a:r>
              <a:rPr lang="uk-UA" sz="3200" b="1" dirty="0" smtClean="0"/>
              <a:t>   </a:t>
            </a:r>
            <a:endParaRPr lang="uk-UA" sz="3200" i="1"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700" y="771896"/>
            <a:ext cx="6057404" cy="6057404"/>
          </a:xfrm>
          <a:prstGeom prst="rect">
            <a:avLst/>
          </a:prstGeom>
        </p:spPr>
      </p:pic>
    </p:spTree>
    <p:extLst>
      <p:ext uri="{BB962C8B-B14F-4D97-AF65-F5344CB8AC3E}">
        <p14:creationId xmlns:p14="http://schemas.microsoft.com/office/powerpoint/2010/main" val="5245412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E7A278E-44F4-4752-82BA-73F454A806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88669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xmlns="" id="{D338201B-5CBF-4E8F-880F-3B33E7AA4C32}"/>
              </a:ext>
            </a:extLst>
          </p:cNvPr>
          <p:cNvSpPr>
            <a:spLocks noGrp="1"/>
          </p:cNvSpPr>
          <p:nvPr>
            <p:ph sz="quarter" idx="10"/>
          </p:nvPr>
        </p:nvSpPr>
        <p:spPr/>
        <p:txBody>
          <a:bodyPr/>
          <a:lstStyle/>
          <a:p>
            <a:endParaRPr lang="ru-RU"/>
          </a:p>
        </p:txBody>
      </p:sp>
      <p:pic>
        <p:nvPicPr>
          <p:cNvPr id="7" name="Рисунок 6">
            <a:extLst>
              <a:ext uri="{FF2B5EF4-FFF2-40B4-BE49-F238E27FC236}">
                <a16:creationId xmlns:a16="http://schemas.microsoft.com/office/drawing/2014/main" xmlns="" id="{96E1413F-A025-4153-A1A6-86C6960C1A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37918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hidden="1">
            <a:extLst>
              <a:ext uri="{FF2B5EF4-FFF2-40B4-BE49-F238E27FC236}">
                <a16:creationId xmlns:a16="http://schemas.microsoft.com/office/drawing/2014/main" xmlns="" id="{429E6CEC-24D8-4D9D-87BA-D2430370040F}"/>
              </a:ext>
            </a:extLst>
          </p:cNvPr>
          <p:cNvSpPr>
            <a:spLocks noGrp="1"/>
          </p:cNvSpPr>
          <p:nvPr>
            <p:ph type="title"/>
          </p:nvPr>
        </p:nvSpPr>
        <p:spPr/>
        <p:txBody>
          <a:bodyPr/>
          <a:lstStyle/>
          <a:p>
            <a:endParaRPr lang="uk-UA"/>
          </a:p>
        </p:txBody>
      </p:sp>
      <p:pic>
        <p:nvPicPr>
          <p:cNvPr id="4" name="Рисунок 3">
            <a:extLst>
              <a:ext uri="{FF2B5EF4-FFF2-40B4-BE49-F238E27FC236}">
                <a16:creationId xmlns:a16="http://schemas.microsoft.com/office/drawing/2014/main" xmlns="" id="{6E337A7F-1EDD-452E-9C36-8144D04817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734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7954" y="0"/>
            <a:ext cx="5197928" cy="6858000"/>
          </a:xfrm>
          <a:prstGeom prst="rect">
            <a:avLst/>
          </a:prstGeom>
          <a:ln>
            <a:noFill/>
          </a:ln>
          <a:effectLst>
            <a:softEdge rad="112500"/>
          </a:effectLst>
        </p:spPr>
      </p:pic>
    </p:spTree>
    <p:extLst>
      <p:ext uri="{BB962C8B-B14F-4D97-AF65-F5344CB8AC3E}">
        <p14:creationId xmlns:p14="http://schemas.microsoft.com/office/powerpoint/2010/main" val="22054479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6E87BE5-AD21-48A5-911D-DF9D0D5B42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43947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4CD5BCB-42F4-4839-BCC2-456FB57155A7}"/>
              </a:ext>
            </a:extLst>
          </p:cNvPr>
          <p:cNvPicPr>
            <a:picLocks noChangeAspect="1"/>
          </p:cNvPicPr>
          <p:nvPr/>
        </p:nvPicPr>
        <p:blipFill>
          <a:blip r:embed="rId2"/>
          <a:stretch>
            <a:fillRect/>
          </a:stretch>
        </p:blipFill>
        <p:spPr>
          <a:xfrm>
            <a:off x="125260" y="0"/>
            <a:ext cx="12192000" cy="6858000"/>
          </a:xfrm>
          <a:prstGeom prst="rect">
            <a:avLst/>
          </a:prstGeom>
        </p:spPr>
      </p:pic>
    </p:spTree>
    <p:extLst>
      <p:ext uri="{BB962C8B-B14F-4D97-AF65-F5344CB8AC3E}">
        <p14:creationId xmlns:p14="http://schemas.microsoft.com/office/powerpoint/2010/main" val="2207373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3AC58B4-0AC4-4985-823E-1BF99439CA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99742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C18AFE0B-B96D-449A-8B55-A5D1AC6A35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2449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6BA3E27-BFF9-4F63-847D-E75734538D3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3997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281E77D-A59E-4365-84FE-26BEF723F5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347583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54DF3E2-A8F3-4282-A02E-8D33717754B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465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5668" y="0"/>
            <a:ext cx="6848458" cy="6862773"/>
          </a:xfrm>
        </p:spPr>
      </p:pic>
    </p:spTree>
    <p:extLst>
      <p:ext uri="{BB962C8B-B14F-4D97-AF65-F5344CB8AC3E}">
        <p14:creationId xmlns:p14="http://schemas.microsoft.com/office/powerpoint/2010/main" val="913511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8544" y="2344"/>
            <a:ext cx="5801991" cy="6855656"/>
          </a:xfrm>
          <a:prstGeom prst="rect">
            <a:avLst/>
          </a:prstGeom>
          <a:ln>
            <a:noFill/>
          </a:ln>
          <a:effectLst>
            <a:softEdge rad="112500"/>
          </a:effectLst>
        </p:spPr>
      </p:pic>
    </p:spTree>
    <p:extLst>
      <p:ext uri="{BB962C8B-B14F-4D97-AF65-F5344CB8AC3E}">
        <p14:creationId xmlns:p14="http://schemas.microsoft.com/office/powerpoint/2010/main" val="215840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0550" y="0"/>
            <a:ext cx="7183593" cy="6872494"/>
          </a:xfrm>
          <a:prstGeom prst="rect">
            <a:avLst/>
          </a:prstGeom>
          <a:ln>
            <a:noFill/>
          </a:ln>
          <a:effectLst>
            <a:softEdge rad="112500"/>
          </a:effectLst>
        </p:spPr>
      </p:pic>
    </p:spTree>
    <p:extLst>
      <p:ext uri="{BB962C8B-B14F-4D97-AF65-F5344CB8AC3E}">
        <p14:creationId xmlns:p14="http://schemas.microsoft.com/office/powerpoint/2010/main" val="378883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7729" y="31313"/>
            <a:ext cx="5234694" cy="6826688"/>
          </a:xfrm>
          <a:prstGeom prst="rect">
            <a:avLst/>
          </a:prstGeom>
          <a:ln>
            <a:noFill/>
          </a:ln>
          <a:effectLst>
            <a:softEdge rad="112500"/>
          </a:effectLst>
        </p:spPr>
      </p:pic>
    </p:spTree>
    <p:extLst>
      <p:ext uri="{BB962C8B-B14F-4D97-AF65-F5344CB8AC3E}">
        <p14:creationId xmlns:p14="http://schemas.microsoft.com/office/powerpoint/2010/main" val="682699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uk-UA" b="1" dirty="0" smtClean="0">
                <a:solidFill>
                  <a:srgbClr val="C00000"/>
                </a:solidFill>
                <a:effectLst>
                  <a:outerShdw blurRad="38100" dist="38100" dir="2700000" algn="tl">
                    <a:srgbClr val="000000">
                      <a:alpha val="43137"/>
                    </a:srgbClr>
                  </a:outerShdw>
                </a:effectLst>
              </a:rPr>
              <a:t>     </a:t>
            </a:r>
            <a:r>
              <a:rPr lang="uk-UA" b="1" dirty="0" smtClean="0">
                <a:solidFill>
                  <a:srgbClr val="C00000"/>
                </a:solidFill>
                <a:effectLst>
                  <a:outerShdw blurRad="38100" dist="38100" dir="2700000" algn="tl">
                    <a:srgbClr val="000000">
                      <a:alpha val="43137"/>
                    </a:srgbClr>
                  </a:outerShdw>
                </a:effectLst>
                <a:latin typeface="Comic Sans MS" pitchFamily="66" charset="0"/>
              </a:rPr>
              <a:t>Фактологічні</a:t>
            </a:r>
            <a:r>
              <a:rPr lang="uk-UA" b="1" dirty="0" smtClean="0">
                <a:solidFill>
                  <a:srgbClr val="C00000"/>
                </a:solidFill>
                <a:effectLst>
                  <a:outerShdw blurRad="38100" dist="38100" dir="2700000" algn="tl">
                    <a:srgbClr val="000000">
                      <a:alpha val="43137"/>
                    </a:srgbClr>
                  </a:outerShdw>
                </a:effectLst>
              </a:rPr>
              <a:t> </a:t>
            </a:r>
            <a:r>
              <a:rPr lang="uk-UA" b="1" dirty="0" smtClean="0">
                <a:solidFill>
                  <a:srgbClr val="C00000"/>
                </a:solidFill>
                <a:effectLst>
                  <a:outerShdw blurRad="38100" dist="38100" dir="2700000" algn="tl">
                    <a:srgbClr val="000000">
                      <a:alpha val="43137"/>
                    </a:srgbClr>
                  </a:outerShdw>
                </a:effectLst>
                <a:latin typeface="Comic Sans MS" pitchFamily="66" charset="0"/>
              </a:rPr>
              <a:t>маніпуляції</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296537" y="1600204"/>
            <a:ext cx="9962866" cy="5046255"/>
          </a:xfrm>
        </p:spPr>
        <p:txBody>
          <a:bodyPr>
            <a:normAutofit fontScale="92500" lnSpcReduction="10000"/>
          </a:bodyPr>
          <a:lstStyle/>
          <a:p>
            <a:pPr marL="0" indent="0" algn="ctr">
              <a:buNone/>
            </a:pPr>
            <a:r>
              <a:rPr lang="ru-RU" b="1" i="1" dirty="0" smtClean="0"/>
              <a:t>«</a:t>
            </a:r>
            <a:r>
              <a:rPr lang="ru-RU" b="1" i="1" dirty="0" err="1"/>
              <a:t>Народний</a:t>
            </a:r>
            <a:r>
              <a:rPr lang="ru-RU" b="1" i="1" dirty="0"/>
              <a:t> депутат </a:t>
            </a:r>
            <a:r>
              <a:rPr lang="ru-RU" b="1" i="1" dirty="0" err="1"/>
              <a:t>розкритикував</a:t>
            </a:r>
            <a:r>
              <a:rPr lang="ru-RU" b="1" i="1" dirty="0"/>
              <a:t> голову уряду за </a:t>
            </a:r>
            <a:r>
              <a:rPr lang="ru-RU" b="1" i="1" dirty="0" err="1"/>
              <a:t>пенсійну</a:t>
            </a:r>
            <a:r>
              <a:rPr lang="ru-RU" b="1" i="1" dirty="0"/>
              <a:t> реформу» </a:t>
            </a:r>
            <a:endParaRPr lang="ru-RU" b="1" i="1" dirty="0" smtClean="0"/>
          </a:p>
          <a:p>
            <a:pPr marL="0" indent="0">
              <a:buNone/>
            </a:pPr>
            <a:r>
              <a:rPr lang="ru-RU" dirty="0" smtClean="0"/>
              <a:t>   </a:t>
            </a:r>
          </a:p>
          <a:p>
            <a:pPr marL="0" indent="0">
              <a:buNone/>
            </a:pPr>
            <a:r>
              <a:rPr lang="ru-RU" dirty="0" smtClean="0"/>
              <a:t> 	</a:t>
            </a:r>
            <a:r>
              <a:rPr lang="ru-RU" i="1" dirty="0" smtClean="0"/>
              <a:t>Давайте </a:t>
            </a:r>
            <a:r>
              <a:rPr lang="ru-RU" i="1" dirty="0" err="1"/>
              <a:t>подивимось</a:t>
            </a:r>
            <a:r>
              <a:rPr lang="ru-RU" i="1" dirty="0"/>
              <a:t>, до </a:t>
            </a:r>
            <a:r>
              <a:rPr lang="ru-RU" i="1" dirty="0" err="1"/>
              <a:t>чого</a:t>
            </a:r>
            <a:r>
              <a:rPr lang="ru-RU" i="1" dirty="0"/>
              <a:t> </a:t>
            </a:r>
            <a:r>
              <a:rPr lang="ru-RU" i="1" dirty="0" err="1"/>
              <a:t>призвела</a:t>
            </a:r>
            <a:r>
              <a:rPr lang="ru-RU" i="1" dirty="0"/>
              <a:t> </a:t>
            </a:r>
            <a:r>
              <a:rPr lang="ru-RU" i="1" dirty="0" err="1"/>
              <a:t>пенсійна</a:t>
            </a:r>
            <a:r>
              <a:rPr lang="ru-RU" i="1" dirty="0"/>
              <a:t> реформа, яка </a:t>
            </a:r>
            <a:r>
              <a:rPr lang="ru-RU" i="1" dirty="0" err="1"/>
              <a:t>була</a:t>
            </a:r>
            <a:r>
              <a:rPr lang="ru-RU" i="1" dirty="0"/>
              <a:t> </a:t>
            </a:r>
            <a:r>
              <a:rPr lang="ru-RU" i="1" dirty="0" err="1"/>
              <a:t>запроваджена</a:t>
            </a:r>
            <a:r>
              <a:rPr lang="ru-RU" i="1" dirty="0"/>
              <a:t> </a:t>
            </a:r>
            <a:r>
              <a:rPr lang="ru-RU" i="1" dirty="0" err="1"/>
              <a:t>прем’єром</a:t>
            </a:r>
            <a:r>
              <a:rPr lang="ru-RU" i="1" dirty="0"/>
              <a:t> </a:t>
            </a:r>
            <a:r>
              <a:rPr lang="ru-RU" i="1" dirty="0" err="1"/>
              <a:t>країни</a:t>
            </a:r>
            <a:r>
              <a:rPr lang="ru-RU" i="1" dirty="0"/>
              <a:t> </a:t>
            </a:r>
            <a:r>
              <a:rPr lang="ru-RU" i="1" dirty="0" err="1"/>
              <a:t>минулого</a:t>
            </a:r>
            <a:r>
              <a:rPr lang="ru-RU" i="1" dirty="0"/>
              <a:t> року – до </a:t>
            </a:r>
            <a:r>
              <a:rPr lang="ru-RU" i="1" dirty="0" err="1"/>
              <a:t>масового</a:t>
            </a:r>
            <a:r>
              <a:rPr lang="ru-RU" i="1" dirty="0"/>
              <a:t> </a:t>
            </a:r>
            <a:r>
              <a:rPr lang="ru-RU" i="1" dirty="0" err="1"/>
              <a:t>виїзду</a:t>
            </a:r>
            <a:r>
              <a:rPr lang="ru-RU" i="1" dirty="0"/>
              <a:t> </a:t>
            </a:r>
            <a:r>
              <a:rPr lang="ru-RU" i="1" dirty="0" err="1"/>
              <a:t>громадян</a:t>
            </a:r>
            <a:r>
              <a:rPr lang="ru-RU" i="1" dirty="0"/>
              <a:t> за кордон. </a:t>
            </a:r>
            <a:r>
              <a:rPr lang="ru-RU" i="1" dirty="0" err="1"/>
              <a:t>Різні</a:t>
            </a:r>
            <a:r>
              <a:rPr lang="ru-RU" i="1" dirty="0"/>
              <a:t> </a:t>
            </a:r>
            <a:r>
              <a:rPr lang="ru-RU" i="1" dirty="0" err="1"/>
              <a:t>офіційні</a:t>
            </a:r>
            <a:r>
              <a:rPr lang="ru-RU" i="1" dirty="0"/>
              <a:t> </a:t>
            </a:r>
            <a:r>
              <a:rPr lang="ru-RU" i="1" dirty="0" err="1"/>
              <a:t>державні</a:t>
            </a:r>
            <a:r>
              <a:rPr lang="ru-RU" i="1" dirty="0"/>
              <a:t> </a:t>
            </a:r>
            <a:r>
              <a:rPr lang="ru-RU" i="1" dirty="0" err="1"/>
              <a:t>джерела</a:t>
            </a:r>
            <a:r>
              <a:rPr lang="ru-RU" i="1" dirty="0"/>
              <a:t> як у нас, так і в </a:t>
            </a:r>
            <a:r>
              <a:rPr lang="ru-RU" i="1" dirty="0" err="1"/>
              <a:t>сусідніх</a:t>
            </a:r>
            <a:r>
              <a:rPr lang="ru-RU" i="1" dirty="0"/>
              <a:t> </a:t>
            </a:r>
            <a:r>
              <a:rPr lang="ru-RU" i="1" dirty="0" err="1"/>
              <a:t>країнах</a:t>
            </a:r>
            <a:r>
              <a:rPr lang="ru-RU" i="1" dirty="0"/>
              <a:t>, </a:t>
            </a:r>
            <a:r>
              <a:rPr lang="ru-RU" i="1" dirty="0" err="1"/>
              <a:t>свідчать</a:t>
            </a:r>
            <a:r>
              <a:rPr lang="ru-RU" i="1" dirty="0"/>
              <a:t>, </a:t>
            </a:r>
            <a:r>
              <a:rPr lang="ru-RU" i="1" dirty="0" err="1"/>
              <a:t>що</a:t>
            </a:r>
            <a:r>
              <a:rPr lang="ru-RU" i="1" dirty="0"/>
              <a:t> в </a:t>
            </a:r>
            <a:r>
              <a:rPr lang="ru-RU" i="1" dirty="0" err="1"/>
              <a:t>цьому</a:t>
            </a:r>
            <a:r>
              <a:rPr lang="ru-RU" i="1" dirty="0"/>
              <a:t> </a:t>
            </a:r>
            <a:r>
              <a:rPr lang="ru-RU" i="1" dirty="0" err="1"/>
              <a:t>році</a:t>
            </a:r>
            <a:r>
              <a:rPr lang="ru-RU" i="1" dirty="0"/>
              <a:t> </a:t>
            </a:r>
            <a:r>
              <a:rPr lang="ru-RU" i="1" dirty="0" err="1"/>
              <a:t>тільки</a:t>
            </a:r>
            <a:r>
              <a:rPr lang="ru-RU" i="1" dirty="0"/>
              <a:t> на </a:t>
            </a:r>
            <a:r>
              <a:rPr lang="ru-RU" i="1" dirty="0" err="1"/>
              <a:t>західних</a:t>
            </a:r>
            <a:r>
              <a:rPr lang="ru-RU" i="1" dirty="0"/>
              <a:t> кордонах </a:t>
            </a:r>
            <a:r>
              <a:rPr lang="ru-RU" i="1" dirty="0" err="1"/>
              <a:t>держави</a:t>
            </a:r>
            <a:r>
              <a:rPr lang="ru-RU" i="1" dirty="0"/>
              <a:t> </a:t>
            </a:r>
            <a:r>
              <a:rPr lang="ru-RU" i="1" dirty="0" err="1"/>
              <a:t>було</a:t>
            </a:r>
            <a:r>
              <a:rPr lang="ru-RU" i="1" dirty="0"/>
              <a:t> </a:t>
            </a:r>
            <a:r>
              <a:rPr lang="ru-RU" i="1" dirty="0" err="1"/>
              <a:t>зафіксовано</a:t>
            </a:r>
            <a:r>
              <a:rPr lang="ru-RU" i="1" dirty="0"/>
              <a:t> 10 млн. </a:t>
            </a:r>
            <a:r>
              <a:rPr lang="ru-RU" i="1" dirty="0" err="1"/>
              <a:t>перетинів</a:t>
            </a:r>
            <a:r>
              <a:rPr lang="ru-RU" i="1" dirty="0"/>
              <a:t>! </a:t>
            </a:r>
            <a:r>
              <a:rPr lang="ru-RU" i="1" dirty="0" err="1"/>
              <a:t>Тобто</a:t>
            </a:r>
            <a:r>
              <a:rPr lang="ru-RU" i="1" dirty="0"/>
              <a:t> 10 млн. </a:t>
            </a:r>
            <a:r>
              <a:rPr lang="ru-RU" i="1" dirty="0" err="1"/>
              <a:t>громадян</a:t>
            </a:r>
            <a:r>
              <a:rPr lang="ru-RU" i="1" dirty="0"/>
              <a:t> </a:t>
            </a:r>
            <a:r>
              <a:rPr lang="ru-RU" i="1" dirty="0" err="1"/>
              <a:t>виїхало</a:t>
            </a:r>
            <a:r>
              <a:rPr lang="ru-RU" i="1" dirty="0"/>
              <a:t> на </a:t>
            </a:r>
            <a:r>
              <a:rPr lang="ru-RU" i="1" dirty="0" err="1"/>
              <a:t>заробітки</a:t>
            </a:r>
            <a:r>
              <a:rPr lang="ru-RU" i="1" dirty="0"/>
              <a:t>, </a:t>
            </a:r>
            <a:r>
              <a:rPr lang="ru-RU" i="1" dirty="0" err="1"/>
              <a:t>тікаючи</a:t>
            </a:r>
            <a:r>
              <a:rPr lang="ru-RU" i="1" dirty="0"/>
              <a:t> </a:t>
            </a:r>
            <a:r>
              <a:rPr lang="ru-RU" i="1" dirty="0" err="1"/>
              <a:t>від</a:t>
            </a:r>
            <a:r>
              <a:rPr lang="ru-RU" i="1" dirty="0"/>
              <a:t> </a:t>
            </a:r>
            <a:r>
              <a:rPr lang="ru-RU" i="1" dirty="0" err="1"/>
              <a:t>неминучого</a:t>
            </a:r>
            <a:r>
              <a:rPr lang="ru-RU" i="1" dirty="0"/>
              <a:t> </a:t>
            </a:r>
            <a:r>
              <a:rPr lang="ru-RU" i="1" dirty="0" err="1"/>
              <a:t>зубожіння</a:t>
            </a:r>
            <a:r>
              <a:rPr lang="ru-RU" i="1" dirty="0"/>
              <a:t> в </a:t>
            </a:r>
            <a:r>
              <a:rPr lang="ru-RU" i="1" dirty="0" err="1"/>
              <a:t>старості</a:t>
            </a:r>
            <a:r>
              <a:rPr lang="ru-RU" i="1" dirty="0"/>
              <a:t>», – завив депутат Н.</a:t>
            </a:r>
            <a:endParaRPr lang="uk-UA" i="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2174" y="249936"/>
            <a:ext cx="1520678" cy="1310640"/>
          </a:xfrm>
          <a:prstGeom prst="rect">
            <a:avLst/>
          </a:prstGeom>
        </p:spPr>
      </p:pic>
    </p:spTree>
    <p:extLst>
      <p:ext uri="{BB962C8B-B14F-4D97-AF65-F5344CB8AC3E}">
        <p14:creationId xmlns:p14="http://schemas.microsoft.com/office/powerpoint/2010/main" val="4072716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9116" y="274638"/>
            <a:ext cx="10085696" cy="1143000"/>
          </a:xfrm>
        </p:spPr>
        <p:txBody>
          <a:bodyPr>
            <a:normAutofit fontScale="90000"/>
          </a:bodyPr>
          <a:lstStyle/>
          <a:p>
            <a:pPr algn="l"/>
            <a:r>
              <a:rPr lang="uk-UA" sz="3600" b="1" dirty="0">
                <a:solidFill>
                  <a:srgbClr val="C00000"/>
                </a:solidFill>
                <a:effectLst>
                  <a:outerShdw blurRad="38100" dist="38100" dir="2700000" algn="tl">
                    <a:srgbClr val="000000">
                      <a:alpha val="43137"/>
                    </a:srgbClr>
                  </a:outerShdw>
                </a:effectLst>
                <a:latin typeface="Comic Sans MS" pitchFamily="66" charset="0"/>
              </a:rPr>
              <a:t>1) Применшення/перебільшення цифрових показників</a:t>
            </a:r>
          </a:p>
        </p:txBody>
      </p:sp>
      <p:sp>
        <p:nvSpPr>
          <p:cNvPr id="3" name="Місце для вмісту 2"/>
          <p:cNvSpPr>
            <a:spLocks noGrp="1"/>
          </p:cNvSpPr>
          <p:nvPr>
            <p:ph idx="1"/>
          </p:nvPr>
        </p:nvSpPr>
        <p:spPr>
          <a:xfrm>
            <a:off x="1160060" y="1600205"/>
            <a:ext cx="9921922" cy="5018959"/>
          </a:xfrm>
        </p:spPr>
        <p:txBody>
          <a:bodyPr>
            <a:normAutofit fontScale="85000" lnSpcReduction="20000"/>
          </a:bodyPr>
          <a:lstStyle/>
          <a:p>
            <a:pPr marL="0" indent="0">
              <a:buNone/>
            </a:pPr>
            <a:r>
              <a:rPr lang="en-US" sz="3300" b="1" dirty="0" smtClean="0"/>
              <a:t>	</a:t>
            </a:r>
            <a:r>
              <a:rPr lang="ru-RU" sz="3300" b="1" dirty="0" err="1" smtClean="0"/>
              <a:t>Характерні</a:t>
            </a:r>
            <a:r>
              <a:rPr lang="ru-RU" sz="3300" b="1" dirty="0" smtClean="0"/>
              <a:t> </a:t>
            </a:r>
            <a:r>
              <a:rPr lang="ru-RU" sz="3300" b="1" dirty="0" err="1"/>
              <a:t>ознаки</a:t>
            </a:r>
            <a:r>
              <a:rPr lang="ru-RU" sz="3300" b="1" dirty="0" smtClean="0"/>
              <a:t>:</a:t>
            </a:r>
          </a:p>
          <a:p>
            <a:pPr marL="0" indent="0">
              <a:buNone/>
            </a:pPr>
            <a:r>
              <a:rPr lang="ru-RU" sz="3300" dirty="0" smtClean="0"/>
              <a:t>    - </a:t>
            </a:r>
            <a:r>
              <a:rPr lang="ru-RU" sz="3300" dirty="0" err="1"/>
              <a:t>перебільшення</a:t>
            </a:r>
            <a:r>
              <a:rPr lang="ru-RU" sz="3300" dirty="0"/>
              <a:t> / </a:t>
            </a:r>
            <a:r>
              <a:rPr lang="ru-RU" sz="3300" dirty="0" err="1"/>
              <a:t>применшення</a:t>
            </a:r>
            <a:r>
              <a:rPr lang="ru-RU" sz="3300" dirty="0"/>
              <a:t> одних величин на </a:t>
            </a:r>
            <a:r>
              <a:rPr lang="ru-RU" sz="3300" dirty="0" err="1"/>
              <a:t>користь</a:t>
            </a:r>
            <a:r>
              <a:rPr lang="ru-RU" sz="3300" dirty="0"/>
              <a:t> </a:t>
            </a:r>
            <a:r>
              <a:rPr lang="ru-RU" sz="3300" dirty="0" err="1"/>
              <a:t>інших</a:t>
            </a:r>
            <a:r>
              <a:rPr lang="ru-RU" sz="3300" dirty="0"/>
              <a:t>; </a:t>
            </a:r>
            <a:endParaRPr lang="ru-RU" sz="3300" dirty="0" smtClean="0"/>
          </a:p>
          <a:p>
            <a:pPr>
              <a:buFontTx/>
              <a:buChar char="-"/>
            </a:pPr>
            <a:r>
              <a:rPr lang="ru-RU" sz="3300" dirty="0" err="1" smtClean="0"/>
              <a:t>хибність</a:t>
            </a:r>
            <a:r>
              <a:rPr lang="ru-RU" sz="3300" dirty="0" smtClean="0"/>
              <a:t> </a:t>
            </a:r>
            <a:r>
              <a:rPr lang="ru-RU" sz="3300" dirty="0" err="1"/>
              <a:t>проміжків</a:t>
            </a:r>
            <a:r>
              <a:rPr lang="ru-RU" sz="3300" dirty="0"/>
              <a:t> часу, </a:t>
            </a:r>
            <a:r>
              <a:rPr lang="ru-RU" sz="3300" dirty="0" err="1"/>
              <a:t>порівняльних</a:t>
            </a:r>
            <a:r>
              <a:rPr lang="ru-RU" sz="3300" dirty="0"/>
              <a:t> </a:t>
            </a:r>
            <a:r>
              <a:rPr lang="ru-RU" sz="3300" dirty="0" err="1"/>
              <a:t>періодів</a:t>
            </a:r>
            <a:r>
              <a:rPr lang="ru-RU" sz="3300" dirty="0" smtClean="0"/>
              <a:t>;</a:t>
            </a:r>
          </a:p>
          <a:p>
            <a:pPr>
              <a:buFontTx/>
              <a:buChar char="-"/>
            </a:pPr>
            <a:r>
              <a:rPr lang="ru-RU" sz="3300" dirty="0" err="1" smtClean="0"/>
              <a:t>узагальнення</a:t>
            </a:r>
            <a:r>
              <a:rPr lang="ru-RU" sz="3300" dirty="0"/>
              <a:t>, </a:t>
            </a:r>
            <a:r>
              <a:rPr lang="ru-RU" sz="3300" dirty="0" err="1"/>
              <a:t>хибне</a:t>
            </a:r>
            <a:r>
              <a:rPr lang="ru-RU" sz="3300" dirty="0"/>
              <a:t> </a:t>
            </a:r>
            <a:r>
              <a:rPr lang="ru-RU" sz="3300" dirty="0" err="1"/>
              <a:t>трактування</a:t>
            </a:r>
            <a:r>
              <a:rPr lang="ru-RU" sz="3300" dirty="0"/>
              <a:t> понять, методик </a:t>
            </a:r>
            <a:r>
              <a:rPr lang="ru-RU" sz="3300" dirty="0" err="1"/>
              <a:t>підрахунку</a:t>
            </a:r>
            <a:r>
              <a:rPr lang="ru-RU" sz="3300" dirty="0"/>
              <a:t>, причинно-</a:t>
            </a:r>
            <a:r>
              <a:rPr lang="ru-RU" sz="3300" dirty="0" err="1"/>
              <a:t>наслідкових</a:t>
            </a:r>
            <a:r>
              <a:rPr lang="ru-RU" sz="3300" dirty="0"/>
              <a:t> </a:t>
            </a:r>
            <a:r>
              <a:rPr lang="ru-RU" sz="3300" dirty="0" err="1"/>
              <a:t>зв’язків</a:t>
            </a:r>
            <a:r>
              <a:rPr lang="ru-RU" sz="3300" dirty="0"/>
              <a:t>; - </a:t>
            </a:r>
            <a:r>
              <a:rPr lang="ru-RU" sz="3300" dirty="0" err="1"/>
              <a:t>високе</a:t>
            </a:r>
            <a:r>
              <a:rPr lang="ru-RU" sz="3300" dirty="0"/>
              <a:t> </a:t>
            </a:r>
            <a:r>
              <a:rPr lang="ru-RU" sz="3300" dirty="0" err="1"/>
              <a:t>емоційне</a:t>
            </a:r>
            <a:r>
              <a:rPr lang="ru-RU" sz="3300" dirty="0"/>
              <a:t> </a:t>
            </a:r>
            <a:r>
              <a:rPr lang="ru-RU" sz="3300" dirty="0" err="1"/>
              <a:t>забарвлення</a:t>
            </a:r>
            <a:r>
              <a:rPr lang="ru-RU" sz="3300" dirty="0"/>
              <a:t>, критика, </a:t>
            </a:r>
            <a:r>
              <a:rPr lang="ru-RU" sz="3300" dirty="0" err="1"/>
              <a:t>звинувачення</a:t>
            </a:r>
            <a:r>
              <a:rPr lang="ru-RU" sz="3300" dirty="0" smtClean="0"/>
              <a:t>.</a:t>
            </a:r>
          </a:p>
          <a:p>
            <a:pPr marL="0" indent="0">
              <a:buNone/>
            </a:pPr>
            <a:endParaRPr lang="ru-RU" dirty="0" smtClean="0"/>
          </a:p>
          <a:p>
            <a:pPr marL="0" indent="0">
              <a:buNone/>
            </a:pPr>
            <a:r>
              <a:rPr lang="ru-RU" dirty="0" smtClean="0"/>
              <a:t>  </a:t>
            </a:r>
            <a:r>
              <a:rPr lang="ru-RU" i="1" dirty="0"/>
              <a:t>«80–85% людей, </a:t>
            </a:r>
            <a:r>
              <a:rPr lang="ru-RU" i="1" dirty="0" err="1"/>
              <a:t>це</a:t>
            </a:r>
            <a:r>
              <a:rPr lang="ru-RU" i="1" dirty="0"/>
              <a:t> до </a:t>
            </a:r>
            <a:r>
              <a:rPr lang="ru-RU" i="1" dirty="0" err="1"/>
              <a:t>речі</a:t>
            </a:r>
            <a:r>
              <a:rPr lang="ru-RU" i="1" dirty="0"/>
              <a:t>, за </a:t>
            </a:r>
            <a:r>
              <a:rPr lang="ru-RU" i="1" dirty="0" err="1"/>
              <a:t>офіційною</a:t>
            </a:r>
            <a:r>
              <a:rPr lang="ru-RU" i="1" dirty="0"/>
              <a:t> статистикою ООН, у </a:t>
            </a:r>
            <a:r>
              <a:rPr lang="ru-RU" i="1" dirty="0" err="1"/>
              <a:t>державі</a:t>
            </a:r>
            <a:r>
              <a:rPr lang="ru-RU" i="1" dirty="0"/>
              <a:t> </a:t>
            </a:r>
            <a:r>
              <a:rPr lang="ru-RU" i="1" dirty="0" err="1"/>
              <a:t>перебувають</a:t>
            </a:r>
            <a:r>
              <a:rPr lang="ru-RU" i="1" dirty="0"/>
              <a:t> за </a:t>
            </a:r>
            <a:r>
              <a:rPr lang="ru-RU" i="1" dirty="0" err="1"/>
              <a:t>межею</a:t>
            </a:r>
            <a:r>
              <a:rPr lang="ru-RU" i="1" dirty="0"/>
              <a:t> </a:t>
            </a:r>
            <a:r>
              <a:rPr lang="ru-RU" i="1" dirty="0" err="1"/>
              <a:t>бідності</a:t>
            </a:r>
            <a:r>
              <a:rPr lang="ru-RU" i="1" dirty="0"/>
              <a:t>. </a:t>
            </a:r>
            <a:r>
              <a:rPr lang="ru-RU" i="1" dirty="0" err="1"/>
              <a:t>Це</a:t>
            </a:r>
            <a:r>
              <a:rPr lang="ru-RU" i="1" dirty="0"/>
              <a:t> </a:t>
            </a:r>
            <a:r>
              <a:rPr lang="ru-RU" i="1" dirty="0" err="1"/>
              <a:t>жахливий</a:t>
            </a:r>
            <a:r>
              <a:rPr lang="ru-RU" i="1" dirty="0"/>
              <a:t> </a:t>
            </a:r>
            <a:r>
              <a:rPr lang="ru-RU" i="1" dirty="0" err="1"/>
              <a:t>показник</a:t>
            </a:r>
            <a:r>
              <a:rPr lang="ru-RU" i="1" dirty="0"/>
              <a:t>!» </a:t>
            </a:r>
            <a:endParaRPr lang="ru-RU" i="1" dirty="0" smtClean="0"/>
          </a:p>
          <a:p>
            <a:pPr marL="0" indent="0">
              <a:buNone/>
            </a:pPr>
            <a:r>
              <a:rPr lang="ru-RU" i="1" dirty="0" smtClean="0"/>
              <a:t>(</a:t>
            </a:r>
            <a:r>
              <a:rPr lang="ru-RU" i="1" dirty="0"/>
              <a:t>PS: </a:t>
            </a:r>
            <a:r>
              <a:rPr lang="ru-RU" i="1" dirty="0" err="1"/>
              <a:t>реальний</a:t>
            </a:r>
            <a:r>
              <a:rPr lang="ru-RU" i="1" dirty="0"/>
              <a:t> </a:t>
            </a:r>
            <a:r>
              <a:rPr lang="ru-RU" i="1" dirty="0" err="1"/>
              <a:t>показник</a:t>
            </a:r>
            <a:r>
              <a:rPr lang="ru-RU" i="1" dirty="0"/>
              <a:t> на 20% </a:t>
            </a:r>
            <a:r>
              <a:rPr lang="ru-RU" i="1" dirty="0" err="1"/>
              <a:t>менший</a:t>
            </a:r>
            <a:r>
              <a:rPr lang="ru-RU" i="1" dirty="0"/>
              <a:t>). </a:t>
            </a:r>
            <a:endParaRPr lang="uk-UA" i="1" dirty="0"/>
          </a:p>
        </p:txBody>
      </p:sp>
    </p:spTree>
    <p:extLst>
      <p:ext uri="{BB962C8B-B14F-4D97-AF65-F5344CB8AC3E}">
        <p14:creationId xmlns:p14="http://schemas.microsoft.com/office/powerpoint/2010/main" val="762567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912717"/>
          </a:xfrm>
        </p:spPr>
        <p:txBody>
          <a:bodyPr/>
          <a:lstStyle/>
          <a:p>
            <a:pPr algn="l"/>
            <a:r>
              <a:rPr lang="en-US" b="1" dirty="0" smtClean="0">
                <a:solidFill>
                  <a:srgbClr val="C00000"/>
                </a:solidFill>
                <a:effectLst>
                  <a:outerShdw blurRad="38100" dist="38100" dir="2700000" algn="tl">
                    <a:srgbClr val="000000">
                      <a:alpha val="43137"/>
                    </a:srgbClr>
                  </a:outerShdw>
                </a:effectLst>
                <a:latin typeface="Comic Sans MS" pitchFamily="66" charset="0"/>
              </a:rPr>
              <a:t>    </a:t>
            </a:r>
            <a:r>
              <a:rPr lang="uk-UA" b="1" dirty="0" smtClean="0">
                <a:solidFill>
                  <a:srgbClr val="C00000"/>
                </a:solidFill>
                <a:effectLst>
                  <a:outerShdw blurRad="38100" dist="38100" dir="2700000" algn="tl">
                    <a:srgbClr val="000000">
                      <a:alpha val="43137"/>
                    </a:srgbClr>
                  </a:outerShdw>
                </a:effectLst>
                <a:latin typeface="Comic Sans MS" pitchFamily="66" charset="0"/>
              </a:rPr>
              <a:t>2</a:t>
            </a:r>
            <a:r>
              <a:rPr lang="uk-UA" b="1" dirty="0">
                <a:solidFill>
                  <a:srgbClr val="C00000"/>
                </a:solidFill>
                <a:effectLst>
                  <a:outerShdw blurRad="38100" dist="38100" dir="2700000" algn="tl">
                    <a:srgbClr val="000000">
                      <a:alpha val="43137"/>
                    </a:srgbClr>
                  </a:outerShdw>
                </a:effectLst>
                <a:latin typeface="Comic Sans MS" pitchFamily="66" charset="0"/>
              </a:rPr>
              <a:t>) Узагальнення</a:t>
            </a:r>
          </a:p>
        </p:txBody>
      </p:sp>
      <p:sp>
        <p:nvSpPr>
          <p:cNvPr id="3" name="Місце для вмісту 2"/>
          <p:cNvSpPr>
            <a:spLocks noGrp="1"/>
          </p:cNvSpPr>
          <p:nvPr>
            <p:ph idx="1"/>
          </p:nvPr>
        </p:nvSpPr>
        <p:spPr>
          <a:xfrm>
            <a:off x="1201002" y="941696"/>
            <a:ext cx="9949219" cy="5745707"/>
          </a:xfrm>
        </p:spPr>
        <p:txBody>
          <a:bodyPr>
            <a:normAutofit fontScale="85000" lnSpcReduction="20000"/>
          </a:bodyPr>
          <a:lstStyle/>
          <a:p>
            <a:pPr marL="0" indent="0">
              <a:buNone/>
            </a:pPr>
            <a:r>
              <a:rPr lang="en-US" sz="3300" b="1" dirty="0" smtClean="0"/>
              <a:t>    </a:t>
            </a:r>
            <a:r>
              <a:rPr lang="ru-RU" sz="3300" b="1" dirty="0" err="1" smtClean="0"/>
              <a:t>Характерні</a:t>
            </a:r>
            <a:r>
              <a:rPr lang="ru-RU" sz="3300" b="1" dirty="0" smtClean="0"/>
              <a:t> </a:t>
            </a:r>
            <a:r>
              <a:rPr lang="ru-RU" sz="3300" b="1" dirty="0" err="1"/>
              <a:t>ознаки</a:t>
            </a:r>
            <a:r>
              <a:rPr lang="ru-RU" sz="3300" b="1" dirty="0" smtClean="0"/>
              <a:t>:</a:t>
            </a:r>
            <a:endParaRPr lang="en-US" sz="3300" b="1" dirty="0" smtClean="0"/>
          </a:p>
          <a:p>
            <a:pPr marL="0" indent="0">
              <a:lnSpc>
                <a:spcPct val="120000"/>
              </a:lnSpc>
              <a:buNone/>
            </a:pPr>
            <a:r>
              <a:rPr lang="ru-RU" dirty="0" smtClean="0"/>
              <a:t> </a:t>
            </a:r>
            <a:r>
              <a:rPr lang="ru-RU" dirty="0"/>
              <a:t>- для </a:t>
            </a:r>
            <a:r>
              <a:rPr lang="ru-RU" dirty="0" err="1"/>
              <a:t>надання</a:t>
            </a:r>
            <a:r>
              <a:rPr lang="ru-RU" dirty="0"/>
              <a:t> </a:t>
            </a:r>
            <a:r>
              <a:rPr lang="ru-RU" dirty="0" err="1"/>
              <a:t>правдивості</a:t>
            </a:r>
            <a:r>
              <a:rPr lang="ru-RU" dirty="0"/>
              <a:t> </a:t>
            </a:r>
            <a:r>
              <a:rPr lang="ru-RU" dirty="0" err="1"/>
              <a:t>заявленим</a:t>
            </a:r>
            <a:r>
              <a:rPr lang="ru-RU" dirty="0"/>
              <a:t> фактам </a:t>
            </a:r>
            <a:r>
              <a:rPr lang="ru-RU" dirty="0" err="1"/>
              <a:t>використовуються</a:t>
            </a:r>
            <a:r>
              <a:rPr lang="ru-RU" dirty="0"/>
              <a:t> </a:t>
            </a:r>
            <a:r>
              <a:rPr lang="ru-RU" dirty="0" err="1"/>
              <a:t>такі</a:t>
            </a:r>
            <a:r>
              <a:rPr lang="ru-RU" dirty="0"/>
              <a:t> </a:t>
            </a:r>
            <a:r>
              <a:rPr lang="ru-RU" dirty="0" err="1"/>
              <a:t>словесні</a:t>
            </a:r>
            <a:r>
              <a:rPr lang="ru-RU" dirty="0"/>
              <a:t> </a:t>
            </a:r>
            <a:r>
              <a:rPr lang="ru-RU" dirty="0" err="1"/>
              <a:t>оберти</a:t>
            </a:r>
            <a:r>
              <a:rPr lang="ru-RU" dirty="0"/>
              <a:t>: «практично», «</a:t>
            </a:r>
            <a:r>
              <a:rPr lang="ru-RU" dirty="0" err="1"/>
              <a:t>фактично</a:t>
            </a:r>
            <a:r>
              <a:rPr lang="ru-RU" dirty="0"/>
              <a:t>», «</a:t>
            </a:r>
            <a:r>
              <a:rPr lang="ru-RU" dirty="0" err="1"/>
              <a:t>майже</a:t>
            </a:r>
            <a:r>
              <a:rPr lang="ru-RU" dirty="0"/>
              <a:t>», «однозначно», «без </a:t>
            </a:r>
            <a:r>
              <a:rPr lang="ru-RU" dirty="0" err="1"/>
              <a:t>сумніву</a:t>
            </a:r>
            <a:r>
              <a:rPr lang="ru-RU" dirty="0"/>
              <a:t>» та </a:t>
            </a:r>
            <a:r>
              <a:rPr lang="ru-RU" dirty="0" err="1"/>
              <a:t>ін</a:t>
            </a:r>
            <a:r>
              <a:rPr lang="ru-RU" dirty="0"/>
              <a:t>.; </a:t>
            </a:r>
            <a:endParaRPr lang="en-US" dirty="0" smtClean="0"/>
          </a:p>
          <a:p>
            <a:pPr>
              <a:lnSpc>
                <a:spcPct val="120000"/>
              </a:lnSpc>
              <a:buFontTx/>
              <a:buChar char="-"/>
            </a:pPr>
            <a:r>
              <a:rPr lang="ru-RU" dirty="0" err="1" smtClean="0"/>
              <a:t>декларативність</a:t>
            </a:r>
            <a:r>
              <a:rPr lang="ru-RU" dirty="0" smtClean="0"/>
              <a:t> </a:t>
            </a:r>
            <a:r>
              <a:rPr lang="ru-RU" dirty="0"/>
              <a:t>риторики, </a:t>
            </a:r>
            <a:r>
              <a:rPr lang="ru-RU" dirty="0" err="1"/>
              <a:t>наявність</a:t>
            </a:r>
            <a:r>
              <a:rPr lang="ru-RU" dirty="0"/>
              <a:t> </a:t>
            </a:r>
            <a:r>
              <a:rPr lang="ru-RU" dirty="0" err="1"/>
              <a:t>гасел</a:t>
            </a:r>
            <a:r>
              <a:rPr lang="ru-RU" dirty="0"/>
              <a:t>; </a:t>
            </a:r>
            <a:endParaRPr lang="en-US" dirty="0" smtClean="0"/>
          </a:p>
          <a:p>
            <a:pPr>
              <a:lnSpc>
                <a:spcPct val="120000"/>
              </a:lnSpc>
              <a:buFontTx/>
              <a:buChar char="-"/>
            </a:pPr>
            <a:r>
              <a:rPr lang="ru-RU" dirty="0" smtClean="0"/>
              <a:t> </a:t>
            </a:r>
            <a:r>
              <a:rPr lang="ru-RU" dirty="0" err="1"/>
              <a:t>звернення</a:t>
            </a:r>
            <a:r>
              <a:rPr lang="ru-RU" dirty="0"/>
              <a:t> до </a:t>
            </a:r>
            <a:r>
              <a:rPr lang="ru-RU" dirty="0" err="1"/>
              <a:t>гучних</a:t>
            </a:r>
            <a:r>
              <a:rPr lang="ru-RU" dirty="0"/>
              <a:t> </a:t>
            </a:r>
            <a:r>
              <a:rPr lang="ru-RU" dirty="0" err="1"/>
              <a:t>джерел</a:t>
            </a:r>
            <a:r>
              <a:rPr lang="ru-RU" dirty="0"/>
              <a:t>, </a:t>
            </a:r>
            <a:r>
              <a:rPr lang="ru-RU" dirty="0" err="1"/>
              <a:t>документів</a:t>
            </a:r>
            <a:r>
              <a:rPr lang="ru-RU" dirty="0"/>
              <a:t>, </a:t>
            </a:r>
            <a:r>
              <a:rPr lang="ru-RU" dirty="0" err="1"/>
              <a:t>апелювання</a:t>
            </a:r>
            <a:r>
              <a:rPr lang="ru-RU" dirty="0"/>
              <a:t> до </a:t>
            </a:r>
            <a:r>
              <a:rPr lang="ru-RU" dirty="0" err="1"/>
              <a:t>попередніх</a:t>
            </a:r>
            <a:r>
              <a:rPr lang="ru-RU" dirty="0"/>
              <a:t> </a:t>
            </a:r>
            <a:r>
              <a:rPr lang="ru-RU" dirty="0" err="1"/>
              <a:t>заяв</a:t>
            </a:r>
            <a:r>
              <a:rPr lang="ru-RU" dirty="0"/>
              <a:t>, </a:t>
            </a:r>
            <a:r>
              <a:rPr lang="ru-RU" dirty="0" err="1"/>
              <a:t>обіцянок</a:t>
            </a:r>
            <a:r>
              <a:rPr lang="ru-RU" dirty="0"/>
              <a:t>, </a:t>
            </a:r>
            <a:r>
              <a:rPr lang="ru-RU" dirty="0" err="1"/>
              <a:t>планів</a:t>
            </a:r>
            <a:r>
              <a:rPr lang="ru-RU" dirty="0"/>
              <a:t>. </a:t>
            </a:r>
            <a:endParaRPr lang="en-US" dirty="0" smtClean="0"/>
          </a:p>
          <a:p>
            <a:pPr marL="0" indent="0">
              <a:buNone/>
            </a:pPr>
            <a:r>
              <a:rPr lang="en-US" dirty="0" smtClean="0"/>
              <a:t>	</a:t>
            </a:r>
          </a:p>
          <a:p>
            <a:pPr marL="0" indent="0">
              <a:buNone/>
            </a:pPr>
            <a:r>
              <a:rPr lang="en-US" i="1" dirty="0"/>
              <a:t>	</a:t>
            </a:r>
            <a:r>
              <a:rPr lang="ru-RU" i="1" dirty="0" smtClean="0"/>
              <a:t>«</a:t>
            </a:r>
            <a:r>
              <a:rPr lang="ru-RU" i="1" dirty="0"/>
              <a:t>Реформа </a:t>
            </a:r>
            <a:r>
              <a:rPr lang="ru-RU" i="1" dirty="0" err="1"/>
              <a:t>децентралізації</a:t>
            </a:r>
            <a:r>
              <a:rPr lang="ru-RU" i="1" dirty="0"/>
              <a:t> приносить </a:t>
            </a:r>
            <a:r>
              <a:rPr lang="ru-RU" i="1" dirty="0" err="1"/>
              <a:t>очікувані</a:t>
            </a:r>
            <a:r>
              <a:rPr lang="ru-RU" i="1" dirty="0"/>
              <a:t> </a:t>
            </a:r>
            <a:r>
              <a:rPr lang="ru-RU" i="1" dirty="0" err="1"/>
              <a:t>результати</a:t>
            </a:r>
            <a:r>
              <a:rPr lang="ru-RU" i="1" dirty="0"/>
              <a:t> – за </a:t>
            </a:r>
            <a:r>
              <a:rPr lang="ru-RU" i="1" dirty="0" err="1"/>
              <a:t>останній</a:t>
            </a:r>
            <a:r>
              <a:rPr lang="ru-RU" i="1" dirty="0"/>
              <a:t> </a:t>
            </a:r>
            <a:r>
              <a:rPr lang="ru-RU" i="1" dirty="0" err="1"/>
              <a:t>рік</a:t>
            </a:r>
            <a:r>
              <a:rPr lang="ru-RU" i="1" dirty="0"/>
              <a:t> </a:t>
            </a:r>
            <a:r>
              <a:rPr lang="ru-RU" i="1" dirty="0" err="1"/>
              <a:t>бюджети</a:t>
            </a:r>
            <a:r>
              <a:rPr lang="ru-RU" i="1" dirty="0"/>
              <a:t> </a:t>
            </a:r>
            <a:r>
              <a:rPr lang="ru-RU" i="1" dirty="0" err="1"/>
              <a:t>розвитку</a:t>
            </a:r>
            <a:r>
              <a:rPr lang="ru-RU" i="1" dirty="0"/>
              <a:t> практично </a:t>
            </a:r>
            <a:r>
              <a:rPr lang="ru-RU" i="1" dirty="0" err="1"/>
              <a:t>всіх</a:t>
            </a:r>
            <a:r>
              <a:rPr lang="ru-RU" i="1" dirty="0"/>
              <a:t> </a:t>
            </a:r>
            <a:r>
              <a:rPr lang="ru-RU" i="1" dirty="0" err="1"/>
              <a:t>міст</a:t>
            </a:r>
            <a:r>
              <a:rPr lang="ru-RU" i="1" dirty="0"/>
              <a:t> </a:t>
            </a:r>
            <a:r>
              <a:rPr lang="ru-RU" i="1" dirty="0" err="1"/>
              <a:t>зросли</a:t>
            </a:r>
            <a:r>
              <a:rPr lang="ru-RU" i="1" dirty="0"/>
              <a:t> у два рази. </a:t>
            </a:r>
            <a:r>
              <a:rPr lang="ru-RU" i="1" dirty="0" err="1"/>
              <a:t>Можна</a:t>
            </a:r>
            <a:r>
              <a:rPr lang="ru-RU" i="1" dirty="0"/>
              <a:t> </a:t>
            </a:r>
            <a:r>
              <a:rPr lang="ru-RU" i="1" dirty="0" err="1"/>
              <a:t>сказати</a:t>
            </a:r>
            <a:r>
              <a:rPr lang="ru-RU" i="1" dirty="0"/>
              <a:t>, </a:t>
            </a:r>
            <a:r>
              <a:rPr lang="ru-RU" i="1" dirty="0" err="1"/>
              <a:t>що</a:t>
            </a:r>
            <a:r>
              <a:rPr lang="ru-RU" i="1" dirty="0"/>
              <a:t> реформа </a:t>
            </a:r>
            <a:r>
              <a:rPr lang="ru-RU" i="1" dirty="0" err="1"/>
              <a:t>діє</a:t>
            </a:r>
            <a:r>
              <a:rPr lang="ru-RU" i="1" dirty="0"/>
              <a:t> на 100</a:t>
            </a:r>
            <a:r>
              <a:rPr lang="ru-RU" i="1" dirty="0" smtClean="0"/>
              <a:t>%».</a:t>
            </a:r>
            <a:endParaRPr lang="en-US" i="1" dirty="0" smtClean="0"/>
          </a:p>
          <a:p>
            <a:pPr marL="0" indent="0">
              <a:buNone/>
            </a:pPr>
            <a:r>
              <a:rPr lang="ru-RU" i="1" dirty="0" smtClean="0"/>
              <a:t> </a:t>
            </a:r>
            <a:r>
              <a:rPr lang="ru-RU" i="1" dirty="0"/>
              <a:t>(PS: </a:t>
            </a:r>
            <a:r>
              <a:rPr lang="ru-RU" i="1" dirty="0" err="1"/>
              <a:t>насправді</a:t>
            </a:r>
            <a:r>
              <a:rPr lang="ru-RU" i="1" dirty="0"/>
              <a:t>, </a:t>
            </a:r>
            <a:r>
              <a:rPr lang="ru-RU" i="1" dirty="0" err="1"/>
              <a:t>бюджети</a:t>
            </a:r>
            <a:r>
              <a:rPr lang="ru-RU" i="1" dirty="0"/>
              <a:t> </a:t>
            </a:r>
            <a:r>
              <a:rPr lang="ru-RU" i="1" dirty="0" err="1"/>
              <a:t>зросли</a:t>
            </a:r>
            <a:r>
              <a:rPr lang="ru-RU" i="1" dirty="0"/>
              <a:t> </a:t>
            </a:r>
            <a:r>
              <a:rPr lang="ru-RU" i="1" dirty="0" err="1"/>
              <a:t>тільки</a:t>
            </a:r>
            <a:r>
              <a:rPr lang="ru-RU" i="1" dirty="0"/>
              <a:t> у 75% </a:t>
            </a:r>
            <a:r>
              <a:rPr lang="ru-RU" i="1" dirty="0" err="1"/>
              <a:t>міст</a:t>
            </a:r>
            <a:r>
              <a:rPr lang="ru-RU" i="1" dirty="0"/>
              <a:t>).</a:t>
            </a:r>
            <a:endParaRPr lang="uk-UA" i="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5712" y="5685215"/>
            <a:ext cx="1062195" cy="1062195"/>
          </a:xfrm>
          <a:prstGeom prst="rect">
            <a:avLst/>
          </a:prstGeom>
        </p:spPr>
      </p:pic>
    </p:spTree>
    <p:extLst>
      <p:ext uri="{BB962C8B-B14F-4D97-AF65-F5344CB8AC3E}">
        <p14:creationId xmlns:p14="http://schemas.microsoft.com/office/powerpoint/2010/main" val="1825798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9272" y="274638"/>
            <a:ext cx="9959062" cy="1143000"/>
          </a:xfrm>
        </p:spPr>
        <p:txBody>
          <a:bodyPr>
            <a:normAutofit fontScale="90000"/>
          </a:bodyPr>
          <a:lstStyle/>
          <a:p>
            <a:pPr algn="l"/>
            <a:r>
              <a:rPr lang="uk-UA" b="1" dirty="0">
                <a:solidFill>
                  <a:srgbClr val="C00000"/>
                </a:solidFill>
                <a:effectLst>
                  <a:outerShdw blurRad="38100" dist="38100" dir="2700000" algn="tl">
                    <a:srgbClr val="000000">
                      <a:alpha val="43137"/>
                    </a:srgbClr>
                  </a:outerShdw>
                </a:effectLst>
                <a:latin typeface="Comic Sans MS" pitchFamily="66" charset="0"/>
              </a:rPr>
              <a:t>3) Гіперболізація явищ/подій та їх наслідків</a:t>
            </a:r>
          </a:p>
        </p:txBody>
      </p:sp>
      <p:sp>
        <p:nvSpPr>
          <p:cNvPr id="3" name="Місце для вмісту 2"/>
          <p:cNvSpPr>
            <a:spLocks noGrp="1"/>
          </p:cNvSpPr>
          <p:nvPr>
            <p:ph idx="1"/>
          </p:nvPr>
        </p:nvSpPr>
        <p:spPr>
          <a:xfrm>
            <a:off x="1201002" y="1600205"/>
            <a:ext cx="10085697" cy="4525963"/>
          </a:xfrm>
        </p:spPr>
        <p:txBody>
          <a:bodyPr>
            <a:normAutofit lnSpcReduction="10000"/>
          </a:bodyPr>
          <a:lstStyle/>
          <a:p>
            <a:pPr marL="0" indent="0">
              <a:buNone/>
            </a:pPr>
            <a:r>
              <a:rPr lang="en-US" b="1" dirty="0" smtClean="0"/>
              <a:t>  	</a:t>
            </a:r>
            <a:r>
              <a:rPr lang="uk-UA" b="1" dirty="0" smtClean="0"/>
              <a:t>Характерні </a:t>
            </a:r>
            <a:r>
              <a:rPr lang="uk-UA" b="1" dirty="0"/>
              <a:t>ознаки: </a:t>
            </a:r>
            <a:endParaRPr lang="en-US" b="1" dirty="0" smtClean="0"/>
          </a:p>
          <a:p>
            <a:pPr>
              <a:buFontTx/>
              <a:buChar char="-"/>
            </a:pPr>
            <a:r>
              <a:rPr lang="uk-UA" dirty="0" smtClean="0"/>
              <a:t>порівняння </a:t>
            </a:r>
            <a:r>
              <a:rPr lang="uk-UA" dirty="0"/>
              <a:t>величин, що вражають свідомість; масштабні узагальнення цифрових показників, проміжків часу, інших фактичних даних; </a:t>
            </a:r>
            <a:endParaRPr lang="en-US" dirty="0" smtClean="0"/>
          </a:p>
          <a:p>
            <a:pPr>
              <a:buFontTx/>
              <a:buChar char="-"/>
            </a:pPr>
            <a:r>
              <a:rPr lang="uk-UA" dirty="0" smtClean="0"/>
              <a:t> </a:t>
            </a:r>
            <a:r>
              <a:rPr lang="uk-UA" dirty="0"/>
              <a:t>використання слів та словосполучень: «жахлива подія / ситуація», «неприпустимо», «страшно», «ганебно» і под</a:t>
            </a:r>
            <a:r>
              <a:rPr lang="uk-UA" dirty="0" smtClean="0"/>
              <a:t>.;</a:t>
            </a:r>
            <a:endParaRPr lang="en-US" dirty="0" smtClean="0"/>
          </a:p>
          <a:p>
            <a:pPr>
              <a:buFontTx/>
              <a:buChar char="-"/>
            </a:pPr>
            <a:r>
              <a:rPr lang="uk-UA" dirty="0" smtClean="0"/>
              <a:t> </a:t>
            </a:r>
            <a:r>
              <a:rPr lang="uk-UA" dirty="0"/>
              <a:t>для надання ваги аргументації – висока емоційність риторики, використання критики, агресії, погроз.</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2815" y="1267738"/>
            <a:ext cx="1450063" cy="1352251"/>
          </a:xfrm>
          <a:prstGeom prst="rect">
            <a:avLst/>
          </a:prstGeom>
        </p:spPr>
      </p:pic>
    </p:spTree>
    <p:extLst>
      <p:ext uri="{BB962C8B-B14F-4D97-AF65-F5344CB8AC3E}">
        <p14:creationId xmlns:p14="http://schemas.microsoft.com/office/powerpoint/2010/main" val="2340382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296537" y="286603"/>
            <a:ext cx="9703560" cy="5839565"/>
          </a:xfrm>
        </p:spPr>
        <p:txBody>
          <a:bodyPr/>
          <a:lstStyle/>
          <a:p>
            <a:pPr marL="0" indent="0">
              <a:buNone/>
            </a:pPr>
            <a:r>
              <a:rPr lang="uk-UA" sz="4000" b="1" dirty="0" smtClean="0">
                <a:solidFill>
                  <a:srgbClr val="C00000"/>
                </a:solidFill>
                <a:effectLst>
                  <a:outerShdw blurRad="38100" dist="38100" dir="2700000" algn="tl">
                    <a:srgbClr val="000000">
                      <a:alpha val="43137"/>
                    </a:srgbClr>
                  </a:outerShdw>
                </a:effectLst>
                <a:latin typeface="Comic Sans MS" pitchFamily="66" charset="0"/>
              </a:rPr>
              <a:t> </a:t>
            </a:r>
            <a:r>
              <a:rPr lang="uk-UA" sz="6000" b="1" dirty="0" smtClean="0">
                <a:solidFill>
                  <a:srgbClr val="C00000"/>
                </a:solidFill>
                <a:effectLst>
                  <a:outerShdw blurRad="38100" dist="38100" dir="2700000" algn="tl">
                    <a:srgbClr val="000000">
                      <a:alpha val="43137"/>
                    </a:srgbClr>
                  </a:outerShdw>
                </a:effectLst>
                <a:latin typeface="Comic Sans MS" pitchFamily="66" charset="0"/>
              </a:rPr>
              <a:t>Відео</a:t>
            </a:r>
            <a:endParaRPr lang="en-US" sz="6000" b="1" dirty="0" smtClean="0">
              <a:solidFill>
                <a:srgbClr val="C00000"/>
              </a:solidFill>
              <a:effectLst>
                <a:outerShdw blurRad="38100" dist="38100" dir="2700000" algn="tl">
                  <a:srgbClr val="000000">
                    <a:alpha val="43137"/>
                  </a:srgbClr>
                </a:outerShdw>
              </a:effectLst>
              <a:latin typeface="Comic Sans MS" pitchFamily="66" charset="0"/>
            </a:endParaRPr>
          </a:p>
          <a:p>
            <a:pPr marL="0" indent="0" algn="ctr">
              <a:buNone/>
            </a:pPr>
            <a:endParaRPr lang="en-US" b="1" dirty="0">
              <a:solidFill>
                <a:srgbClr val="C00000"/>
              </a:solidFill>
              <a:effectLst>
                <a:outerShdw blurRad="38100" dist="38100" dir="2700000" algn="tl">
                  <a:srgbClr val="000000">
                    <a:alpha val="43137"/>
                  </a:srgbClr>
                </a:outerShdw>
              </a:effectLst>
              <a:latin typeface="Comic Sans MS" pitchFamily="66" charset="0"/>
            </a:endParaRPr>
          </a:p>
          <a:p>
            <a:pPr marL="0" indent="0" algn="ctr">
              <a:buNone/>
            </a:pPr>
            <a:r>
              <a:rPr lang="uk-UA" sz="4500" dirty="0" smtClean="0">
                <a:latin typeface="Comic Sans MS" pitchFamily="66" charset="0"/>
              </a:rPr>
              <a:t>«</a:t>
            </a:r>
            <a:r>
              <a:rPr lang="en-US" sz="4500" b="1" dirty="0" smtClean="0">
                <a:latin typeface="Comic Sans MS" pitchFamily="66" charset="0"/>
              </a:rPr>
              <a:t>The </a:t>
            </a:r>
            <a:r>
              <a:rPr lang="en-US" sz="4500" b="1" dirty="0">
                <a:latin typeface="Comic Sans MS" pitchFamily="66" charset="0"/>
              </a:rPr>
              <a:t>Monkey Business </a:t>
            </a:r>
            <a:r>
              <a:rPr lang="en-US" sz="4500" b="1" dirty="0" smtClean="0">
                <a:latin typeface="Comic Sans MS" pitchFamily="66" charset="0"/>
              </a:rPr>
              <a:t>Illusion</a:t>
            </a:r>
            <a:r>
              <a:rPr lang="uk-UA" sz="4500" dirty="0" smtClean="0">
                <a:latin typeface="Comic Sans MS" pitchFamily="66" charset="0"/>
              </a:rPr>
              <a:t>»</a:t>
            </a:r>
            <a:endParaRPr lang="en-US" sz="4500" dirty="0" smtClean="0">
              <a:latin typeface="Comic Sans MS" pitchFamily="66" charset="0"/>
            </a:endParaRPr>
          </a:p>
          <a:p>
            <a:pPr marL="0" indent="0">
              <a:buNone/>
            </a:pPr>
            <a:endParaRPr lang="en-US" sz="4000" dirty="0"/>
          </a:p>
          <a:p>
            <a:pPr marL="0" indent="0">
              <a:buNone/>
            </a:pPr>
            <a:endParaRPr lang="en-US" sz="4000" dirty="0" smtClean="0"/>
          </a:p>
          <a:p>
            <a:pPr marL="0" indent="0" algn="ctr">
              <a:buNone/>
            </a:pPr>
            <a:r>
              <a:rPr lang="en-US" sz="4800" dirty="0" smtClean="0"/>
              <a:t>                </a:t>
            </a:r>
            <a:r>
              <a:rPr lang="en-US" sz="6000" dirty="0" smtClean="0"/>
              <a:t>http</a:t>
            </a:r>
            <a:r>
              <a:rPr lang="en-US" sz="6000" dirty="0"/>
              <a:t>://bit.ly/3ddY3dg</a:t>
            </a:r>
            <a:endParaRPr lang="uk-UA" sz="60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676">
            <a:off x="940556" y="4146700"/>
            <a:ext cx="2686139" cy="2686139"/>
          </a:xfrm>
          <a:prstGeom prst="rect">
            <a:avLst/>
          </a:prstGeom>
        </p:spPr>
      </p:pic>
    </p:spTree>
    <p:extLst>
      <p:ext uri="{BB962C8B-B14F-4D97-AF65-F5344CB8AC3E}">
        <p14:creationId xmlns:p14="http://schemas.microsoft.com/office/powerpoint/2010/main" val="2186463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277521" y="536963"/>
            <a:ext cx="9717206" cy="5416484"/>
          </a:xfrm>
        </p:spPr>
        <p:txBody>
          <a:bodyPr/>
          <a:lstStyle/>
          <a:p>
            <a:pPr marL="0" indent="0">
              <a:buNone/>
            </a:pPr>
            <a:r>
              <a:rPr lang="en-US" i="1" dirty="0" smtClean="0"/>
              <a:t>	</a:t>
            </a:r>
            <a:r>
              <a:rPr lang="uk-UA" i="1" dirty="0" smtClean="0"/>
              <a:t>«</a:t>
            </a:r>
            <a:r>
              <a:rPr lang="uk-UA" i="1" dirty="0"/>
              <a:t>Ми маємо жахливі пенсії і зарплати: в 4 рази нижчі, ніж в Латвії і Литві, в 6 разів – ніж у Польщі, в 16 разів – ніж в Єврозоні, і в 21 раз – ніж у США. В той же час ми маємо світові ціни на продукти харчування. І така тенденція буде тільки поглиблюватись. Це неприпустимо!..» </a:t>
            </a:r>
            <a:endParaRPr lang="en-US" i="1" dirty="0" smtClean="0"/>
          </a:p>
          <a:p>
            <a:pPr marL="0" indent="0">
              <a:buNone/>
            </a:pPr>
            <a:endParaRPr lang="en-US" dirty="0"/>
          </a:p>
          <a:p>
            <a:pPr marL="0" indent="0">
              <a:buNone/>
            </a:pPr>
            <a:r>
              <a:rPr lang="uk-UA" dirty="0" smtClean="0"/>
              <a:t>(</a:t>
            </a:r>
            <a:r>
              <a:rPr lang="en-US" dirty="0"/>
              <a:t>PS: </a:t>
            </a:r>
            <a:r>
              <a:rPr lang="uk-UA" dirty="0"/>
              <a:t>фактичні показники в 3-4 рази менші тих, що озвучив спікер).</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426" y="4740820"/>
            <a:ext cx="3960928" cy="2165307"/>
          </a:xfrm>
          <a:prstGeom prst="rect">
            <a:avLst/>
          </a:prstGeom>
        </p:spPr>
      </p:pic>
    </p:spTree>
    <p:extLst>
      <p:ext uri="{BB962C8B-B14F-4D97-AF65-F5344CB8AC3E}">
        <p14:creationId xmlns:p14="http://schemas.microsoft.com/office/powerpoint/2010/main" val="3160929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8240" y="274638"/>
            <a:ext cx="10424160" cy="1143000"/>
          </a:xfrm>
        </p:spPr>
        <p:txBody>
          <a:bodyPr>
            <a:normAutofit fontScale="90000"/>
          </a:bodyPr>
          <a:lstStyle/>
          <a:p>
            <a:pPr algn="l"/>
            <a:r>
              <a:rPr lang="ru-RU" b="1" dirty="0">
                <a:solidFill>
                  <a:srgbClr val="C00000"/>
                </a:solidFill>
                <a:effectLst>
                  <a:outerShdw blurRad="38100" dist="38100" dir="2700000" algn="tl">
                    <a:srgbClr val="000000">
                      <a:alpha val="43137"/>
                    </a:srgbClr>
                  </a:outerShdw>
                </a:effectLst>
                <a:latin typeface="Comic Sans MS" pitchFamily="66" charset="0"/>
              </a:rPr>
              <a:t>4) «</a:t>
            </a:r>
            <a:r>
              <a:rPr lang="ru-RU" b="1" dirty="0" err="1">
                <a:solidFill>
                  <a:srgbClr val="C00000"/>
                </a:solidFill>
                <a:effectLst>
                  <a:outerShdw blurRad="38100" dist="38100" dir="2700000" algn="tl">
                    <a:srgbClr val="000000">
                      <a:alpha val="43137"/>
                    </a:srgbClr>
                  </a:outerShdw>
                </a:effectLst>
                <a:latin typeface="Comic Sans MS" pitchFamily="66" charset="0"/>
              </a:rPr>
              <a:t>Перенесення</a:t>
            </a:r>
            <a:r>
              <a:rPr lang="ru-RU" b="1" dirty="0">
                <a:solidFill>
                  <a:srgbClr val="C00000"/>
                </a:solidFill>
                <a:effectLst>
                  <a:outerShdw blurRad="38100" dist="38100" dir="2700000" algn="tl">
                    <a:srgbClr val="000000">
                      <a:alpha val="43137"/>
                    </a:srgbClr>
                  </a:outerShdw>
                </a:effectLst>
                <a:latin typeface="Comic Sans MS" pitchFamily="66" charset="0"/>
              </a:rPr>
              <a:t>» </a:t>
            </a:r>
            <a:r>
              <a:rPr lang="ru-RU" b="1" dirty="0" err="1">
                <a:solidFill>
                  <a:srgbClr val="C00000"/>
                </a:solidFill>
                <a:effectLst>
                  <a:outerShdw blurRad="38100" dist="38100" dir="2700000" algn="tl">
                    <a:srgbClr val="000000">
                      <a:alpha val="43137"/>
                    </a:srgbClr>
                  </a:outerShdw>
                </a:effectLst>
                <a:latin typeface="Comic Sans MS" pitchFamily="66" charset="0"/>
              </a:rPr>
              <a:t>властивостей</a:t>
            </a:r>
            <a:r>
              <a:rPr lang="ru-RU" b="1" dirty="0">
                <a:solidFill>
                  <a:srgbClr val="C00000"/>
                </a:solidFill>
                <a:effectLst>
                  <a:outerShdw blurRad="38100" dist="38100" dir="2700000" algn="tl">
                    <a:srgbClr val="000000">
                      <a:alpha val="43137"/>
                    </a:srgbClr>
                  </a:outerShdw>
                </a:effectLst>
                <a:latin typeface="Comic Sans MS" pitchFamily="66" charset="0"/>
              </a:rPr>
              <a:t> і ваги одних понять на </a:t>
            </a:r>
            <a:r>
              <a:rPr lang="ru-RU" b="1" dirty="0" err="1">
                <a:solidFill>
                  <a:srgbClr val="C00000"/>
                </a:solidFill>
                <a:effectLst>
                  <a:outerShdw blurRad="38100" dist="38100" dir="2700000" algn="tl">
                    <a:srgbClr val="000000">
                      <a:alpha val="43137"/>
                    </a:srgbClr>
                  </a:outerShdw>
                </a:effectLst>
                <a:latin typeface="Comic Sans MS" pitchFamily="66" charset="0"/>
              </a:rPr>
              <a:t>інші</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164972" y="2014722"/>
            <a:ext cx="10194879" cy="4843278"/>
          </a:xfrm>
        </p:spPr>
        <p:txBody>
          <a:bodyPr>
            <a:normAutofit/>
          </a:bodyPr>
          <a:lstStyle/>
          <a:p>
            <a:pPr marL="0" indent="0">
              <a:buNone/>
            </a:pPr>
            <a:r>
              <a:rPr lang="en-US" dirty="0" smtClean="0"/>
              <a:t>	</a:t>
            </a:r>
            <a:r>
              <a:rPr lang="uk-UA" b="1" dirty="0" smtClean="0"/>
              <a:t>Характерні </a:t>
            </a:r>
            <a:r>
              <a:rPr lang="uk-UA" b="1" dirty="0"/>
              <a:t>ознаки: </a:t>
            </a:r>
            <a:endParaRPr lang="en-US" b="1" dirty="0" smtClean="0"/>
          </a:p>
          <a:p>
            <a:pPr>
              <a:buFontTx/>
              <a:buChar char="-"/>
            </a:pPr>
            <a:r>
              <a:rPr lang="uk-UA" sz="3000" dirty="0" smtClean="0"/>
              <a:t>на </a:t>
            </a:r>
            <a:r>
              <a:rPr lang="uk-UA" sz="3000" dirty="0"/>
              <a:t>хвилі критики (або піднесення) – створення спотвореного уявлення про суть об’єкта, його властивості, можливості, вплив, взаємодію об’єкта з іншими об’єктами; </a:t>
            </a:r>
            <a:endParaRPr lang="en-US" sz="3000" dirty="0" smtClean="0"/>
          </a:p>
          <a:p>
            <a:pPr>
              <a:buFontTx/>
              <a:buChar char="-"/>
            </a:pPr>
            <a:r>
              <a:rPr lang="uk-UA" sz="3000" dirty="0" smtClean="0"/>
              <a:t> </a:t>
            </a:r>
            <a:r>
              <a:rPr lang="uk-UA" sz="3000" dirty="0"/>
              <a:t>оманлива демонстрація спікером високого рівня обізнаності в темі; </a:t>
            </a:r>
            <a:endParaRPr lang="en-US" sz="3000" dirty="0" smtClean="0"/>
          </a:p>
          <a:p>
            <a:pPr>
              <a:buFontTx/>
              <a:buChar char="-"/>
            </a:pPr>
            <a:r>
              <a:rPr lang="uk-UA" sz="3000" dirty="0" smtClean="0"/>
              <a:t> </a:t>
            </a:r>
            <a:r>
              <a:rPr lang="uk-UA" sz="3000" dirty="0"/>
              <a:t>емоційність, декларативність риторики, критика, агресія, зневага до контраргументів.</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1224" y="1109473"/>
            <a:ext cx="1377452" cy="1639823"/>
          </a:xfrm>
          <a:prstGeom prst="rect">
            <a:avLst/>
          </a:prstGeom>
        </p:spPr>
      </p:pic>
    </p:spTree>
    <p:extLst>
      <p:ext uri="{BB962C8B-B14F-4D97-AF65-F5344CB8AC3E}">
        <p14:creationId xmlns:p14="http://schemas.microsoft.com/office/powerpoint/2010/main" val="2603291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178075" y="905261"/>
            <a:ext cx="10072048" cy="4525963"/>
          </a:xfrm>
        </p:spPr>
        <p:txBody>
          <a:bodyPr/>
          <a:lstStyle/>
          <a:p>
            <a:pPr marL="0" indent="0">
              <a:buNone/>
            </a:pPr>
            <a:r>
              <a:rPr lang="en-US" i="1" dirty="0" smtClean="0"/>
              <a:t>	</a:t>
            </a:r>
            <a:r>
              <a:rPr lang="ru-RU" i="1" dirty="0" smtClean="0"/>
              <a:t>«</a:t>
            </a:r>
            <a:r>
              <a:rPr lang="ru-RU" i="1" dirty="0"/>
              <a:t>Як </a:t>
            </a:r>
            <a:r>
              <a:rPr lang="ru-RU" i="1" dirty="0" err="1"/>
              <a:t>можна</a:t>
            </a:r>
            <a:r>
              <a:rPr lang="ru-RU" i="1" dirty="0"/>
              <a:t> </a:t>
            </a:r>
            <a:r>
              <a:rPr lang="ru-RU" i="1" dirty="0" err="1"/>
              <a:t>приймати</a:t>
            </a:r>
            <a:r>
              <a:rPr lang="ru-RU" i="1" dirty="0"/>
              <a:t> бюджет на </a:t>
            </a:r>
            <a:r>
              <a:rPr lang="ru-RU" i="1" dirty="0" err="1"/>
              <a:t>основі</a:t>
            </a:r>
            <a:r>
              <a:rPr lang="ru-RU" i="1" dirty="0"/>
              <a:t> такого </a:t>
            </a:r>
            <a:r>
              <a:rPr lang="ru-RU" i="1" dirty="0" err="1"/>
              <a:t>ганебного</a:t>
            </a:r>
            <a:r>
              <a:rPr lang="ru-RU" i="1" dirty="0"/>
              <a:t> </a:t>
            </a:r>
            <a:r>
              <a:rPr lang="ru-RU" i="1" dirty="0" err="1"/>
              <a:t>Податкового</a:t>
            </a:r>
            <a:r>
              <a:rPr lang="ru-RU" i="1" dirty="0"/>
              <a:t> кодексу, </a:t>
            </a:r>
            <a:r>
              <a:rPr lang="ru-RU" i="1" dirty="0" err="1"/>
              <a:t>який</a:t>
            </a:r>
            <a:r>
              <a:rPr lang="ru-RU" i="1" dirty="0"/>
              <a:t> </a:t>
            </a:r>
            <a:r>
              <a:rPr lang="ru-RU" i="1" dirty="0" err="1"/>
              <a:t>відкинув</a:t>
            </a:r>
            <a:r>
              <a:rPr lang="ru-RU" i="1" dirty="0"/>
              <a:t> нашу </a:t>
            </a:r>
            <a:r>
              <a:rPr lang="ru-RU" i="1" dirty="0" err="1"/>
              <a:t>країну</a:t>
            </a:r>
            <a:r>
              <a:rPr lang="ru-RU" i="1" dirty="0"/>
              <a:t> в рейтингу </a:t>
            </a:r>
            <a:r>
              <a:rPr lang="ru-RU" i="1" dirty="0" err="1"/>
              <a:t>економічних</a:t>
            </a:r>
            <a:r>
              <a:rPr lang="ru-RU" i="1" dirty="0"/>
              <a:t> свобод на 148 </a:t>
            </a:r>
            <a:r>
              <a:rPr lang="ru-RU" i="1" dirty="0" err="1"/>
              <a:t>місце</a:t>
            </a:r>
            <a:r>
              <a:rPr lang="ru-RU" i="1" dirty="0"/>
              <a:t> у </a:t>
            </a:r>
            <a:r>
              <a:rPr lang="ru-RU" i="1" dirty="0" err="1"/>
              <a:t>світі</a:t>
            </a:r>
            <a:r>
              <a:rPr lang="ru-RU" i="1" dirty="0" smtClean="0"/>
              <a:t>?»</a:t>
            </a:r>
            <a:endParaRPr lang="en-US" i="1" dirty="0" smtClean="0"/>
          </a:p>
          <a:p>
            <a:pPr marL="0" indent="0">
              <a:buNone/>
            </a:pPr>
            <a:endParaRPr lang="en-US" dirty="0"/>
          </a:p>
          <a:p>
            <a:pPr marL="0" indent="0">
              <a:buNone/>
            </a:pPr>
            <a:r>
              <a:rPr lang="en-US" dirty="0" smtClean="0"/>
              <a:t>  	</a:t>
            </a:r>
            <a:r>
              <a:rPr lang="ru-RU" dirty="0" smtClean="0"/>
              <a:t> </a:t>
            </a:r>
            <a:r>
              <a:rPr lang="ru-RU" dirty="0"/>
              <a:t>(</a:t>
            </a:r>
            <a:r>
              <a:rPr lang="ru-RU" dirty="0" smtClean="0"/>
              <a:t>PS: </a:t>
            </a:r>
            <a:r>
              <a:rPr lang="ru-RU" dirty="0" err="1"/>
              <a:t>насправді</a:t>
            </a:r>
            <a:r>
              <a:rPr lang="ru-RU" dirty="0"/>
              <a:t> </a:t>
            </a:r>
            <a:r>
              <a:rPr lang="ru-RU" dirty="0" err="1"/>
              <a:t>Податковий</a:t>
            </a:r>
            <a:r>
              <a:rPr lang="ru-RU" dirty="0"/>
              <a:t> кодекс не </a:t>
            </a:r>
            <a:r>
              <a:rPr lang="ru-RU" dirty="0" err="1"/>
              <a:t>має</a:t>
            </a:r>
            <a:r>
              <a:rPr lang="ru-RU" dirty="0"/>
              <a:t> </a:t>
            </a:r>
            <a:r>
              <a:rPr lang="ru-RU" dirty="0" err="1"/>
              <a:t>виключного</a:t>
            </a:r>
            <a:r>
              <a:rPr lang="ru-RU" dirty="0"/>
              <a:t> </a:t>
            </a:r>
            <a:r>
              <a:rPr lang="ru-RU" dirty="0" err="1"/>
              <a:t>впливу</a:t>
            </a:r>
            <a:r>
              <a:rPr lang="ru-RU" dirty="0"/>
              <a:t> на бюджет).</a:t>
            </a:r>
            <a:endParaRPr lang="uk-UA"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4368" y="4414325"/>
            <a:ext cx="2042944" cy="2443675"/>
          </a:xfrm>
          <a:prstGeom prst="rect">
            <a:avLst/>
          </a:prstGeom>
        </p:spPr>
      </p:pic>
    </p:spTree>
    <p:extLst>
      <p:ext uri="{BB962C8B-B14F-4D97-AF65-F5344CB8AC3E}">
        <p14:creationId xmlns:p14="http://schemas.microsoft.com/office/powerpoint/2010/main" val="3492844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6412" y="274638"/>
            <a:ext cx="10435988" cy="1143000"/>
          </a:xfrm>
        </p:spPr>
        <p:txBody>
          <a:bodyPr>
            <a:noAutofit/>
          </a:bodyPr>
          <a:lstStyle/>
          <a:p>
            <a:pPr algn="l"/>
            <a:r>
              <a:rPr lang="ru-RU" sz="3200" b="1" dirty="0">
                <a:solidFill>
                  <a:srgbClr val="C00000"/>
                </a:solidFill>
                <a:effectLst>
                  <a:outerShdw blurRad="38100" dist="38100" dir="2700000" algn="tl">
                    <a:srgbClr val="000000">
                      <a:alpha val="43137"/>
                    </a:srgbClr>
                  </a:outerShdw>
                </a:effectLst>
                <a:latin typeface="Comic Sans MS" pitchFamily="66" charset="0"/>
              </a:rPr>
              <a:t>5) </a:t>
            </a:r>
            <a:r>
              <a:rPr lang="ru-RU" sz="3200" b="1" dirty="0" err="1">
                <a:solidFill>
                  <a:srgbClr val="C00000"/>
                </a:solidFill>
                <a:effectLst>
                  <a:outerShdw blurRad="38100" dist="38100" dir="2700000" algn="tl">
                    <a:srgbClr val="000000">
                      <a:alpha val="43137"/>
                    </a:srgbClr>
                  </a:outerShdw>
                </a:effectLst>
                <a:latin typeface="Comic Sans MS" pitchFamily="66" charset="0"/>
              </a:rPr>
              <a:t>Надання</a:t>
            </a:r>
            <a:r>
              <a:rPr lang="ru-RU" sz="3200" b="1" dirty="0">
                <a:solidFill>
                  <a:srgbClr val="C00000"/>
                </a:solidFill>
                <a:effectLst>
                  <a:outerShdw blurRad="38100" dist="38100" dir="2700000" algn="tl">
                    <a:srgbClr val="000000">
                      <a:alpha val="43137"/>
                    </a:srgbClr>
                  </a:outerShdw>
                </a:effectLst>
                <a:latin typeface="Comic Sans MS" pitchFamily="66" charset="0"/>
              </a:rPr>
              <a:t> ваги </a:t>
            </a:r>
            <a:r>
              <a:rPr lang="ru-RU" sz="3200" b="1" dirty="0" err="1">
                <a:solidFill>
                  <a:srgbClr val="C00000"/>
                </a:solidFill>
                <a:effectLst>
                  <a:outerShdw blurRad="38100" dist="38100" dir="2700000" algn="tl">
                    <a:srgbClr val="000000">
                      <a:alpha val="43137"/>
                    </a:srgbClr>
                  </a:outerShdw>
                </a:effectLst>
                <a:latin typeface="Comic Sans MS" pitchFamily="66" charset="0"/>
              </a:rPr>
              <a:t>викривленим</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даним</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завдяки</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використанню</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вигаданого</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або</a:t>
            </a:r>
            <a:r>
              <a:rPr lang="ru-RU" sz="3200" b="1" dirty="0">
                <a:solidFill>
                  <a:srgbClr val="C00000"/>
                </a:solidFill>
                <a:effectLst>
                  <a:outerShdw blurRad="38100" dist="38100" dir="2700000" algn="tl">
                    <a:srgbClr val="000000">
                      <a:alpha val="43137"/>
                    </a:srgbClr>
                  </a:outerShdw>
                </a:effectLst>
                <a:latin typeface="Comic Sans MS" pitchFamily="66" charset="0"/>
              </a:rPr>
              <a:t> реального </a:t>
            </a:r>
            <a:r>
              <a:rPr lang="ru-RU" sz="3200" b="1" dirty="0" err="1">
                <a:solidFill>
                  <a:srgbClr val="C00000"/>
                </a:solidFill>
                <a:effectLst>
                  <a:outerShdw blurRad="38100" dist="38100" dir="2700000" algn="tl">
                    <a:srgbClr val="000000">
                      <a:alpha val="43137"/>
                    </a:srgbClr>
                  </a:outerShdw>
                </a:effectLst>
                <a:latin typeface="Comic Sans MS" pitchFamily="66" charset="0"/>
              </a:rPr>
              <a:t>впливового</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джерела</a:t>
            </a:r>
            <a:r>
              <a:rPr lang="ru-RU" sz="3200" b="1" dirty="0">
                <a:solidFill>
                  <a:srgbClr val="C00000"/>
                </a:solidFill>
                <a:effectLst>
                  <a:outerShdw blurRad="38100" dist="38100" dir="2700000" algn="tl">
                    <a:srgbClr val="000000">
                      <a:alpha val="43137"/>
                    </a:srgbClr>
                  </a:outerShdw>
                </a:effectLst>
                <a:latin typeface="Comic Sans MS" pitchFamily="66" charset="0"/>
              </a:rPr>
              <a:t> </a:t>
            </a:r>
            <a:endParaRPr lang="uk-UA" sz="32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118571" y="1709933"/>
            <a:ext cx="10072048" cy="4525963"/>
          </a:xfrm>
        </p:spPr>
        <p:txBody>
          <a:bodyPr>
            <a:normAutofit fontScale="92500" lnSpcReduction="10000"/>
          </a:bodyPr>
          <a:lstStyle/>
          <a:p>
            <a:pPr marL="0" indent="0">
              <a:buNone/>
            </a:pPr>
            <a:r>
              <a:rPr lang="en-US" dirty="0" smtClean="0"/>
              <a:t>	</a:t>
            </a:r>
            <a:r>
              <a:rPr lang="uk-UA" b="1" dirty="0" smtClean="0"/>
              <a:t>Характерні </a:t>
            </a:r>
            <a:r>
              <a:rPr lang="uk-UA" b="1" dirty="0"/>
              <a:t>ознаки: </a:t>
            </a:r>
            <a:endParaRPr lang="en-US" b="1" dirty="0" smtClean="0"/>
          </a:p>
          <a:p>
            <a:pPr>
              <a:buFontTx/>
              <a:buChar char="-"/>
            </a:pPr>
            <a:r>
              <a:rPr lang="uk-UA" dirty="0" smtClean="0"/>
              <a:t>демонстрація </a:t>
            </a:r>
            <a:r>
              <a:rPr lang="uk-UA" dirty="0"/>
              <a:t>карколомних, вражаючих даних / фактів, аргументації до них з посиланням на визнані джерела, експертні ресурси; </a:t>
            </a:r>
            <a:endParaRPr lang="en-US" dirty="0" smtClean="0"/>
          </a:p>
          <a:p>
            <a:pPr>
              <a:buFontTx/>
              <a:buChar char="-"/>
            </a:pPr>
            <a:r>
              <a:rPr lang="uk-UA" dirty="0" smtClean="0"/>
              <a:t> </a:t>
            </a:r>
            <a:r>
              <a:rPr lang="uk-UA" dirty="0"/>
              <a:t>приписування одним джерелам властивостей, можливостей, ознак інших, і як наслідок – створення хибної картини щодо їх реальних функцій, завдань, мети; </a:t>
            </a:r>
            <a:endParaRPr lang="en-US" dirty="0" smtClean="0"/>
          </a:p>
          <a:p>
            <a:pPr>
              <a:buFontTx/>
              <a:buChar char="-"/>
            </a:pPr>
            <a:r>
              <a:rPr lang="uk-UA" dirty="0" smtClean="0"/>
              <a:t> </a:t>
            </a:r>
            <a:r>
              <a:rPr lang="uk-UA" dirty="0"/>
              <a:t>оманлива демонстрація глибокої обізнаності, високе емоційне забарвлення, декларативність риторики, критика, зневага до опонентів</a:t>
            </a:r>
          </a:p>
        </p:txBody>
      </p:sp>
    </p:spTree>
    <p:extLst>
      <p:ext uri="{BB962C8B-B14F-4D97-AF65-F5344CB8AC3E}">
        <p14:creationId xmlns:p14="http://schemas.microsoft.com/office/powerpoint/2010/main" val="3377880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487488" y="694944"/>
            <a:ext cx="9485312" cy="5815584"/>
          </a:xfrm>
        </p:spPr>
        <p:txBody>
          <a:bodyPr/>
          <a:lstStyle/>
          <a:p>
            <a:pPr marL="0" indent="0">
              <a:buNone/>
            </a:pPr>
            <a:r>
              <a:rPr lang="en-US" dirty="0" smtClean="0"/>
              <a:t>	</a:t>
            </a:r>
            <a:r>
              <a:rPr lang="uk-UA" i="1" dirty="0" smtClean="0"/>
              <a:t>«</a:t>
            </a:r>
            <a:r>
              <a:rPr lang="uk-UA" i="1" dirty="0"/>
              <a:t>За час каденції минулого прем’єра, за 2015 рік, з держави в офшори було виведено 15 млрд. доларів США! І ці дані і висновки Світового банку і експертів МВФ</a:t>
            </a:r>
            <a:r>
              <a:rPr lang="uk-UA" i="1" dirty="0" smtClean="0"/>
              <a:t>…»</a:t>
            </a:r>
            <a:r>
              <a:rPr lang="en-US" i="1" dirty="0"/>
              <a:t>.</a:t>
            </a:r>
            <a:endParaRPr lang="en-US" i="1" dirty="0" smtClean="0"/>
          </a:p>
          <a:p>
            <a:pPr marL="0" indent="0">
              <a:buNone/>
            </a:pPr>
            <a:endParaRPr lang="en-US" dirty="0"/>
          </a:p>
          <a:p>
            <a:pPr marL="0" indent="0">
              <a:buNone/>
            </a:pPr>
            <a:r>
              <a:rPr lang="en-US" sz="2800" dirty="0" smtClean="0"/>
              <a:t>  </a:t>
            </a:r>
          </a:p>
          <a:p>
            <a:pPr marL="0" indent="0">
              <a:buNone/>
            </a:pPr>
            <a:endParaRPr lang="en-US" sz="2800" dirty="0"/>
          </a:p>
          <a:p>
            <a:pPr marL="0" indent="0">
              <a:buNone/>
            </a:pPr>
            <a:r>
              <a:rPr lang="en-US" sz="2800" dirty="0" smtClean="0"/>
              <a:t>  </a:t>
            </a:r>
          </a:p>
          <a:p>
            <a:pPr marL="0" indent="0">
              <a:buNone/>
            </a:pPr>
            <a:endParaRPr lang="uk-UA" sz="2800" dirty="0" smtClean="0"/>
          </a:p>
          <a:p>
            <a:pPr marL="0" indent="0">
              <a:buNone/>
            </a:pPr>
            <a:r>
              <a:rPr lang="uk-UA" sz="2800" dirty="0" smtClean="0"/>
              <a:t>(</a:t>
            </a:r>
            <a:r>
              <a:rPr lang="en-US" sz="2800" dirty="0"/>
              <a:t>PS: </a:t>
            </a:r>
            <a:r>
              <a:rPr lang="uk-UA" sz="2800" dirty="0"/>
              <a:t>ні МВФ, ні Світовий банк не займаються підрахунком коштів, виведених в офшорні зони з будь-якої країни).</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543" y="2267712"/>
            <a:ext cx="2459342" cy="2505455"/>
          </a:xfrm>
          <a:prstGeom prst="rect">
            <a:avLst/>
          </a:prstGeom>
        </p:spPr>
      </p:pic>
    </p:spTree>
    <p:extLst>
      <p:ext uri="{BB962C8B-B14F-4D97-AF65-F5344CB8AC3E}">
        <p14:creationId xmlns:p14="http://schemas.microsoft.com/office/powerpoint/2010/main" val="2384962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1002" y="274638"/>
            <a:ext cx="10381397" cy="1143000"/>
          </a:xfrm>
        </p:spPr>
        <p:txBody>
          <a:bodyPr/>
          <a:lstStyle/>
          <a:p>
            <a:pPr algn="l"/>
            <a:r>
              <a:rPr lang="uk-UA" b="1" dirty="0">
                <a:solidFill>
                  <a:srgbClr val="C00000"/>
                </a:solidFill>
                <a:effectLst>
                  <a:outerShdw blurRad="38100" dist="38100" dir="2700000" algn="tl">
                    <a:srgbClr val="000000">
                      <a:alpha val="43137"/>
                    </a:srgbClr>
                  </a:outerShdw>
                </a:effectLst>
                <a:latin typeface="Comic Sans MS" pitchFamily="66" charset="0"/>
              </a:rPr>
              <a:t>6) «Тіньовий ефект»</a:t>
            </a:r>
          </a:p>
        </p:txBody>
      </p:sp>
      <p:sp>
        <p:nvSpPr>
          <p:cNvPr id="3" name="Місце для вмісту 2"/>
          <p:cNvSpPr>
            <a:spLocks noGrp="1"/>
          </p:cNvSpPr>
          <p:nvPr>
            <p:ph idx="1"/>
          </p:nvPr>
        </p:nvSpPr>
        <p:spPr>
          <a:xfrm>
            <a:off x="1337481" y="1600205"/>
            <a:ext cx="9894626" cy="4525963"/>
          </a:xfrm>
        </p:spPr>
        <p:txBody>
          <a:bodyPr>
            <a:normAutofit lnSpcReduction="10000"/>
          </a:bodyPr>
          <a:lstStyle/>
          <a:p>
            <a:pPr marL="0" indent="0">
              <a:buNone/>
            </a:pPr>
            <a:r>
              <a:rPr lang="en-US" dirty="0" smtClean="0"/>
              <a:t>	</a:t>
            </a:r>
            <a:r>
              <a:rPr lang="uk-UA" b="1" dirty="0" smtClean="0"/>
              <a:t>Характерні </a:t>
            </a:r>
            <a:r>
              <a:rPr lang="uk-UA" b="1" dirty="0"/>
              <a:t>ознаки: </a:t>
            </a:r>
            <a:endParaRPr lang="en-US" b="1" dirty="0" smtClean="0"/>
          </a:p>
          <a:p>
            <a:pPr>
              <a:buFontTx/>
              <a:buChar char="-"/>
            </a:pPr>
            <a:r>
              <a:rPr lang="uk-UA" dirty="0" smtClean="0"/>
              <a:t>навмисний </a:t>
            </a:r>
            <a:r>
              <a:rPr lang="uk-UA" dirty="0"/>
              <a:t>акцент на тих даних, що демонструють успішність (в поточному часі чи в майбутньому), і нехтування інших показників, наприклад, реально досягнутих, або досягнутих за рахунок чого; </a:t>
            </a:r>
            <a:endParaRPr lang="en-US" dirty="0" smtClean="0"/>
          </a:p>
          <a:p>
            <a:pPr>
              <a:buFontTx/>
              <a:buChar char="-"/>
            </a:pPr>
            <a:r>
              <a:rPr lang="uk-UA" dirty="0" smtClean="0"/>
              <a:t> </a:t>
            </a:r>
            <a:r>
              <a:rPr lang="uk-UA" dirty="0"/>
              <a:t>оманлива демонстрація високої обізнаності в темі, оманлива </a:t>
            </a:r>
            <a:r>
              <a:rPr lang="uk-UA" dirty="0" err="1"/>
              <a:t>аксіоматичність</a:t>
            </a:r>
            <a:r>
              <a:rPr lang="uk-UA" dirty="0"/>
              <a:t> тверджень; </a:t>
            </a:r>
            <a:endParaRPr lang="en-US" dirty="0" smtClean="0"/>
          </a:p>
          <a:p>
            <a:pPr>
              <a:buFontTx/>
              <a:buChar char="-"/>
            </a:pPr>
            <a:r>
              <a:rPr lang="uk-UA" dirty="0" smtClean="0"/>
              <a:t> </a:t>
            </a:r>
            <a:r>
              <a:rPr lang="uk-UA" dirty="0"/>
              <a:t>потужна емоційність, декларативність риторики, використання гасел, закликів.</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4353" y="269646"/>
            <a:ext cx="1694054" cy="1807260"/>
          </a:xfrm>
          <a:prstGeom prst="rect">
            <a:avLst/>
          </a:prstGeom>
        </p:spPr>
      </p:pic>
    </p:spTree>
    <p:extLst>
      <p:ext uri="{BB962C8B-B14F-4D97-AF65-F5344CB8AC3E}">
        <p14:creationId xmlns:p14="http://schemas.microsoft.com/office/powerpoint/2010/main" val="512284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364776" y="426720"/>
            <a:ext cx="9703558" cy="6059424"/>
          </a:xfrm>
        </p:spPr>
        <p:txBody>
          <a:bodyPr>
            <a:normAutofit/>
          </a:bodyPr>
          <a:lstStyle/>
          <a:p>
            <a:pPr marL="0" indent="0">
              <a:buNone/>
            </a:pPr>
            <a:r>
              <a:rPr lang="ru-RU" i="1" dirty="0" smtClean="0"/>
              <a:t>	«</a:t>
            </a:r>
            <a:r>
              <a:rPr lang="ru-RU" i="1" dirty="0" err="1"/>
              <a:t>Починаючи</a:t>
            </a:r>
            <a:r>
              <a:rPr lang="ru-RU" i="1" dirty="0"/>
              <a:t> з 2014 року ми </a:t>
            </a:r>
            <a:r>
              <a:rPr lang="ru-RU" i="1" dirty="0" err="1"/>
              <a:t>збільшували</a:t>
            </a:r>
            <a:r>
              <a:rPr lang="ru-RU" i="1" dirty="0"/>
              <a:t> </a:t>
            </a:r>
            <a:r>
              <a:rPr lang="ru-RU" i="1" dirty="0" err="1"/>
              <a:t>витрати</a:t>
            </a:r>
            <a:r>
              <a:rPr lang="ru-RU" i="1" dirty="0"/>
              <a:t> на </a:t>
            </a:r>
            <a:r>
              <a:rPr lang="ru-RU" i="1" dirty="0" err="1"/>
              <a:t>військові</a:t>
            </a:r>
            <a:r>
              <a:rPr lang="ru-RU" i="1" dirty="0"/>
              <a:t> потреби </a:t>
            </a:r>
            <a:r>
              <a:rPr lang="ru-RU" i="1" dirty="0" err="1"/>
              <a:t>країни</a:t>
            </a:r>
            <a:r>
              <a:rPr lang="ru-RU" i="1" dirty="0"/>
              <a:t>. </a:t>
            </a:r>
            <a:r>
              <a:rPr lang="ru-RU" i="1" dirty="0" err="1"/>
              <a:t>Якщо</a:t>
            </a:r>
            <a:r>
              <a:rPr lang="ru-RU" i="1" dirty="0"/>
              <a:t> в 2014 </a:t>
            </a:r>
            <a:r>
              <a:rPr lang="ru-RU" i="1" dirty="0" err="1"/>
              <a:t>році</a:t>
            </a:r>
            <a:r>
              <a:rPr lang="ru-RU" i="1" dirty="0"/>
              <a:t> бюджетом </a:t>
            </a:r>
            <a:r>
              <a:rPr lang="ru-RU" i="1" dirty="0" err="1"/>
              <a:t>було</a:t>
            </a:r>
            <a:r>
              <a:rPr lang="ru-RU" i="1" dirty="0"/>
              <a:t> </a:t>
            </a:r>
            <a:r>
              <a:rPr lang="ru-RU" i="1" dirty="0" err="1"/>
              <a:t>заплановано</a:t>
            </a:r>
            <a:r>
              <a:rPr lang="ru-RU" i="1" dirty="0"/>
              <a:t> </a:t>
            </a:r>
            <a:r>
              <a:rPr lang="ru-RU" i="1" dirty="0" err="1"/>
              <a:t>майже</a:t>
            </a:r>
            <a:r>
              <a:rPr lang="ru-RU" i="1" dirty="0"/>
              <a:t> 21 млрд. грн., то в 2017-му – 125 млрд. грн., а в 2018 – </a:t>
            </a:r>
            <a:r>
              <a:rPr lang="ru-RU" i="1" dirty="0" err="1"/>
              <a:t>вже</a:t>
            </a:r>
            <a:r>
              <a:rPr lang="ru-RU" i="1" dirty="0"/>
              <a:t> 185</a:t>
            </a:r>
            <a:r>
              <a:rPr lang="ru-RU" i="1" dirty="0" smtClean="0"/>
              <a:t>!..»</a:t>
            </a:r>
            <a:r>
              <a:rPr lang="uk-UA" i="1" dirty="0" smtClean="0"/>
              <a:t>.</a:t>
            </a:r>
          </a:p>
          <a:p>
            <a:endParaRPr lang="uk-UA" dirty="0"/>
          </a:p>
          <a:p>
            <a:pPr marL="0" indent="0">
              <a:buNone/>
            </a:pPr>
            <a:endParaRPr lang="ru-RU" dirty="0" smtClean="0"/>
          </a:p>
          <a:p>
            <a:pPr marL="0" indent="0">
              <a:buNone/>
            </a:pPr>
            <a:endParaRPr lang="ru-RU" dirty="0"/>
          </a:p>
          <a:p>
            <a:pPr marL="0" indent="0">
              <a:buNone/>
            </a:pPr>
            <a:r>
              <a:rPr lang="ru-RU" sz="2800" dirty="0" smtClean="0"/>
              <a:t>(</a:t>
            </a:r>
            <a:r>
              <a:rPr lang="ru-RU" sz="2800" dirty="0"/>
              <a:t>PS: в </a:t>
            </a:r>
            <a:r>
              <a:rPr lang="ru-RU" sz="2800" dirty="0" err="1"/>
              <a:t>реальності</a:t>
            </a:r>
            <a:r>
              <a:rPr lang="ru-RU" sz="2800" dirty="0"/>
              <a:t> </a:t>
            </a:r>
            <a:r>
              <a:rPr lang="ru-RU" sz="2800" dirty="0" err="1"/>
              <a:t>бюджети</a:t>
            </a:r>
            <a:r>
              <a:rPr lang="ru-RU" sz="2800" dirty="0"/>
              <a:t> </a:t>
            </a:r>
            <a:r>
              <a:rPr lang="ru-RU" sz="2800" dirty="0" err="1"/>
              <a:t>недовиконувались</a:t>
            </a:r>
            <a:r>
              <a:rPr lang="ru-RU" sz="2800" dirty="0"/>
              <a:t>, але </a:t>
            </a:r>
            <a:r>
              <a:rPr lang="ru-RU" sz="2800" dirty="0" err="1"/>
              <a:t>це</a:t>
            </a:r>
            <a:r>
              <a:rPr lang="ru-RU" sz="2800" dirty="0"/>
              <a:t> </a:t>
            </a:r>
            <a:r>
              <a:rPr lang="ru-RU" sz="2800" dirty="0" err="1"/>
              <a:t>відображалось</a:t>
            </a:r>
            <a:r>
              <a:rPr lang="ru-RU" sz="2800" dirty="0"/>
              <a:t> </a:t>
            </a:r>
            <a:r>
              <a:rPr lang="ru-RU" sz="2800" dirty="0" err="1"/>
              <a:t>тільки</a:t>
            </a:r>
            <a:r>
              <a:rPr lang="ru-RU" sz="2800" dirty="0"/>
              <a:t> в </a:t>
            </a:r>
            <a:r>
              <a:rPr lang="ru-RU" sz="2800" dirty="0" err="1"/>
              <a:t>фінансовій</a:t>
            </a:r>
            <a:r>
              <a:rPr lang="ru-RU" sz="2800" dirty="0"/>
              <a:t> </a:t>
            </a:r>
            <a:r>
              <a:rPr lang="ru-RU" sz="2800" dirty="0" err="1"/>
              <a:t>звітності</a:t>
            </a:r>
            <a:r>
              <a:rPr lang="ru-RU" sz="2800" dirty="0"/>
              <a:t> – в </a:t>
            </a:r>
            <a:r>
              <a:rPr lang="ru-RU" sz="2800" dirty="0" err="1"/>
              <a:t>публічну</a:t>
            </a:r>
            <a:r>
              <a:rPr lang="ru-RU" sz="2800" dirty="0"/>
              <a:t> </a:t>
            </a:r>
            <a:r>
              <a:rPr lang="ru-RU" sz="2800" dirty="0" err="1"/>
              <a:t>площину</a:t>
            </a:r>
            <a:r>
              <a:rPr lang="ru-RU" sz="2800" dirty="0"/>
              <a:t> не </a:t>
            </a:r>
            <a:r>
              <a:rPr lang="ru-RU" sz="2800" dirty="0" err="1"/>
              <a:t>виносилось</a:t>
            </a:r>
            <a:r>
              <a:rPr lang="ru-RU" sz="2800" dirty="0"/>
              <a:t>).</a:t>
            </a:r>
            <a:endParaRPr lang="uk-UA" sz="2800"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1865" y="2718816"/>
            <a:ext cx="2030806" cy="1920240"/>
          </a:xfrm>
          <a:prstGeom prst="rect">
            <a:avLst/>
          </a:prstGeom>
        </p:spPr>
      </p:pic>
    </p:spTree>
    <p:extLst>
      <p:ext uri="{BB962C8B-B14F-4D97-AF65-F5344CB8AC3E}">
        <p14:creationId xmlns:p14="http://schemas.microsoft.com/office/powerpoint/2010/main" val="2914784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0060" y="274638"/>
            <a:ext cx="10422340" cy="1143000"/>
          </a:xfrm>
        </p:spPr>
        <p:txBody>
          <a:bodyPr>
            <a:noAutofit/>
          </a:bodyPr>
          <a:lstStyle/>
          <a:p>
            <a:pPr algn="l"/>
            <a:r>
              <a:rPr lang="ru-RU" sz="3200" b="1" dirty="0">
                <a:solidFill>
                  <a:srgbClr val="C00000"/>
                </a:solidFill>
                <a:effectLst>
                  <a:outerShdw blurRad="38100" dist="38100" dir="2700000" algn="tl">
                    <a:srgbClr val="000000">
                      <a:alpha val="43137"/>
                    </a:srgbClr>
                  </a:outerShdw>
                </a:effectLst>
                <a:latin typeface="Comic Sans MS" pitchFamily="66" charset="0"/>
              </a:rPr>
              <a:t>7) </a:t>
            </a:r>
            <a:r>
              <a:rPr lang="ru-RU" sz="3200" b="1" dirty="0" err="1">
                <a:solidFill>
                  <a:srgbClr val="C00000"/>
                </a:solidFill>
                <a:effectLst>
                  <a:outerShdw blurRad="38100" dist="38100" dir="2700000" algn="tl">
                    <a:srgbClr val="000000">
                      <a:alpha val="43137"/>
                    </a:srgbClr>
                  </a:outerShdw>
                </a:effectLst>
                <a:latin typeface="Comic Sans MS" pitchFamily="66" charset="0"/>
              </a:rPr>
              <a:t>Надання</a:t>
            </a:r>
            <a:r>
              <a:rPr lang="ru-RU" sz="3200" b="1" dirty="0">
                <a:solidFill>
                  <a:srgbClr val="C00000"/>
                </a:solidFill>
                <a:effectLst>
                  <a:outerShdw blurRad="38100" dist="38100" dir="2700000" algn="tl">
                    <a:srgbClr val="000000">
                      <a:alpha val="43137"/>
                    </a:srgbClr>
                  </a:outerShdw>
                </a:effectLst>
                <a:latin typeface="Comic Sans MS" pitchFamily="66" charset="0"/>
              </a:rPr>
              <a:t> ваги </a:t>
            </a:r>
            <a:r>
              <a:rPr lang="ru-RU" sz="3200" b="1" dirty="0" err="1">
                <a:solidFill>
                  <a:srgbClr val="C00000"/>
                </a:solidFill>
                <a:effectLst>
                  <a:outerShdw blurRad="38100" dist="38100" dir="2700000" algn="tl">
                    <a:srgbClr val="000000">
                      <a:alpha val="43137"/>
                    </a:srgbClr>
                  </a:outerShdw>
                </a:effectLst>
                <a:latin typeface="Comic Sans MS" pitchFamily="66" charset="0"/>
              </a:rPr>
              <a:t>заяві</a:t>
            </a:r>
            <a:r>
              <a:rPr lang="ru-RU" sz="3200" b="1" dirty="0">
                <a:solidFill>
                  <a:srgbClr val="C00000"/>
                </a:solidFill>
                <a:effectLst>
                  <a:outerShdw blurRad="38100" dist="38100" dir="2700000" algn="tl">
                    <a:srgbClr val="000000">
                      <a:alpha val="43137"/>
                    </a:srgbClr>
                  </a:outerShdw>
                </a:effectLst>
                <a:latin typeface="Comic Sans MS" pitchFamily="66" charset="0"/>
              </a:rPr>
              <a:t> за </a:t>
            </a:r>
            <a:r>
              <a:rPr lang="ru-RU" sz="3200" b="1" dirty="0" err="1">
                <a:solidFill>
                  <a:srgbClr val="C00000"/>
                </a:solidFill>
                <a:effectLst>
                  <a:outerShdw blurRad="38100" dist="38100" dir="2700000" algn="tl">
                    <a:srgbClr val="000000">
                      <a:alpha val="43137"/>
                    </a:srgbClr>
                  </a:outerShdw>
                </a:effectLst>
                <a:latin typeface="Comic Sans MS" pitchFamily="66" charset="0"/>
              </a:rPr>
              <a:t>рахунок</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використання</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фактів</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які</a:t>
            </a:r>
            <a:r>
              <a:rPr lang="ru-RU" sz="3200" b="1" dirty="0">
                <a:solidFill>
                  <a:srgbClr val="C00000"/>
                </a:solidFill>
                <a:effectLst>
                  <a:outerShdw blurRad="38100" dist="38100" dir="2700000" algn="tl">
                    <a:srgbClr val="000000">
                      <a:alpha val="43137"/>
                    </a:srgbClr>
                  </a:outerShdw>
                </a:effectLst>
                <a:latin typeface="Comic Sans MS" pitchFamily="66" charset="0"/>
              </a:rPr>
              <a:t> складно </a:t>
            </a:r>
            <a:r>
              <a:rPr lang="ru-RU" sz="3200" b="1" dirty="0" err="1">
                <a:solidFill>
                  <a:srgbClr val="C00000"/>
                </a:solidFill>
                <a:effectLst>
                  <a:outerShdw blurRad="38100" dist="38100" dir="2700000" algn="tl">
                    <a:srgbClr val="000000">
                      <a:alpha val="43137"/>
                    </a:srgbClr>
                  </a:outerShdw>
                </a:effectLst>
                <a:latin typeface="Comic Sans MS" pitchFamily="66" charset="0"/>
              </a:rPr>
              <a:t>перевірити</a:t>
            </a:r>
            <a:r>
              <a:rPr lang="ru-RU" sz="3200" b="1" dirty="0">
                <a:solidFill>
                  <a:srgbClr val="C00000"/>
                </a:solidFill>
                <a:effectLst>
                  <a:outerShdw blurRad="38100" dist="38100" dir="2700000" algn="tl">
                    <a:srgbClr val="000000">
                      <a:alpha val="43137"/>
                    </a:srgbClr>
                  </a:outerShdw>
                </a:effectLst>
                <a:latin typeface="Comic Sans MS" pitchFamily="66" charset="0"/>
              </a:rPr>
              <a:t> </a:t>
            </a:r>
            <a:endParaRPr lang="uk-UA" sz="32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255594" y="1600205"/>
            <a:ext cx="10112991" cy="4882482"/>
          </a:xfrm>
        </p:spPr>
        <p:txBody>
          <a:bodyPr/>
          <a:lstStyle/>
          <a:p>
            <a:pPr marL="0" indent="0">
              <a:buNone/>
            </a:pPr>
            <a:r>
              <a:rPr lang="uk-UA" dirty="0" smtClean="0"/>
              <a:t>	</a:t>
            </a:r>
            <a:r>
              <a:rPr lang="uk-UA" b="1" dirty="0" smtClean="0"/>
              <a:t>Характерні </a:t>
            </a:r>
            <a:r>
              <a:rPr lang="uk-UA" b="1" dirty="0"/>
              <a:t>ознаки: </a:t>
            </a:r>
            <a:endParaRPr lang="uk-UA" b="1" dirty="0" smtClean="0"/>
          </a:p>
          <a:p>
            <a:pPr>
              <a:buFontTx/>
              <a:buChar char="-"/>
            </a:pPr>
            <a:r>
              <a:rPr lang="uk-UA" dirty="0" smtClean="0"/>
              <a:t>оманлива </a:t>
            </a:r>
            <a:r>
              <a:rPr lang="uk-UA" dirty="0"/>
              <a:t>демонстрація: високої обізнаності в темі, володіння глибинними знаннями, широким спектром дотичної інформації; </a:t>
            </a:r>
            <a:endParaRPr lang="uk-UA" dirty="0" smtClean="0"/>
          </a:p>
          <a:p>
            <a:pPr>
              <a:buFontTx/>
              <a:buChar char="-"/>
            </a:pPr>
            <a:r>
              <a:rPr lang="uk-UA" dirty="0" smtClean="0"/>
              <a:t> </a:t>
            </a:r>
            <a:r>
              <a:rPr lang="uk-UA" dirty="0"/>
              <a:t>створення хибного уявлення про оголошені факти, надання їм ознак правдивості; </a:t>
            </a:r>
            <a:endParaRPr lang="uk-UA" dirty="0" smtClean="0"/>
          </a:p>
          <a:p>
            <a:pPr>
              <a:buFontTx/>
              <a:buChar char="-"/>
            </a:pPr>
            <a:r>
              <a:rPr lang="uk-UA" dirty="0" smtClean="0"/>
              <a:t> </a:t>
            </a:r>
            <a:r>
              <a:rPr lang="uk-UA" dirty="0"/>
              <a:t>високе емоційне забарвлення, декларативність риторики, критика, агресія.</a:t>
            </a:r>
          </a:p>
        </p:txBody>
      </p:sp>
    </p:spTree>
    <p:extLst>
      <p:ext uri="{BB962C8B-B14F-4D97-AF65-F5344CB8AC3E}">
        <p14:creationId xmlns:p14="http://schemas.microsoft.com/office/powerpoint/2010/main" val="4128883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337480" y="829056"/>
            <a:ext cx="10085695" cy="6132576"/>
          </a:xfrm>
        </p:spPr>
        <p:txBody>
          <a:bodyPr>
            <a:normAutofit/>
          </a:bodyPr>
          <a:lstStyle/>
          <a:p>
            <a:pPr marL="0" indent="0">
              <a:buNone/>
            </a:pPr>
            <a:r>
              <a:rPr lang="uk-UA" dirty="0" smtClean="0"/>
              <a:t>	</a:t>
            </a:r>
            <a:r>
              <a:rPr lang="uk-UA" i="1" dirty="0" smtClean="0"/>
              <a:t>«</a:t>
            </a:r>
            <a:r>
              <a:rPr lang="uk-UA" i="1" dirty="0"/>
              <a:t>Успішні країни в Європі мають потужні корпорації, і вони є державними корпораціями. Той самий </a:t>
            </a:r>
            <a:r>
              <a:rPr lang="en-US" i="1" dirty="0"/>
              <a:t>Volkswagen (</a:t>
            </a:r>
            <a:r>
              <a:rPr lang="uk-UA" i="1" dirty="0"/>
              <a:t>Німеччина), у Франції – </a:t>
            </a:r>
            <a:r>
              <a:rPr lang="en-US" i="1" dirty="0"/>
              <a:t>Renault, Samsung – </a:t>
            </a:r>
            <a:r>
              <a:rPr lang="uk-UA" i="1" dirty="0"/>
              <a:t>в Кореї</a:t>
            </a:r>
            <a:r>
              <a:rPr lang="uk-UA" i="1" dirty="0" smtClean="0"/>
              <a:t>!».</a:t>
            </a:r>
          </a:p>
          <a:p>
            <a:pPr marL="0" indent="0">
              <a:buNone/>
            </a:pPr>
            <a:endParaRPr lang="uk-UA" dirty="0"/>
          </a:p>
          <a:p>
            <a:pPr marL="0" indent="0">
              <a:buNone/>
            </a:pPr>
            <a:endParaRPr lang="uk-UA" dirty="0" smtClean="0"/>
          </a:p>
          <a:p>
            <a:pPr marL="0" indent="0">
              <a:buNone/>
            </a:pPr>
            <a:endParaRPr lang="uk-UA" dirty="0" smtClean="0"/>
          </a:p>
          <a:p>
            <a:pPr marL="0" indent="0">
              <a:buNone/>
            </a:pPr>
            <a:endParaRPr lang="uk-UA" dirty="0" smtClean="0"/>
          </a:p>
          <a:p>
            <a:pPr marL="0" indent="0">
              <a:buNone/>
            </a:pPr>
            <a:r>
              <a:rPr lang="uk-UA" dirty="0" smtClean="0"/>
              <a:t>(</a:t>
            </a:r>
            <a:r>
              <a:rPr lang="en-US" dirty="0"/>
              <a:t>PS: </a:t>
            </a:r>
            <a:r>
              <a:rPr lang="uk-UA" dirty="0"/>
              <a:t>насправді вище згадані компанії не є державними, бо її частка власності не перевищує 10-20%).</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6419" y="3095946"/>
            <a:ext cx="2602669" cy="1908869"/>
          </a:xfrm>
          <a:prstGeom prst="rect">
            <a:avLst/>
          </a:prstGeom>
        </p:spPr>
      </p:pic>
    </p:spTree>
    <p:extLst>
      <p:ext uri="{BB962C8B-B14F-4D97-AF65-F5344CB8AC3E}">
        <p14:creationId xmlns:p14="http://schemas.microsoft.com/office/powerpoint/2010/main" val="2003353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8299" y="274638"/>
            <a:ext cx="10354100" cy="1143000"/>
          </a:xfrm>
        </p:spPr>
        <p:txBody>
          <a:bodyPr>
            <a:noAutofit/>
          </a:bodyPr>
          <a:lstStyle/>
          <a:p>
            <a:pPr algn="l"/>
            <a:r>
              <a:rPr lang="ru-RU" sz="3200" b="1" dirty="0">
                <a:solidFill>
                  <a:srgbClr val="C00000"/>
                </a:solidFill>
                <a:effectLst>
                  <a:outerShdw blurRad="38100" dist="38100" dir="2700000" algn="tl">
                    <a:srgbClr val="000000">
                      <a:alpha val="43137"/>
                    </a:srgbClr>
                  </a:outerShdw>
                </a:effectLst>
                <a:latin typeface="Comic Sans MS" pitchFamily="66" charset="0"/>
              </a:rPr>
              <a:t>8) </a:t>
            </a:r>
            <a:r>
              <a:rPr lang="ru-RU" sz="3200" b="1" dirty="0" err="1">
                <a:solidFill>
                  <a:srgbClr val="C00000"/>
                </a:solidFill>
                <a:effectLst>
                  <a:outerShdw blurRad="38100" dist="38100" dir="2700000" algn="tl">
                    <a:srgbClr val="000000">
                      <a:alpha val="43137"/>
                    </a:srgbClr>
                  </a:outerShdw>
                </a:effectLst>
                <a:latin typeface="Comic Sans MS" pitchFamily="66" charset="0"/>
              </a:rPr>
              <a:t>Ототожнення</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подій</a:t>
            </a:r>
            <a:r>
              <a:rPr lang="ru-RU" sz="3200" b="1" dirty="0">
                <a:solidFill>
                  <a:srgbClr val="C00000"/>
                </a:solidFill>
                <a:effectLst>
                  <a:outerShdw blurRad="38100" dist="38100" dir="2700000" algn="tl">
                    <a:srgbClr val="000000">
                      <a:alpha val="43137"/>
                    </a:srgbClr>
                  </a:outerShdw>
                </a:effectLst>
                <a:latin typeface="Comic Sans MS" pitchFamily="66" charset="0"/>
              </a:rPr>
              <a:t> та </a:t>
            </a:r>
            <a:r>
              <a:rPr lang="ru-RU" sz="3200" b="1" dirty="0" err="1">
                <a:solidFill>
                  <a:srgbClr val="C00000"/>
                </a:solidFill>
                <a:effectLst>
                  <a:outerShdw blurRad="38100" dist="38100" dir="2700000" algn="tl">
                    <a:srgbClr val="000000">
                      <a:alpha val="43137"/>
                    </a:srgbClr>
                  </a:outerShdw>
                </a:effectLst>
                <a:latin typeface="Comic Sans MS" pitchFamily="66" charset="0"/>
              </a:rPr>
              <a:t>явищ</a:t>
            </a:r>
            <a:r>
              <a:rPr lang="ru-RU" sz="3200" b="1" dirty="0">
                <a:solidFill>
                  <a:srgbClr val="C00000"/>
                </a:solidFill>
                <a:effectLst>
                  <a:outerShdw blurRad="38100" dist="38100" dir="2700000" algn="tl">
                    <a:srgbClr val="000000">
                      <a:alpha val="43137"/>
                    </a:srgbClr>
                  </a:outerShdw>
                </a:effectLst>
                <a:latin typeface="Comic Sans MS" pitchFamily="66" charset="0"/>
              </a:rPr>
              <a:t> з </a:t>
            </a:r>
            <a:r>
              <a:rPr lang="ru-RU" sz="3200" b="1" dirty="0" err="1">
                <a:solidFill>
                  <a:srgbClr val="C00000"/>
                </a:solidFill>
                <a:effectLst>
                  <a:outerShdw blurRad="38100" dist="38100" dir="2700000" algn="tl">
                    <a:srgbClr val="000000">
                      <a:alpha val="43137"/>
                    </a:srgbClr>
                  </a:outerShdw>
                </a:effectLst>
                <a:latin typeface="Comic Sans MS" pitchFamily="66" charset="0"/>
              </a:rPr>
              <a:t>періодом</a:t>
            </a:r>
            <a:r>
              <a:rPr lang="ru-RU" sz="3200" b="1" dirty="0">
                <a:solidFill>
                  <a:srgbClr val="C00000"/>
                </a:solidFill>
                <a:effectLst>
                  <a:outerShdw blurRad="38100" dist="38100" dir="2700000" algn="tl">
                    <a:srgbClr val="000000">
                      <a:alpha val="43137"/>
                    </a:srgbClr>
                  </a:outerShdw>
                </a:effectLst>
                <a:latin typeface="Comic Sans MS" pitchFamily="66" charset="0"/>
              </a:rPr>
              <a:t> </a:t>
            </a:r>
            <a:r>
              <a:rPr lang="ru-RU" sz="3200" b="1" dirty="0" err="1">
                <a:solidFill>
                  <a:srgbClr val="C00000"/>
                </a:solidFill>
                <a:effectLst>
                  <a:outerShdw blurRad="38100" dist="38100" dir="2700000" algn="tl">
                    <a:srgbClr val="000000">
                      <a:alpha val="43137"/>
                    </a:srgbClr>
                  </a:outerShdw>
                </a:effectLst>
                <a:latin typeface="Comic Sans MS" pitchFamily="66" charset="0"/>
              </a:rPr>
              <a:t>чи</a:t>
            </a:r>
            <a:r>
              <a:rPr lang="ru-RU" sz="3200" b="1" dirty="0">
                <a:solidFill>
                  <a:srgbClr val="C00000"/>
                </a:solidFill>
                <a:effectLst>
                  <a:outerShdw blurRad="38100" dist="38100" dir="2700000" algn="tl">
                    <a:srgbClr val="000000">
                      <a:alpha val="43137"/>
                    </a:srgbClr>
                  </a:outerShdw>
                </a:effectLst>
                <a:latin typeface="Comic Sans MS" pitchFamily="66" charset="0"/>
              </a:rPr>
              <a:t> особами </a:t>
            </a:r>
            <a:endParaRPr lang="uk-UA" sz="32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323832" y="1600205"/>
            <a:ext cx="10003809" cy="4525963"/>
          </a:xfrm>
        </p:spPr>
        <p:txBody>
          <a:bodyPr/>
          <a:lstStyle/>
          <a:p>
            <a:pPr marL="0" indent="0">
              <a:buNone/>
            </a:pPr>
            <a:r>
              <a:rPr lang="uk-UA" b="1" dirty="0" smtClean="0"/>
              <a:t>	Характерні </a:t>
            </a:r>
            <a:r>
              <a:rPr lang="uk-UA" b="1" dirty="0"/>
              <a:t>ознаки</a:t>
            </a:r>
            <a:r>
              <a:rPr lang="uk-UA" b="1" dirty="0" smtClean="0"/>
              <a:t>:</a:t>
            </a:r>
          </a:p>
          <a:p>
            <a:pPr>
              <a:buFontTx/>
              <a:buChar char="-"/>
            </a:pPr>
            <a:r>
              <a:rPr lang="uk-UA" dirty="0" err="1" smtClean="0"/>
              <a:t>популістична</a:t>
            </a:r>
            <a:r>
              <a:rPr lang="uk-UA" dirty="0"/>
              <a:t>, декларативна риторика; використання гасел; аргументації, підкріпленої гаслами; публічних штампів; соціальних міфів, стереотипних кліше; </a:t>
            </a:r>
            <a:endParaRPr lang="uk-UA" dirty="0" smtClean="0"/>
          </a:p>
          <a:p>
            <a:pPr>
              <a:buFontTx/>
              <a:buChar char="-"/>
            </a:pPr>
            <a:r>
              <a:rPr lang="uk-UA" dirty="0" smtClean="0"/>
              <a:t> </a:t>
            </a:r>
            <a:r>
              <a:rPr lang="uk-UA" dirty="0"/>
              <a:t>демонстрація зневаги до певного періоду, групи осіб, однієї особи, її дій, наслідків її дій; </a:t>
            </a:r>
            <a:endParaRPr lang="uk-UA" dirty="0" smtClean="0"/>
          </a:p>
          <a:p>
            <a:pPr>
              <a:buFontTx/>
              <a:buChar char="-"/>
            </a:pPr>
            <a:r>
              <a:rPr lang="uk-UA" dirty="0" smtClean="0"/>
              <a:t> </a:t>
            </a:r>
            <a:r>
              <a:rPr lang="uk-UA" dirty="0"/>
              <a:t>висока емоційність, агресія, критиканство, багаторазові повторення. </a:t>
            </a:r>
          </a:p>
        </p:txBody>
      </p:sp>
    </p:spTree>
    <p:extLst>
      <p:ext uri="{BB962C8B-B14F-4D97-AF65-F5344CB8AC3E}">
        <p14:creationId xmlns:p14="http://schemas.microsoft.com/office/powerpoint/2010/main" val="1123714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341912" y="365125"/>
            <a:ext cx="9630888" cy="1325563"/>
          </a:xfrm>
        </p:spPr>
        <p:txBody>
          <a:bodyPr>
            <a:normAutofit fontScale="90000"/>
          </a:bodyPr>
          <a:lstStyle/>
          <a:p>
            <a:pPr algn="l"/>
            <a:r>
              <a:rPr lang="uk-UA" b="1" dirty="0" smtClean="0">
                <a:solidFill>
                  <a:srgbClr val="C00000"/>
                </a:solidFill>
                <a:effectLst>
                  <a:outerShdw blurRad="38100" dist="38100" dir="2700000" algn="tl">
                    <a:srgbClr val="000000">
                      <a:alpha val="43137"/>
                    </a:srgbClr>
                  </a:outerShdw>
                </a:effectLst>
                <a:latin typeface="Comic Sans MS" pitchFamily="66" charset="0"/>
              </a:rPr>
              <a:t>Фактори, які сприяють викривленню інформації</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p:txBody>
          <a:bodyPr>
            <a:normAutofit fontScale="92500" lnSpcReduction="10000"/>
          </a:bodyPr>
          <a:lstStyle/>
          <a:p>
            <a:pPr marL="0" indent="0">
              <a:lnSpc>
                <a:spcPct val="150000"/>
              </a:lnSpc>
              <a:buNone/>
            </a:pPr>
            <a:r>
              <a:rPr lang="uk-UA" dirty="0" smtClean="0"/>
              <a:t>	  1. Швидкість поширення.</a:t>
            </a:r>
          </a:p>
          <a:p>
            <a:pPr marL="0" indent="0">
              <a:lnSpc>
                <a:spcPct val="150000"/>
              </a:lnSpc>
              <a:buNone/>
            </a:pPr>
            <a:r>
              <a:rPr lang="uk-UA" dirty="0" smtClean="0"/>
              <a:t>	  2. Інформаційний шум.</a:t>
            </a:r>
          </a:p>
          <a:p>
            <a:pPr marL="0" indent="0">
              <a:lnSpc>
                <a:spcPct val="150000"/>
              </a:lnSpc>
              <a:buNone/>
            </a:pPr>
            <a:r>
              <a:rPr lang="uk-UA" dirty="0" smtClean="0"/>
              <a:t>	  3. Переакцентування (переключення уваги).</a:t>
            </a:r>
          </a:p>
          <a:p>
            <a:pPr marL="0" indent="0">
              <a:lnSpc>
                <a:spcPct val="150000"/>
              </a:lnSpc>
              <a:buNone/>
            </a:pPr>
            <a:r>
              <a:rPr lang="uk-UA" dirty="0" smtClean="0"/>
              <a:t>	  4. Використання емоцій.</a:t>
            </a:r>
          </a:p>
          <a:p>
            <a:pPr marL="0" indent="0">
              <a:lnSpc>
                <a:spcPct val="150000"/>
              </a:lnSpc>
              <a:buNone/>
            </a:pPr>
            <a:r>
              <a:rPr lang="uk-UA" dirty="0" smtClean="0"/>
              <a:t>	  5. Повторення та </a:t>
            </a:r>
            <a:r>
              <a:rPr lang="uk-UA" dirty="0" err="1" smtClean="0"/>
              <a:t>дріблення</a:t>
            </a:r>
            <a:r>
              <a:rPr lang="uk-UA" dirty="0" smtClean="0"/>
              <a:t> інформації.</a:t>
            </a:r>
          </a:p>
          <a:p>
            <a:pPr marL="0" indent="0">
              <a:lnSpc>
                <a:spcPct val="150000"/>
              </a:lnSpc>
              <a:buNone/>
            </a:pPr>
            <a:r>
              <a:rPr lang="uk-UA" dirty="0" smtClean="0"/>
              <a:t>	  6. Штучність, актуалізація стереотипів.</a:t>
            </a:r>
            <a:endParaRPr lang="uk-UA" dirty="0"/>
          </a:p>
        </p:txBody>
      </p:sp>
    </p:spTree>
    <p:extLst>
      <p:ext uri="{BB962C8B-B14F-4D97-AF65-F5344CB8AC3E}">
        <p14:creationId xmlns:p14="http://schemas.microsoft.com/office/powerpoint/2010/main" val="607805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1433015" y="268224"/>
            <a:ext cx="9785446" cy="6323645"/>
          </a:xfrm>
        </p:spPr>
        <p:txBody>
          <a:bodyPr>
            <a:normAutofit/>
          </a:bodyPr>
          <a:lstStyle/>
          <a:p>
            <a:pPr marL="0" indent="0">
              <a:buNone/>
            </a:pPr>
            <a:r>
              <a:rPr lang="ru-RU" i="1" dirty="0"/>
              <a:t>	</a:t>
            </a:r>
            <a:r>
              <a:rPr lang="ru-RU" i="1" dirty="0" smtClean="0"/>
              <a:t>«</a:t>
            </a:r>
            <a:r>
              <a:rPr lang="ru-RU" i="1" dirty="0" err="1"/>
              <a:t>Реструктуризація</a:t>
            </a:r>
            <a:r>
              <a:rPr lang="ru-RU" i="1" dirty="0"/>
              <a:t> </a:t>
            </a:r>
            <a:r>
              <a:rPr lang="ru-RU" i="1" dirty="0" err="1"/>
              <a:t>боргів</a:t>
            </a:r>
            <a:r>
              <a:rPr lang="ru-RU" i="1" dirty="0"/>
              <a:t> </a:t>
            </a:r>
            <a:r>
              <a:rPr lang="ru-RU" i="1" dirty="0" err="1"/>
              <a:t>призвела</a:t>
            </a:r>
            <a:r>
              <a:rPr lang="ru-RU" i="1" dirty="0"/>
              <a:t> до того, </a:t>
            </a:r>
            <a:r>
              <a:rPr lang="ru-RU" i="1" dirty="0" err="1"/>
              <a:t>що</a:t>
            </a:r>
            <a:r>
              <a:rPr lang="ru-RU" i="1" dirty="0"/>
              <a:t> ми </a:t>
            </a:r>
            <a:r>
              <a:rPr lang="ru-RU" i="1" dirty="0" err="1"/>
              <a:t>будемо</a:t>
            </a:r>
            <a:r>
              <a:rPr lang="ru-RU" i="1" dirty="0"/>
              <a:t> </a:t>
            </a:r>
            <a:r>
              <a:rPr lang="ru-RU" i="1" dirty="0" err="1"/>
              <a:t>платити</a:t>
            </a:r>
            <a:r>
              <a:rPr lang="ru-RU" i="1" dirty="0"/>
              <a:t> </a:t>
            </a:r>
            <a:r>
              <a:rPr lang="ru-RU" i="1" dirty="0" err="1"/>
              <a:t>їх</a:t>
            </a:r>
            <a:r>
              <a:rPr lang="ru-RU" i="1" dirty="0"/>
              <a:t> </a:t>
            </a:r>
            <a:r>
              <a:rPr lang="ru-RU" i="1" dirty="0" err="1"/>
              <a:t>ще</a:t>
            </a:r>
            <a:r>
              <a:rPr lang="ru-RU" i="1" dirty="0"/>
              <a:t> 40 </a:t>
            </a:r>
            <a:r>
              <a:rPr lang="ru-RU" i="1" dirty="0" err="1"/>
              <a:t>років</a:t>
            </a:r>
            <a:r>
              <a:rPr lang="ru-RU" i="1" dirty="0"/>
              <a:t>! </a:t>
            </a:r>
            <a:r>
              <a:rPr lang="ru-RU" i="1" dirty="0" err="1"/>
              <a:t>Наші</a:t>
            </a:r>
            <a:r>
              <a:rPr lang="ru-RU" i="1" dirty="0"/>
              <a:t> </a:t>
            </a:r>
            <a:r>
              <a:rPr lang="ru-RU" i="1" dirty="0" err="1"/>
              <a:t>діти</a:t>
            </a:r>
            <a:r>
              <a:rPr lang="ru-RU" i="1" dirty="0"/>
              <a:t> </a:t>
            </a:r>
            <a:r>
              <a:rPr lang="ru-RU" i="1" dirty="0" err="1"/>
              <a:t>їх</a:t>
            </a:r>
            <a:r>
              <a:rPr lang="ru-RU" i="1" dirty="0"/>
              <a:t> </a:t>
            </a:r>
            <a:r>
              <a:rPr lang="ru-RU" i="1" dirty="0" err="1"/>
              <a:t>будуть</a:t>
            </a:r>
            <a:r>
              <a:rPr lang="ru-RU" i="1" dirty="0"/>
              <a:t> </a:t>
            </a:r>
            <a:r>
              <a:rPr lang="ru-RU" i="1" dirty="0" err="1"/>
              <a:t>платити</a:t>
            </a:r>
            <a:r>
              <a:rPr lang="ru-RU" i="1" dirty="0"/>
              <a:t>! </a:t>
            </a:r>
            <a:r>
              <a:rPr lang="ru-RU" i="1" dirty="0" err="1"/>
              <a:t>Ця</a:t>
            </a:r>
            <a:r>
              <a:rPr lang="ru-RU" i="1" dirty="0"/>
              <a:t> </a:t>
            </a:r>
            <a:r>
              <a:rPr lang="ru-RU" i="1" dirty="0" err="1"/>
              <a:t>влада</a:t>
            </a:r>
            <a:r>
              <a:rPr lang="ru-RU" i="1" dirty="0"/>
              <a:t>, разом з «</a:t>
            </a:r>
            <a:r>
              <a:rPr lang="ru-RU" i="1" dirty="0" err="1"/>
              <a:t>папередниками</a:t>
            </a:r>
            <a:r>
              <a:rPr lang="ru-RU" i="1" dirty="0"/>
              <a:t>», </a:t>
            </a:r>
            <a:r>
              <a:rPr lang="ru-RU" i="1" dirty="0" err="1"/>
              <a:t>досягла</a:t>
            </a:r>
            <a:r>
              <a:rPr lang="ru-RU" i="1" dirty="0"/>
              <a:t> того, </a:t>
            </a:r>
            <a:r>
              <a:rPr lang="ru-RU" i="1" dirty="0" err="1"/>
              <a:t>що</a:t>
            </a:r>
            <a:r>
              <a:rPr lang="ru-RU" i="1" dirty="0"/>
              <a:t> </a:t>
            </a:r>
            <a:r>
              <a:rPr lang="ru-RU" i="1" dirty="0" err="1"/>
              <a:t>кожен</a:t>
            </a:r>
            <a:r>
              <a:rPr lang="ru-RU" i="1" dirty="0"/>
              <a:t> </a:t>
            </a:r>
            <a:r>
              <a:rPr lang="ru-RU" i="1" dirty="0" err="1"/>
              <a:t>громадянин</a:t>
            </a:r>
            <a:r>
              <a:rPr lang="ru-RU" i="1" dirty="0"/>
              <a:t>, </a:t>
            </a:r>
            <a:r>
              <a:rPr lang="ru-RU" i="1" dirty="0" err="1"/>
              <a:t>навіть</a:t>
            </a:r>
            <a:r>
              <a:rPr lang="ru-RU" i="1" dirty="0"/>
              <a:t> </a:t>
            </a:r>
            <a:r>
              <a:rPr lang="ru-RU" i="1" dirty="0" err="1"/>
              <a:t>ті</a:t>
            </a:r>
            <a:r>
              <a:rPr lang="ru-RU" i="1" dirty="0"/>
              <a:t> </a:t>
            </a:r>
            <a:r>
              <a:rPr lang="ru-RU" i="1" dirty="0" err="1"/>
              <a:t>хто</a:t>
            </a:r>
            <a:r>
              <a:rPr lang="ru-RU" i="1" dirty="0"/>
              <a:t> </a:t>
            </a:r>
            <a:r>
              <a:rPr lang="ru-RU" i="1" dirty="0" err="1"/>
              <a:t>тільки</a:t>
            </a:r>
            <a:r>
              <a:rPr lang="ru-RU" i="1" dirty="0"/>
              <a:t> </a:t>
            </a:r>
            <a:r>
              <a:rPr lang="ru-RU" i="1" dirty="0" err="1"/>
              <a:t>народжені</a:t>
            </a:r>
            <a:r>
              <a:rPr lang="ru-RU" i="1" dirty="0"/>
              <a:t>, </a:t>
            </a:r>
            <a:r>
              <a:rPr lang="ru-RU" i="1" dirty="0" err="1"/>
              <a:t>вже</a:t>
            </a:r>
            <a:r>
              <a:rPr lang="ru-RU" i="1" dirty="0"/>
              <a:t> </a:t>
            </a:r>
            <a:r>
              <a:rPr lang="ru-RU" i="1" dirty="0" err="1"/>
              <a:t>винні</a:t>
            </a:r>
            <a:r>
              <a:rPr lang="ru-RU" i="1" dirty="0"/>
              <a:t> кредиторам по $10 000</a:t>
            </a:r>
            <a:r>
              <a:rPr lang="ru-RU" i="1" dirty="0" smtClean="0"/>
              <a:t>…».</a:t>
            </a:r>
          </a:p>
          <a:p>
            <a:pPr marL="0" indent="0">
              <a:buNone/>
            </a:pPr>
            <a:endParaRPr lang="ru-RU" sz="2800" dirty="0" smtClean="0"/>
          </a:p>
          <a:p>
            <a:pPr marL="0" indent="0">
              <a:buNone/>
            </a:pPr>
            <a:r>
              <a:rPr lang="ru-RU" sz="2800" dirty="0" smtClean="0"/>
              <a:t> </a:t>
            </a:r>
            <a:r>
              <a:rPr lang="ru-RU" sz="2800" dirty="0"/>
              <a:t>(PS: будь-</a:t>
            </a:r>
            <a:r>
              <a:rPr lang="ru-RU" sz="2800" dirty="0" err="1"/>
              <a:t>який</a:t>
            </a:r>
            <a:r>
              <a:rPr lang="ru-RU" sz="2800" dirty="0"/>
              <a:t> борг </a:t>
            </a:r>
            <a:r>
              <a:rPr lang="ru-RU" sz="2800" dirty="0" err="1"/>
              <a:t>держави</a:t>
            </a:r>
            <a:r>
              <a:rPr lang="ru-RU" sz="2800" dirty="0"/>
              <a:t> в </a:t>
            </a:r>
            <a:r>
              <a:rPr lang="ru-RU" sz="2800" dirty="0" err="1"/>
              <a:t>фінансовій</a:t>
            </a:r>
            <a:r>
              <a:rPr lang="ru-RU" sz="2800" dirty="0"/>
              <a:t> </a:t>
            </a:r>
            <a:r>
              <a:rPr lang="ru-RU" sz="2800" dirty="0" err="1"/>
              <a:t>практиці</a:t>
            </a:r>
            <a:r>
              <a:rPr lang="ru-RU" sz="2800" dirty="0"/>
              <a:t> не </a:t>
            </a:r>
            <a:r>
              <a:rPr lang="ru-RU" sz="2800" dirty="0" err="1"/>
              <a:t>обліковується</a:t>
            </a:r>
            <a:r>
              <a:rPr lang="ru-RU" sz="2800" dirty="0"/>
              <a:t> з </a:t>
            </a:r>
            <a:r>
              <a:rPr lang="ru-RU" sz="2800" dirty="0" err="1"/>
              <a:t>розрахунку</a:t>
            </a:r>
            <a:r>
              <a:rPr lang="ru-RU" sz="2800" dirty="0"/>
              <a:t> на одного </a:t>
            </a:r>
            <a:r>
              <a:rPr lang="ru-RU" sz="2800" dirty="0" err="1"/>
              <a:t>громадянина</a:t>
            </a:r>
            <a:r>
              <a:rPr lang="ru-RU" sz="2800" dirty="0"/>
              <a:t>. </a:t>
            </a:r>
            <a:r>
              <a:rPr lang="ru-RU" sz="2800" dirty="0" err="1"/>
              <a:t>Це</a:t>
            </a:r>
            <a:r>
              <a:rPr lang="ru-RU" sz="2800" dirty="0"/>
              <a:t> </a:t>
            </a:r>
            <a:r>
              <a:rPr lang="ru-RU" sz="2800" dirty="0" err="1"/>
              <a:t>макроекономічна</a:t>
            </a:r>
            <a:r>
              <a:rPr lang="ru-RU" sz="2800" dirty="0"/>
              <a:t> величина).</a:t>
            </a:r>
            <a:endParaRPr lang="uk-UA" sz="2800"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2584" y="4806696"/>
            <a:ext cx="2051304" cy="2051304"/>
          </a:xfrm>
          <a:prstGeom prst="rect">
            <a:avLst/>
          </a:prstGeom>
        </p:spPr>
      </p:pic>
    </p:spTree>
    <p:extLst>
      <p:ext uri="{BB962C8B-B14F-4D97-AF65-F5344CB8AC3E}">
        <p14:creationId xmlns:p14="http://schemas.microsoft.com/office/powerpoint/2010/main" val="526055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5593" y="274638"/>
            <a:ext cx="10153935" cy="1143000"/>
          </a:xfrm>
        </p:spPr>
        <p:txBody>
          <a:bodyPr>
            <a:noAutofit/>
          </a:bodyPr>
          <a:lstStyle/>
          <a:p>
            <a:pPr algn="l"/>
            <a:r>
              <a:rPr lang="ru-RU" sz="3600" b="1" dirty="0">
                <a:solidFill>
                  <a:srgbClr val="C00000"/>
                </a:solidFill>
                <a:effectLst>
                  <a:outerShdw blurRad="38100" dist="38100" dir="2700000" algn="tl">
                    <a:srgbClr val="000000">
                      <a:alpha val="43137"/>
                    </a:srgbClr>
                  </a:outerShdw>
                </a:effectLst>
                <a:latin typeface="Comic Sans MS" pitchFamily="66" charset="0"/>
              </a:rPr>
              <a:t>9) «</a:t>
            </a:r>
            <a:r>
              <a:rPr lang="ru-RU" sz="3600" b="1" dirty="0" err="1">
                <a:solidFill>
                  <a:srgbClr val="C00000"/>
                </a:solidFill>
                <a:effectLst>
                  <a:outerShdw blurRad="38100" dist="38100" dir="2700000" algn="tl">
                    <a:srgbClr val="000000">
                      <a:alpha val="43137"/>
                    </a:srgbClr>
                  </a:outerShdw>
                </a:effectLst>
                <a:latin typeface="Comic Sans MS" pitchFamily="66" charset="0"/>
              </a:rPr>
              <a:t>Забалакування</a:t>
            </a:r>
            <a:r>
              <a:rPr lang="ru-RU" sz="3600" b="1" dirty="0">
                <a:solidFill>
                  <a:srgbClr val="C00000"/>
                </a:solidFill>
                <a:effectLst>
                  <a:outerShdw blurRad="38100" dist="38100" dir="2700000" algn="tl">
                    <a:srgbClr val="000000">
                      <a:alpha val="43137"/>
                    </a:srgbClr>
                  </a:outerShdw>
                </a:effectLst>
                <a:latin typeface="Comic Sans MS" pitchFamily="66" charset="0"/>
              </a:rPr>
              <a:t>» </a:t>
            </a:r>
            <a:r>
              <a:rPr lang="ru-RU" sz="3600" b="1" dirty="0" err="1">
                <a:solidFill>
                  <a:srgbClr val="C00000"/>
                </a:solidFill>
                <a:effectLst>
                  <a:outerShdw blurRad="38100" dist="38100" dir="2700000" algn="tl">
                    <a:srgbClr val="000000">
                      <a:alpha val="43137"/>
                    </a:srgbClr>
                  </a:outerShdw>
                </a:effectLst>
                <a:latin typeface="Comic Sans MS" pitchFamily="66" charset="0"/>
              </a:rPr>
              <a:t>гострої</a:t>
            </a:r>
            <a:r>
              <a:rPr lang="ru-RU" sz="3600" b="1" dirty="0">
                <a:solidFill>
                  <a:srgbClr val="C00000"/>
                </a:solidFill>
                <a:effectLst>
                  <a:outerShdw blurRad="38100" dist="38100" dir="2700000" algn="tl">
                    <a:srgbClr val="000000">
                      <a:alpha val="43137"/>
                    </a:srgbClr>
                  </a:outerShdw>
                </a:effectLst>
                <a:latin typeface="Comic Sans MS" pitchFamily="66" charset="0"/>
              </a:rPr>
              <a:t> теми </a:t>
            </a:r>
            <a:r>
              <a:rPr lang="ru-RU" sz="3600" b="1" dirty="0" err="1">
                <a:solidFill>
                  <a:srgbClr val="C00000"/>
                </a:solidFill>
                <a:effectLst>
                  <a:outerShdw blurRad="38100" dist="38100" dir="2700000" algn="tl">
                    <a:srgbClr val="000000">
                      <a:alpha val="43137"/>
                    </a:srgbClr>
                  </a:outerShdw>
                </a:effectLst>
                <a:latin typeface="Comic Sans MS" pitchFamily="66" charset="0"/>
              </a:rPr>
              <a:t>суміжною</a:t>
            </a:r>
            <a:r>
              <a:rPr lang="ru-RU" sz="3600" b="1" dirty="0">
                <a:solidFill>
                  <a:srgbClr val="C00000"/>
                </a:solidFill>
                <a:effectLst>
                  <a:outerShdw blurRad="38100" dist="38100" dir="2700000" algn="tl">
                    <a:srgbClr val="000000">
                      <a:alpha val="43137"/>
                    </a:srgbClr>
                  </a:outerShdw>
                </a:effectLst>
                <a:latin typeface="Comic Sans MS" pitchFamily="66" charset="0"/>
              </a:rPr>
              <a:t>, але </a:t>
            </a:r>
            <a:r>
              <a:rPr lang="ru-RU" sz="3600" b="1" dirty="0" err="1">
                <a:solidFill>
                  <a:srgbClr val="C00000"/>
                </a:solidFill>
                <a:effectLst>
                  <a:outerShdw blurRad="38100" dist="38100" dir="2700000" algn="tl">
                    <a:srgbClr val="000000">
                      <a:alpha val="43137"/>
                    </a:srgbClr>
                  </a:outerShdw>
                </a:effectLst>
                <a:latin typeface="Comic Sans MS" pitchFamily="66" charset="0"/>
              </a:rPr>
              <a:t>другорядною</a:t>
            </a:r>
            <a:endParaRPr lang="uk-UA" sz="36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310184" y="1600205"/>
            <a:ext cx="9976515" cy="4786947"/>
          </a:xfrm>
        </p:spPr>
        <p:txBody>
          <a:bodyPr>
            <a:normAutofit lnSpcReduction="10000"/>
          </a:bodyPr>
          <a:lstStyle/>
          <a:p>
            <a:pPr marL="0" indent="0">
              <a:buNone/>
            </a:pPr>
            <a:r>
              <a:rPr lang="uk-UA" dirty="0" smtClean="0"/>
              <a:t>	</a:t>
            </a:r>
            <a:r>
              <a:rPr lang="uk-UA" b="1" dirty="0" smtClean="0"/>
              <a:t>Характерні </a:t>
            </a:r>
            <a:r>
              <a:rPr lang="uk-UA" b="1" dirty="0"/>
              <a:t>ознаки: </a:t>
            </a:r>
            <a:endParaRPr lang="uk-UA" b="1" dirty="0" smtClean="0"/>
          </a:p>
          <a:p>
            <a:pPr>
              <a:buFontTx/>
              <a:buChar char="-"/>
            </a:pPr>
            <a:r>
              <a:rPr lang="uk-UA" dirty="0" smtClean="0"/>
              <a:t>надання </a:t>
            </a:r>
            <a:r>
              <a:rPr lang="uk-UA" dirty="0"/>
              <a:t>об’єкту не притаманних йому властивостей, як наслідок – створення хибної картини щодо структури, діяльності об’єкта або його складників; </a:t>
            </a:r>
            <a:endParaRPr lang="uk-UA" dirty="0" smtClean="0"/>
          </a:p>
          <a:p>
            <a:pPr>
              <a:buFontTx/>
              <a:buChar char="-"/>
            </a:pPr>
            <a:r>
              <a:rPr lang="uk-UA" dirty="0" smtClean="0"/>
              <a:t> </a:t>
            </a:r>
            <a:r>
              <a:rPr lang="uk-UA" dirty="0"/>
              <a:t>декларативна риторика та аргументація, використання гасел, публічних штампів, соціальних міфів, стереотипів, кліше, апелювання до найбільш вразливих суспільних проблем; </a:t>
            </a:r>
            <a:endParaRPr lang="uk-UA" dirty="0" smtClean="0"/>
          </a:p>
          <a:p>
            <a:pPr>
              <a:buFontTx/>
              <a:buChar char="-"/>
            </a:pPr>
            <a:r>
              <a:rPr lang="uk-UA" dirty="0" smtClean="0"/>
              <a:t>яскраве </a:t>
            </a:r>
            <a:r>
              <a:rPr lang="uk-UA" dirty="0"/>
              <a:t>емоційне забарвлення риторики, критика, агресія, зневага, спонукання до дій.</a:t>
            </a:r>
          </a:p>
        </p:txBody>
      </p:sp>
    </p:spTree>
    <p:extLst>
      <p:ext uri="{BB962C8B-B14F-4D97-AF65-F5344CB8AC3E}">
        <p14:creationId xmlns:p14="http://schemas.microsoft.com/office/powerpoint/2010/main" val="3649482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182441" y="382501"/>
            <a:ext cx="10058401" cy="6213371"/>
          </a:xfrm>
        </p:spPr>
        <p:txBody>
          <a:bodyPr>
            <a:normAutofit/>
          </a:bodyPr>
          <a:lstStyle/>
          <a:p>
            <a:pPr marL="0" indent="0">
              <a:buNone/>
            </a:pPr>
            <a:r>
              <a:rPr lang="ru-RU" dirty="0" smtClean="0"/>
              <a:t>	</a:t>
            </a:r>
            <a:r>
              <a:rPr lang="ru-RU" i="1" dirty="0" smtClean="0"/>
              <a:t>«</a:t>
            </a:r>
            <a:r>
              <a:rPr lang="ru-RU" i="1" dirty="0"/>
              <a:t>Коли </a:t>
            </a:r>
            <a:r>
              <a:rPr lang="ru-RU" i="1" dirty="0" err="1"/>
              <a:t>говорять</a:t>
            </a:r>
            <a:r>
              <a:rPr lang="ru-RU" i="1" dirty="0"/>
              <a:t> про </a:t>
            </a:r>
            <a:r>
              <a:rPr lang="ru-RU" i="1" dirty="0" err="1"/>
              <a:t>тарифи</a:t>
            </a:r>
            <a:r>
              <a:rPr lang="ru-RU" i="1" dirty="0"/>
              <a:t>, </a:t>
            </a:r>
            <a:r>
              <a:rPr lang="ru-RU" i="1" dirty="0" err="1"/>
              <a:t>чому</a:t>
            </a:r>
            <a:r>
              <a:rPr lang="ru-RU" i="1" dirty="0"/>
              <a:t> не </a:t>
            </a:r>
            <a:r>
              <a:rPr lang="ru-RU" i="1" dirty="0" err="1"/>
              <a:t>звертають</a:t>
            </a:r>
            <a:r>
              <a:rPr lang="ru-RU" i="1" dirty="0"/>
              <a:t> </a:t>
            </a:r>
            <a:r>
              <a:rPr lang="ru-RU" i="1" dirty="0" err="1"/>
              <a:t>увагу</a:t>
            </a:r>
            <a:r>
              <a:rPr lang="ru-RU" i="1" dirty="0"/>
              <a:t>, яку </a:t>
            </a:r>
            <a:r>
              <a:rPr lang="ru-RU" i="1" dirty="0" err="1"/>
              <a:t>зарплатню</a:t>
            </a:r>
            <a:r>
              <a:rPr lang="ru-RU" i="1" dirty="0"/>
              <a:t> </a:t>
            </a:r>
            <a:r>
              <a:rPr lang="ru-RU" i="1" dirty="0" err="1"/>
              <a:t>отримують</a:t>
            </a:r>
            <a:r>
              <a:rPr lang="ru-RU" i="1" dirty="0"/>
              <a:t> чиновники так званого «регулятора». У </a:t>
            </a:r>
            <a:r>
              <a:rPr lang="ru-RU" i="1" dirty="0" err="1"/>
              <a:t>його</a:t>
            </a:r>
            <a:r>
              <a:rPr lang="ru-RU" i="1" dirty="0"/>
              <a:t> </a:t>
            </a:r>
            <a:r>
              <a:rPr lang="ru-RU" i="1" dirty="0" err="1"/>
              <a:t>керівника</a:t>
            </a:r>
            <a:r>
              <a:rPr lang="ru-RU" i="1" dirty="0"/>
              <a:t> зарплата 2 млн. грн. на </a:t>
            </a:r>
            <a:r>
              <a:rPr lang="ru-RU" i="1" dirty="0" err="1"/>
              <a:t>місяць</a:t>
            </a:r>
            <a:r>
              <a:rPr lang="ru-RU" i="1" dirty="0"/>
              <a:t>! І </a:t>
            </a:r>
            <a:r>
              <a:rPr lang="ru-RU" i="1" dirty="0" err="1"/>
              <a:t>він</a:t>
            </a:r>
            <a:r>
              <a:rPr lang="ru-RU" i="1" dirty="0"/>
              <a:t> там не один </a:t>
            </a:r>
            <a:r>
              <a:rPr lang="ru-RU" i="1" dirty="0" err="1"/>
              <a:t>такий</a:t>
            </a:r>
            <a:r>
              <a:rPr lang="ru-RU" i="1" dirty="0"/>
              <a:t>! А </a:t>
            </a:r>
            <a:r>
              <a:rPr lang="ru-RU" i="1" dirty="0" err="1"/>
              <a:t>ви</a:t>
            </a:r>
            <a:r>
              <a:rPr lang="ru-RU" i="1" dirty="0"/>
              <a:t> </a:t>
            </a:r>
            <a:r>
              <a:rPr lang="ru-RU" i="1" dirty="0" err="1" smtClean="0"/>
              <a:t>питаєте</a:t>
            </a:r>
            <a:r>
              <a:rPr lang="ru-RU" i="1" dirty="0" smtClean="0"/>
              <a:t> </a:t>
            </a:r>
            <a:r>
              <a:rPr lang="ru-RU" i="1" dirty="0" err="1"/>
              <a:t>чому</a:t>
            </a:r>
            <a:r>
              <a:rPr lang="ru-RU" i="1" dirty="0"/>
              <a:t> </a:t>
            </a:r>
            <a:r>
              <a:rPr lang="ru-RU" i="1" dirty="0" err="1"/>
              <a:t>ростуть</a:t>
            </a:r>
            <a:r>
              <a:rPr lang="ru-RU" i="1" dirty="0"/>
              <a:t> </a:t>
            </a:r>
            <a:r>
              <a:rPr lang="ru-RU" i="1" dirty="0" err="1"/>
              <a:t>тарифи</a:t>
            </a:r>
            <a:r>
              <a:rPr lang="ru-RU" i="1" dirty="0"/>
              <a:t>?..» </a:t>
            </a:r>
            <a:r>
              <a:rPr lang="ru-RU" i="1" dirty="0" smtClean="0"/>
              <a:t>.</a:t>
            </a:r>
          </a:p>
          <a:p>
            <a:pPr marL="0" indent="0">
              <a:buNone/>
            </a:pPr>
            <a:endParaRPr lang="ru-RU" i="1" dirty="0" smtClean="0"/>
          </a:p>
          <a:p>
            <a:pPr marL="0" indent="0">
              <a:buNone/>
            </a:pPr>
            <a:endParaRPr lang="ru-RU" dirty="0" smtClean="0"/>
          </a:p>
          <a:p>
            <a:pPr marL="0" indent="0">
              <a:buNone/>
            </a:pPr>
            <a:endParaRPr lang="ru-RU" dirty="0"/>
          </a:p>
          <a:p>
            <a:pPr marL="0" indent="0">
              <a:buNone/>
            </a:pPr>
            <a:r>
              <a:rPr lang="ru-RU" sz="2800" dirty="0"/>
              <a:t>(PS: «оплата </a:t>
            </a:r>
            <a:r>
              <a:rPr lang="ru-RU" sz="2800" dirty="0" err="1"/>
              <a:t>праці</a:t>
            </a:r>
            <a:r>
              <a:rPr lang="ru-RU" sz="2800" dirty="0"/>
              <a:t>» </a:t>
            </a:r>
            <a:r>
              <a:rPr lang="ru-RU" sz="2800" dirty="0" err="1"/>
              <a:t>закладена</a:t>
            </a:r>
            <a:r>
              <a:rPr lang="ru-RU" sz="2800" dirty="0"/>
              <a:t> у будь-</a:t>
            </a:r>
            <a:r>
              <a:rPr lang="ru-RU" sz="2800" dirty="0" err="1"/>
              <a:t>якому</a:t>
            </a:r>
            <a:r>
              <a:rPr lang="ru-RU" sz="2800" dirty="0"/>
              <a:t> </a:t>
            </a:r>
            <a:r>
              <a:rPr lang="ru-RU" sz="2800" dirty="0" err="1"/>
              <a:t>тарифі</a:t>
            </a:r>
            <a:r>
              <a:rPr lang="ru-RU" sz="2800" dirty="0"/>
              <a:t>, не </a:t>
            </a:r>
            <a:r>
              <a:rPr lang="ru-RU" sz="2800" dirty="0" err="1"/>
              <a:t>перевищує</a:t>
            </a:r>
            <a:r>
              <a:rPr lang="ru-RU" sz="2800" dirty="0"/>
              <a:t> 10% і не є </a:t>
            </a:r>
            <a:r>
              <a:rPr lang="ru-RU" sz="2800" dirty="0" err="1"/>
              <a:t>визначальною</a:t>
            </a:r>
            <a:r>
              <a:rPr lang="ru-RU" sz="2800" dirty="0"/>
              <a:t> для </a:t>
            </a:r>
            <a:r>
              <a:rPr lang="ru-RU" sz="2800" dirty="0" err="1"/>
              <a:t>формування</a:t>
            </a:r>
            <a:r>
              <a:rPr lang="ru-RU" sz="2800" dirty="0"/>
              <a:t> самого тарифу).</a:t>
            </a:r>
            <a:endParaRPr lang="ru-RU" sz="2800" dirty="0"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267" y="2678066"/>
            <a:ext cx="1688541" cy="1890289"/>
          </a:xfrm>
          <a:prstGeom prst="rect">
            <a:avLst/>
          </a:prstGeom>
        </p:spPr>
      </p:pic>
    </p:spTree>
    <p:extLst>
      <p:ext uri="{BB962C8B-B14F-4D97-AF65-F5344CB8AC3E}">
        <p14:creationId xmlns:p14="http://schemas.microsoft.com/office/powerpoint/2010/main" val="796373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6412" y="301934"/>
            <a:ext cx="9990162" cy="1143000"/>
          </a:xfrm>
        </p:spPr>
        <p:txBody>
          <a:bodyPr>
            <a:normAutofit fontScale="90000"/>
          </a:bodyPr>
          <a:lstStyle/>
          <a:p>
            <a:pPr algn="l"/>
            <a:r>
              <a:rPr lang="ru-RU" b="1" dirty="0">
                <a:solidFill>
                  <a:srgbClr val="C00000"/>
                </a:solidFill>
                <a:effectLst>
                  <a:outerShdw blurRad="38100" dist="38100" dir="2700000" algn="tl">
                    <a:srgbClr val="000000">
                      <a:alpha val="43137"/>
                    </a:srgbClr>
                  </a:outerShdw>
                </a:effectLst>
                <a:latin typeface="Comic Sans MS" pitchFamily="66" charset="0"/>
              </a:rPr>
              <a:t>10) </a:t>
            </a:r>
            <a:r>
              <a:rPr lang="ru-RU" b="1" dirty="0" err="1">
                <a:solidFill>
                  <a:srgbClr val="C00000"/>
                </a:solidFill>
                <a:effectLst>
                  <a:outerShdw blurRad="38100" dist="38100" dir="2700000" algn="tl">
                    <a:srgbClr val="000000">
                      <a:alpha val="43137"/>
                    </a:srgbClr>
                  </a:outerShdw>
                </a:effectLst>
                <a:latin typeface="Comic Sans MS" pitchFamily="66" charset="0"/>
              </a:rPr>
              <a:t>Викривлення</a:t>
            </a:r>
            <a:r>
              <a:rPr lang="ru-RU" b="1" dirty="0">
                <a:solidFill>
                  <a:srgbClr val="C00000"/>
                </a:solidFill>
                <a:effectLst>
                  <a:outerShdw blurRad="38100" dist="38100" dir="2700000" algn="tl">
                    <a:srgbClr val="000000">
                      <a:alpha val="43137"/>
                    </a:srgbClr>
                  </a:outerShdw>
                </a:effectLst>
                <a:latin typeface="Comic Sans MS" pitchFamily="66" charset="0"/>
              </a:rPr>
              <a:t> </a:t>
            </a:r>
            <a:r>
              <a:rPr lang="ru-RU" b="1" dirty="0" err="1">
                <a:solidFill>
                  <a:srgbClr val="C00000"/>
                </a:solidFill>
                <a:effectLst>
                  <a:outerShdw blurRad="38100" dist="38100" dir="2700000" algn="tl">
                    <a:srgbClr val="000000">
                      <a:alpha val="43137"/>
                    </a:srgbClr>
                  </a:outerShdw>
                </a:effectLst>
                <a:latin typeface="Comic Sans MS" pitchFamily="66" charset="0"/>
              </a:rPr>
              <a:t>системи</a:t>
            </a:r>
            <a:r>
              <a:rPr lang="ru-RU" b="1" dirty="0">
                <a:solidFill>
                  <a:srgbClr val="C00000"/>
                </a:solidFill>
                <a:effectLst>
                  <a:outerShdw blurRad="38100" dist="38100" dir="2700000" algn="tl">
                    <a:srgbClr val="000000">
                      <a:alpha val="43137"/>
                    </a:srgbClr>
                  </a:outerShdw>
                </a:effectLst>
                <a:latin typeface="Comic Sans MS" pitchFamily="66" charset="0"/>
              </a:rPr>
              <a:t> </a:t>
            </a:r>
            <a:r>
              <a:rPr lang="ru-RU" b="1" dirty="0" err="1">
                <a:solidFill>
                  <a:srgbClr val="C00000"/>
                </a:solidFill>
                <a:effectLst>
                  <a:outerShdw blurRad="38100" dist="38100" dir="2700000" algn="tl">
                    <a:srgbClr val="000000">
                      <a:alpha val="43137"/>
                    </a:srgbClr>
                  </a:outerShdw>
                </a:effectLst>
                <a:latin typeface="Comic Sans MS" pitchFamily="66" charset="0"/>
              </a:rPr>
              <a:t>порівняння</a:t>
            </a:r>
            <a:r>
              <a:rPr lang="ru-RU" b="1" dirty="0">
                <a:solidFill>
                  <a:srgbClr val="C00000"/>
                </a:solidFill>
                <a:effectLst>
                  <a:outerShdw blurRad="38100" dist="38100" dir="2700000" algn="tl">
                    <a:srgbClr val="000000">
                      <a:alpha val="43137"/>
                    </a:srgbClr>
                  </a:outerShdw>
                </a:effectLst>
                <a:latin typeface="Comic Sans MS" pitchFamily="66" charset="0"/>
              </a:rPr>
              <a:t> </a:t>
            </a:r>
            <a:r>
              <a:rPr lang="ru-RU" b="1" dirty="0" err="1">
                <a:solidFill>
                  <a:srgbClr val="C00000"/>
                </a:solidFill>
                <a:effectLst>
                  <a:outerShdw blurRad="38100" dist="38100" dir="2700000" algn="tl">
                    <a:srgbClr val="000000">
                      <a:alpha val="43137"/>
                    </a:srgbClr>
                  </a:outerShdw>
                </a:effectLst>
                <a:latin typeface="Comic Sans MS" pitchFamily="66" charset="0"/>
              </a:rPr>
              <a:t>даних</a:t>
            </a:r>
            <a:r>
              <a:rPr lang="ru-RU" b="1" dirty="0">
                <a:solidFill>
                  <a:srgbClr val="C00000"/>
                </a:solidFill>
                <a:effectLst>
                  <a:outerShdw blurRad="38100" dist="38100" dir="2700000" algn="tl">
                    <a:srgbClr val="000000">
                      <a:alpha val="43137"/>
                    </a:srgbClr>
                  </a:outerShdw>
                </a:effectLst>
                <a:latin typeface="Comic Sans MS" pitchFamily="66" charset="0"/>
              </a:rPr>
              <a:t>/</a:t>
            </a:r>
            <a:r>
              <a:rPr lang="ru-RU" b="1" dirty="0" err="1">
                <a:solidFill>
                  <a:srgbClr val="C00000"/>
                </a:solidFill>
                <a:effectLst>
                  <a:outerShdw blurRad="38100" dist="38100" dir="2700000" algn="tl">
                    <a:srgbClr val="000000">
                      <a:alpha val="43137"/>
                    </a:srgbClr>
                  </a:outerShdw>
                </a:effectLst>
                <a:latin typeface="Comic Sans MS" pitchFamily="66" charset="0"/>
              </a:rPr>
              <a:t>періодів</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241946" y="1600205"/>
            <a:ext cx="10340454" cy="4950720"/>
          </a:xfrm>
        </p:spPr>
        <p:txBody>
          <a:bodyPr>
            <a:normAutofit lnSpcReduction="10000"/>
          </a:bodyPr>
          <a:lstStyle/>
          <a:p>
            <a:pPr marL="0" indent="0">
              <a:buNone/>
            </a:pPr>
            <a:r>
              <a:rPr lang="uk-UA" dirty="0" smtClean="0"/>
              <a:t> 	</a:t>
            </a:r>
            <a:r>
              <a:rPr lang="uk-UA" b="1" dirty="0" smtClean="0"/>
              <a:t>Характерні </a:t>
            </a:r>
            <a:r>
              <a:rPr lang="uk-UA" b="1" dirty="0"/>
              <a:t>ознаки: </a:t>
            </a:r>
            <a:endParaRPr lang="uk-UA" b="1" dirty="0" smtClean="0"/>
          </a:p>
          <a:p>
            <a:pPr>
              <a:buFontTx/>
              <a:buChar char="-"/>
            </a:pPr>
            <a:r>
              <a:rPr lang="uk-UA" dirty="0" smtClean="0"/>
              <a:t>порівняння </a:t>
            </a:r>
            <a:r>
              <a:rPr lang="uk-UA" dirty="0"/>
              <a:t>зручних величин/періодів, узагальнення, спрощення, надання ваги другорядним факторам, ознакам; </a:t>
            </a:r>
            <a:endParaRPr lang="uk-UA" dirty="0" smtClean="0"/>
          </a:p>
          <a:p>
            <a:pPr>
              <a:buFontTx/>
              <a:buChar char="-"/>
            </a:pPr>
            <a:r>
              <a:rPr lang="uk-UA" dirty="0" smtClean="0"/>
              <a:t> </a:t>
            </a:r>
            <a:r>
              <a:rPr lang="uk-UA" dirty="0"/>
              <a:t>демонстрація високої обізнаності в темі, глибокого розуміння причинно-наслідкових зв’язків, оманлива </a:t>
            </a:r>
            <a:r>
              <a:rPr lang="uk-UA" dirty="0" err="1"/>
              <a:t>аксіоматичність</a:t>
            </a:r>
            <a:r>
              <a:rPr lang="uk-UA" dirty="0"/>
              <a:t>, інколи беззаперечність тверджень, оманливий конструктив; </a:t>
            </a:r>
            <a:endParaRPr lang="uk-UA" dirty="0" smtClean="0"/>
          </a:p>
          <a:p>
            <a:pPr>
              <a:buFontTx/>
              <a:buChar char="-"/>
            </a:pPr>
            <a:r>
              <a:rPr lang="uk-UA" dirty="0" smtClean="0"/>
              <a:t> </a:t>
            </a:r>
            <a:r>
              <a:rPr lang="uk-UA" dirty="0"/>
              <a:t>висока емоційність, декларативність, використання гасел.</a:t>
            </a:r>
          </a:p>
        </p:txBody>
      </p:sp>
    </p:spTree>
    <p:extLst>
      <p:ext uri="{BB962C8B-B14F-4D97-AF65-F5344CB8AC3E}">
        <p14:creationId xmlns:p14="http://schemas.microsoft.com/office/powerpoint/2010/main" val="8511559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310185" y="560832"/>
            <a:ext cx="9321422" cy="6031037"/>
          </a:xfrm>
        </p:spPr>
        <p:txBody>
          <a:bodyPr>
            <a:normAutofit/>
          </a:bodyPr>
          <a:lstStyle/>
          <a:p>
            <a:pPr marL="0" indent="0">
              <a:buNone/>
            </a:pPr>
            <a:r>
              <a:rPr lang="uk-UA" i="1" dirty="0" smtClean="0"/>
              <a:t>	«</a:t>
            </a:r>
            <a:r>
              <a:rPr lang="uk-UA" i="1" dirty="0"/>
              <a:t>У лютому цього року наша металургійна галузь показала 1% відсоток зростання. Про що це свідчить? Що почала відновлюватись і зростати економіка держави, бо металургія – локомотив нашої економіки</a:t>
            </a:r>
            <a:r>
              <a:rPr lang="uk-UA" i="1" dirty="0" smtClean="0"/>
              <a:t>…».</a:t>
            </a:r>
          </a:p>
          <a:p>
            <a:pPr marL="0" indent="0">
              <a:buNone/>
            </a:pPr>
            <a:endParaRPr lang="uk-UA" dirty="0" smtClean="0"/>
          </a:p>
          <a:p>
            <a:pPr marL="0" indent="0">
              <a:buNone/>
            </a:pPr>
            <a:r>
              <a:rPr lang="uk-UA" sz="2800" dirty="0" smtClean="0"/>
              <a:t>(</a:t>
            </a:r>
            <a:r>
              <a:rPr lang="en-US" sz="2800" dirty="0"/>
              <a:t>PS: 1% </a:t>
            </a:r>
            <a:r>
              <a:rPr lang="uk-UA" sz="2800" dirty="0"/>
              <a:t>зростання «з’явився» завдяки порівнянню показника лютого з січнем поточного року, а не, як того вимагають правила, з аналогічним періодом – лютим минулого року).</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2856" y="5104639"/>
            <a:ext cx="2697480" cy="1753362"/>
          </a:xfrm>
          <a:prstGeom prst="rect">
            <a:avLst/>
          </a:prstGeom>
        </p:spPr>
      </p:pic>
    </p:spTree>
    <p:extLst>
      <p:ext uri="{BB962C8B-B14F-4D97-AF65-F5344CB8AC3E}">
        <p14:creationId xmlns:p14="http://schemas.microsoft.com/office/powerpoint/2010/main" val="2436757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Аналіз </a:t>
            </a:r>
            <a:r>
              <a:rPr lang="uk-UA" dirty="0" err="1" smtClean="0"/>
              <a:t>медіатексту</a:t>
            </a:r>
            <a:endParaRPr lang="uk-UA" dirty="0"/>
          </a:p>
        </p:txBody>
      </p:sp>
      <p:sp>
        <p:nvSpPr>
          <p:cNvPr id="3" name="Місце для вмісту 2"/>
          <p:cNvSpPr>
            <a:spLocks noGrp="1"/>
          </p:cNvSpPr>
          <p:nvPr>
            <p:ph idx="1"/>
          </p:nvPr>
        </p:nvSpPr>
        <p:spPr>
          <a:xfrm>
            <a:off x="1097280" y="1746509"/>
            <a:ext cx="10972800" cy="4525963"/>
          </a:xfrm>
        </p:spPr>
        <p:txBody>
          <a:bodyPr>
            <a:normAutofit lnSpcReduction="10000"/>
          </a:bodyPr>
          <a:lstStyle/>
          <a:p>
            <a:r>
              <a:rPr lang="uk-UA" dirty="0"/>
              <a:t>1</a:t>
            </a:r>
            <a:r>
              <a:rPr lang="uk-UA" dirty="0" smtClean="0"/>
              <a:t>.   Хто створив цей текст?</a:t>
            </a:r>
          </a:p>
          <a:p>
            <a:r>
              <a:rPr lang="uk-UA" dirty="0" smtClean="0"/>
              <a:t>2.   З якою метою? Кому це вигідно?</a:t>
            </a:r>
          </a:p>
          <a:p>
            <a:r>
              <a:rPr lang="uk-UA" dirty="0" smtClean="0"/>
              <a:t>3.   Кому цей текст може зашкодити?</a:t>
            </a:r>
          </a:p>
          <a:p>
            <a:r>
              <a:rPr lang="uk-UA" dirty="0" smtClean="0"/>
              <a:t>4.   На якому він з</a:t>
            </a:r>
            <a:r>
              <a:rPr lang="en-US" dirty="0" smtClean="0"/>
              <a:t>’</a:t>
            </a:r>
            <a:r>
              <a:rPr lang="uk-UA" dirty="0" smtClean="0"/>
              <a:t>явився ресурсі?</a:t>
            </a:r>
          </a:p>
          <a:p>
            <a:r>
              <a:rPr lang="uk-UA" dirty="0" smtClean="0"/>
              <a:t>5.   Кому належить ресурс? Хто власник?</a:t>
            </a:r>
          </a:p>
          <a:p>
            <a:r>
              <a:rPr lang="uk-UA" dirty="0" smtClean="0"/>
              <a:t>6.   На кого розраховане повідомлення?</a:t>
            </a:r>
          </a:p>
          <a:p>
            <a:r>
              <a:rPr lang="uk-UA" dirty="0" smtClean="0"/>
              <a:t>7.   Що пропустили в цьому тексті, а Ви повинні були б це знати?</a:t>
            </a:r>
            <a:endParaRPr lang="uk-UA" dirty="0"/>
          </a:p>
        </p:txBody>
      </p:sp>
    </p:spTree>
    <p:extLst>
      <p:ext uri="{BB962C8B-B14F-4D97-AF65-F5344CB8AC3E}">
        <p14:creationId xmlns:p14="http://schemas.microsoft.com/office/powerpoint/2010/main" val="2967670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F642095-0D76-4335-A649-AF12A7EA40F5}"/>
              </a:ext>
            </a:extLst>
          </p:cNvPr>
          <p:cNvSpPr>
            <a:spLocks noGrp="1"/>
          </p:cNvSpPr>
          <p:nvPr>
            <p:ph type="title"/>
          </p:nvPr>
        </p:nvSpPr>
        <p:spPr/>
        <p:txBody>
          <a:bodyPr>
            <a:normAutofit fontScale="90000"/>
          </a:bodyPr>
          <a:lstStyle/>
          <a:p>
            <a:pPr marL="632248">
              <a:lnSpc>
                <a:spcPct val="100000"/>
              </a:lnSpc>
              <a:spcBef>
                <a:spcPts val="109"/>
              </a:spcBef>
            </a:pPr>
            <a:r>
              <a:rPr lang="ru-RU" sz="4579" spc="77">
                <a:solidFill>
                  <a:srgbClr val="EE3431"/>
                </a:solidFill>
              </a:rPr>
              <a:t>ЯК</a:t>
            </a:r>
            <a:r>
              <a:rPr lang="ru-RU" sz="4579" spc="208">
                <a:solidFill>
                  <a:srgbClr val="EE3431"/>
                </a:solidFill>
              </a:rPr>
              <a:t> </a:t>
            </a:r>
            <a:r>
              <a:rPr lang="ru-RU" sz="4579" spc="127">
                <a:solidFill>
                  <a:srgbClr val="EE3431"/>
                </a:solidFill>
              </a:rPr>
              <a:t>ВИ</a:t>
            </a:r>
            <a:endParaRPr lang="ru-RU" sz="4579"/>
          </a:p>
          <a:p>
            <a:pPr marL="11516" marR="4607" algn="ctr">
              <a:lnSpc>
                <a:spcPts val="5522"/>
              </a:lnSpc>
              <a:spcBef>
                <a:spcPts val="190"/>
              </a:spcBef>
            </a:pPr>
            <a:r>
              <a:rPr lang="ru-RU" sz="4579" spc="122">
                <a:solidFill>
                  <a:srgbClr val="EE3431"/>
                </a:solidFill>
              </a:rPr>
              <a:t>ДУМАЄТЕ,  </a:t>
            </a:r>
            <a:r>
              <a:rPr lang="ru-RU" sz="4579" spc="73">
                <a:solidFill>
                  <a:srgbClr val="EE3431"/>
                </a:solidFill>
              </a:rPr>
              <a:t>ЩО</a:t>
            </a:r>
            <a:r>
              <a:rPr lang="ru-RU" sz="4579" spc="204">
                <a:solidFill>
                  <a:srgbClr val="EE3431"/>
                </a:solidFill>
              </a:rPr>
              <a:t> </a:t>
            </a:r>
            <a:r>
              <a:rPr lang="ru-RU" sz="4579" spc="127">
                <a:solidFill>
                  <a:srgbClr val="EE3431"/>
                </a:solidFill>
              </a:rPr>
              <a:t>ЦЕ?</a:t>
            </a:r>
            <a:endParaRPr lang="ru-RU" sz="4579" dirty="0"/>
          </a:p>
        </p:txBody>
      </p:sp>
      <p:pic>
        <p:nvPicPr>
          <p:cNvPr id="3" name="Picture 2">
            <a:extLst>
              <a:ext uri="{FF2B5EF4-FFF2-40B4-BE49-F238E27FC236}">
                <a16:creationId xmlns:a16="http://schemas.microsoft.com/office/drawing/2014/main" xmlns="" id="{1233A0BB-DD50-475E-A28A-22443E215845}"/>
              </a:ext>
            </a:extLst>
          </p:cNvPr>
          <p:cNvPicPr/>
          <p:nvPr/>
        </p:nvPicPr>
        <p:blipFill>
          <a:blip r:embed="rId3"/>
          <a:stretch>
            <a:fillRect/>
          </a:stretch>
        </p:blipFill>
        <p:spPr>
          <a:xfrm>
            <a:off x="815414" y="415866"/>
            <a:ext cx="10224991" cy="6181487"/>
          </a:xfrm>
          <a:prstGeom prst="rect">
            <a:avLst/>
          </a:prstGeom>
        </p:spPr>
      </p:pic>
    </p:spTree>
    <p:extLst>
      <p:ext uri="{BB962C8B-B14F-4D97-AF65-F5344CB8AC3E}">
        <p14:creationId xmlns:p14="http://schemas.microsoft.com/office/powerpoint/2010/main" val="2503008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323A8954-9B6B-4F33-9276-0202795BF892}"/>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E42E43B7-15DD-4FD8-805F-2F6072D76235}"/>
              </a:ext>
            </a:extLst>
          </p:cNvPr>
          <p:cNvPicPr/>
          <p:nvPr/>
        </p:nvPicPr>
        <p:blipFill>
          <a:blip r:embed="rId2"/>
          <a:stretch>
            <a:fillRect/>
          </a:stretch>
        </p:blipFill>
        <p:spPr>
          <a:xfrm>
            <a:off x="719403" y="476672"/>
            <a:ext cx="10224991" cy="6120680"/>
          </a:xfrm>
          <a:prstGeom prst="rect">
            <a:avLst/>
          </a:prstGeom>
        </p:spPr>
      </p:pic>
    </p:spTree>
    <p:extLst>
      <p:ext uri="{BB962C8B-B14F-4D97-AF65-F5344CB8AC3E}">
        <p14:creationId xmlns:p14="http://schemas.microsoft.com/office/powerpoint/2010/main" val="4329697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14271451-D83E-4C3D-916A-D47AE0D2C6ED}"/>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1536AAC6-4D0F-444E-A8A5-FD70BBAA57E3}"/>
              </a:ext>
            </a:extLst>
          </p:cNvPr>
          <p:cNvPicPr/>
          <p:nvPr/>
        </p:nvPicPr>
        <p:blipFill>
          <a:blip r:embed="rId2"/>
          <a:stretch>
            <a:fillRect/>
          </a:stretch>
        </p:blipFill>
        <p:spPr>
          <a:xfrm>
            <a:off x="623393" y="332656"/>
            <a:ext cx="10321000" cy="6264696"/>
          </a:xfrm>
          <a:prstGeom prst="rect">
            <a:avLst/>
          </a:prstGeom>
        </p:spPr>
      </p:pic>
    </p:spTree>
    <p:extLst>
      <p:ext uri="{BB962C8B-B14F-4D97-AF65-F5344CB8AC3E}">
        <p14:creationId xmlns:p14="http://schemas.microsoft.com/office/powerpoint/2010/main" val="2220991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A4F78E8-EEA1-4729-A12D-689D73CDB915}"/>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6FB31413-9E27-449A-B120-5718F59FF4AC}"/>
              </a:ext>
            </a:extLst>
          </p:cNvPr>
          <p:cNvPicPr/>
          <p:nvPr/>
        </p:nvPicPr>
        <p:blipFill>
          <a:blip r:embed="rId2"/>
          <a:stretch>
            <a:fillRect/>
          </a:stretch>
        </p:blipFill>
        <p:spPr>
          <a:xfrm>
            <a:off x="815414" y="332656"/>
            <a:ext cx="10128980" cy="6381328"/>
          </a:xfrm>
          <a:prstGeom prst="rect">
            <a:avLst/>
          </a:prstGeom>
        </p:spPr>
      </p:pic>
    </p:spTree>
    <p:extLst>
      <p:ext uri="{BB962C8B-B14F-4D97-AF65-F5344CB8AC3E}">
        <p14:creationId xmlns:p14="http://schemas.microsoft.com/office/powerpoint/2010/main" val="1002307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5023" y="3509712"/>
            <a:ext cx="4079869" cy="3019103"/>
          </a:xfrm>
          <a:prstGeom prst="rect">
            <a:avLst/>
          </a:prstGeom>
        </p:spPr>
      </p:pic>
      <p:sp>
        <p:nvSpPr>
          <p:cNvPr id="2" name="Заголовок 1"/>
          <p:cNvSpPr>
            <a:spLocks noGrp="1"/>
          </p:cNvSpPr>
          <p:nvPr>
            <p:ph type="title"/>
          </p:nvPr>
        </p:nvSpPr>
        <p:spPr>
          <a:xfrm>
            <a:off x="1246908" y="365125"/>
            <a:ext cx="10106891" cy="1325563"/>
          </a:xfrm>
        </p:spPr>
        <p:txBody>
          <a:bodyPr>
            <a:normAutofit/>
          </a:bodyPr>
          <a:lstStyle/>
          <a:p>
            <a:pPr algn="l"/>
            <a:r>
              <a:rPr lang="uk-UA" sz="4000" b="1" dirty="0" smtClean="0">
                <a:solidFill>
                  <a:srgbClr val="C00000"/>
                </a:solidFill>
                <a:effectLst>
                  <a:outerShdw blurRad="38100" dist="38100" dir="2700000" algn="tl">
                    <a:srgbClr val="000000">
                      <a:alpha val="43137"/>
                    </a:srgbClr>
                  </a:outerShdw>
                </a:effectLst>
                <a:latin typeface="Comic Sans MS" pitchFamily="66" charset="0"/>
              </a:rPr>
              <a:t>Найпоширеніші маніпуляції      (методи запуску </a:t>
            </a:r>
            <a:r>
              <a:rPr lang="uk-UA" sz="4000" b="1" dirty="0" err="1" smtClean="0">
                <a:solidFill>
                  <a:srgbClr val="C00000"/>
                </a:solidFill>
                <a:effectLst>
                  <a:outerShdw blurRad="38100" dist="38100" dir="2700000" algn="tl">
                    <a:srgbClr val="000000">
                      <a:alpha val="43137"/>
                    </a:srgbClr>
                  </a:outerShdw>
                </a:effectLst>
                <a:latin typeface="Comic Sans MS" pitchFamily="66" charset="0"/>
              </a:rPr>
              <a:t>фейків</a:t>
            </a:r>
            <a:r>
              <a:rPr lang="uk-UA" sz="4000" b="1" dirty="0" smtClean="0">
                <a:solidFill>
                  <a:srgbClr val="C00000"/>
                </a:solidFill>
                <a:effectLst>
                  <a:outerShdw blurRad="38100" dist="38100" dir="2700000" algn="tl">
                    <a:srgbClr val="000000">
                      <a:alpha val="43137"/>
                    </a:srgbClr>
                  </a:outerShdw>
                </a:effectLst>
                <a:latin typeface="Comic Sans MS" pitchFamily="66" charset="0"/>
              </a:rPr>
              <a:t>)</a:t>
            </a:r>
            <a:endParaRPr lang="uk-UA" sz="40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698170" y="2078181"/>
            <a:ext cx="9655629" cy="4583875"/>
          </a:xfrm>
        </p:spPr>
        <p:txBody>
          <a:bodyPr/>
          <a:lstStyle/>
          <a:p>
            <a:pPr>
              <a:lnSpc>
                <a:spcPct val="100000"/>
              </a:lnSpc>
            </a:pPr>
            <a:r>
              <a:rPr lang="uk-UA" sz="3600" dirty="0" smtClean="0"/>
              <a:t>Метод напівправди</a:t>
            </a:r>
          </a:p>
          <a:p>
            <a:pPr>
              <a:lnSpc>
                <a:spcPct val="100000"/>
              </a:lnSpc>
            </a:pPr>
            <a:r>
              <a:rPr lang="uk-UA" sz="3600" dirty="0" smtClean="0"/>
              <a:t>Підміна понять</a:t>
            </a:r>
          </a:p>
          <a:p>
            <a:pPr>
              <a:lnSpc>
                <a:spcPct val="100000"/>
              </a:lnSpc>
            </a:pPr>
            <a:r>
              <a:rPr lang="uk-UA" sz="3600" dirty="0" smtClean="0"/>
              <a:t>Підкріплення авторитетом</a:t>
            </a:r>
          </a:p>
          <a:p>
            <a:pPr>
              <a:lnSpc>
                <a:spcPct val="100000"/>
              </a:lnSpc>
            </a:pPr>
            <a:r>
              <a:rPr lang="uk-UA" sz="3600" dirty="0" smtClean="0"/>
              <a:t>Гра на емоціях</a:t>
            </a:r>
          </a:p>
          <a:p>
            <a:pPr>
              <a:lnSpc>
                <a:spcPct val="100000"/>
              </a:lnSpc>
            </a:pPr>
            <a:r>
              <a:rPr lang="uk-UA" sz="3600" dirty="0" smtClean="0"/>
              <a:t>Гра на актуальності</a:t>
            </a:r>
          </a:p>
          <a:p>
            <a:endParaRPr lang="uk-UA" dirty="0" smtClean="0"/>
          </a:p>
          <a:p>
            <a:endParaRPr lang="uk-UA" dirty="0"/>
          </a:p>
        </p:txBody>
      </p:sp>
    </p:spTree>
    <p:extLst>
      <p:ext uri="{BB962C8B-B14F-4D97-AF65-F5344CB8AC3E}">
        <p14:creationId xmlns:p14="http://schemas.microsoft.com/office/powerpoint/2010/main" val="259934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9092DEAA-8433-4AEF-9BA3-913F5235603D}"/>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E991B211-1230-4B8D-8CDA-3A06D537684A}"/>
              </a:ext>
            </a:extLst>
          </p:cNvPr>
          <p:cNvPicPr/>
          <p:nvPr/>
        </p:nvPicPr>
        <p:blipFill>
          <a:blip r:embed="rId2"/>
          <a:stretch>
            <a:fillRect/>
          </a:stretch>
        </p:blipFill>
        <p:spPr>
          <a:xfrm>
            <a:off x="719403" y="260648"/>
            <a:ext cx="9936959" cy="6381328"/>
          </a:xfrm>
          <a:prstGeom prst="rect">
            <a:avLst/>
          </a:prstGeom>
        </p:spPr>
      </p:pic>
    </p:spTree>
    <p:extLst>
      <p:ext uri="{BB962C8B-B14F-4D97-AF65-F5344CB8AC3E}">
        <p14:creationId xmlns:p14="http://schemas.microsoft.com/office/powerpoint/2010/main" val="3190808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F1CB2E8-39E4-4D6B-B0A6-93EC174B4867}"/>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27504C31-3CF6-45C8-BEEF-9BDB767F4633}"/>
              </a:ext>
            </a:extLst>
          </p:cNvPr>
          <p:cNvPicPr/>
          <p:nvPr/>
        </p:nvPicPr>
        <p:blipFill>
          <a:blip r:embed="rId2"/>
          <a:stretch>
            <a:fillRect/>
          </a:stretch>
        </p:blipFill>
        <p:spPr>
          <a:xfrm>
            <a:off x="623393" y="188640"/>
            <a:ext cx="10128980" cy="6453336"/>
          </a:xfrm>
          <a:prstGeom prst="rect">
            <a:avLst/>
          </a:prstGeom>
        </p:spPr>
      </p:pic>
    </p:spTree>
    <p:extLst>
      <p:ext uri="{BB962C8B-B14F-4D97-AF65-F5344CB8AC3E}">
        <p14:creationId xmlns:p14="http://schemas.microsoft.com/office/powerpoint/2010/main" val="1959454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DADD105-623D-46F2-9FA9-B024ED1957F4}"/>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391CDD66-7AAA-47C2-A666-89F1DB308FEE}"/>
              </a:ext>
            </a:extLst>
          </p:cNvPr>
          <p:cNvPicPr/>
          <p:nvPr/>
        </p:nvPicPr>
        <p:blipFill>
          <a:blip r:embed="rId2"/>
          <a:stretch>
            <a:fillRect/>
          </a:stretch>
        </p:blipFill>
        <p:spPr>
          <a:xfrm>
            <a:off x="623393" y="332656"/>
            <a:ext cx="10081120" cy="6408712"/>
          </a:xfrm>
          <a:prstGeom prst="rect">
            <a:avLst/>
          </a:prstGeom>
        </p:spPr>
      </p:pic>
    </p:spTree>
    <p:extLst>
      <p:ext uri="{BB962C8B-B14F-4D97-AF65-F5344CB8AC3E}">
        <p14:creationId xmlns:p14="http://schemas.microsoft.com/office/powerpoint/2010/main" val="3964840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1722749-BC2E-4630-B61F-8875ABCDA15B}"/>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7635C24A-101B-4AA4-90DC-6B50DC76A139}"/>
              </a:ext>
            </a:extLst>
          </p:cNvPr>
          <p:cNvPicPr/>
          <p:nvPr/>
        </p:nvPicPr>
        <p:blipFill>
          <a:blip r:embed="rId2"/>
          <a:stretch>
            <a:fillRect/>
          </a:stretch>
        </p:blipFill>
        <p:spPr>
          <a:xfrm>
            <a:off x="911425" y="404664"/>
            <a:ext cx="10032968" cy="6192688"/>
          </a:xfrm>
          <a:prstGeom prst="rect">
            <a:avLst/>
          </a:prstGeom>
        </p:spPr>
      </p:pic>
    </p:spTree>
    <p:extLst>
      <p:ext uri="{BB962C8B-B14F-4D97-AF65-F5344CB8AC3E}">
        <p14:creationId xmlns:p14="http://schemas.microsoft.com/office/powerpoint/2010/main" val="6651814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6BFF9CC-D28A-4CF3-83D0-786E84CC453D}"/>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44CCF2D7-8398-4CC0-BE3E-4401A12ACD42}"/>
              </a:ext>
            </a:extLst>
          </p:cNvPr>
          <p:cNvPicPr/>
          <p:nvPr/>
        </p:nvPicPr>
        <p:blipFill>
          <a:blip r:embed="rId2"/>
          <a:stretch>
            <a:fillRect/>
          </a:stretch>
        </p:blipFill>
        <p:spPr>
          <a:xfrm>
            <a:off x="623393" y="260648"/>
            <a:ext cx="10128980" cy="6336704"/>
          </a:xfrm>
          <a:prstGeom prst="rect">
            <a:avLst/>
          </a:prstGeom>
        </p:spPr>
      </p:pic>
    </p:spTree>
    <p:extLst>
      <p:ext uri="{BB962C8B-B14F-4D97-AF65-F5344CB8AC3E}">
        <p14:creationId xmlns:p14="http://schemas.microsoft.com/office/powerpoint/2010/main" val="3097880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1DB885B6-8662-46AA-99D2-5E7A7815558B}"/>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AC1D0A30-9D92-457A-9886-1D55E58D3C74}"/>
              </a:ext>
            </a:extLst>
          </p:cNvPr>
          <p:cNvPicPr/>
          <p:nvPr/>
        </p:nvPicPr>
        <p:blipFill>
          <a:blip r:embed="rId2"/>
          <a:stretch>
            <a:fillRect/>
          </a:stretch>
        </p:blipFill>
        <p:spPr>
          <a:xfrm>
            <a:off x="815415" y="188640"/>
            <a:ext cx="10128979" cy="6480720"/>
          </a:xfrm>
          <a:prstGeom prst="rect">
            <a:avLst/>
          </a:prstGeom>
        </p:spPr>
      </p:pic>
    </p:spTree>
    <p:extLst>
      <p:ext uri="{BB962C8B-B14F-4D97-AF65-F5344CB8AC3E}">
        <p14:creationId xmlns:p14="http://schemas.microsoft.com/office/powerpoint/2010/main" val="4173865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36C9A18-1290-48CA-8B9C-F8476636B4C6}"/>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8B046E87-03BD-4428-BA61-ABF881B55019}"/>
              </a:ext>
            </a:extLst>
          </p:cNvPr>
          <p:cNvPicPr/>
          <p:nvPr/>
        </p:nvPicPr>
        <p:blipFill>
          <a:blip r:embed="rId2"/>
          <a:stretch>
            <a:fillRect/>
          </a:stretch>
        </p:blipFill>
        <p:spPr>
          <a:xfrm>
            <a:off x="911425" y="260648"/>
            <a:ext cx="10032968" cy="6408712"/>
          </a:xfrm>
          <a:prstGeom prst="rect">
            <a:avLst/>
          </a:prstGeom>
        </p:spPr>
      </p:pic>
    </p:spTree>
    <p:extLst>
      <p:ext uri="{BB962C8B-B14F-4D97-AF65-F5344CB8AC3E}">
        <p14:creationId xmlns:p14="http://schemas.microsoft.com/office/powerpoint/2010/main" val="2056176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F144DC6-FE22-4AFA-90E7-70D4411351AB}"/>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25F7D51B-E0E7-4D57-AF33-68F511B70A08}"/>
              </a:ext>
            </a:extLst>
          </p:cNvPr>
          <p:cNvPicPr/>
          <p:nvPr/>
        </p:nvPicPr>
        <p:blipFill>
          <a:blip r:embed="rId2"/>
          <a:stretch>
            <a:fillRect/>
          </a:stretch>
        </p:blipFill>
        <p:spPr>
          <a:xfrm>
            <a:off x="815414" y="260648"/>
            <a:ext cx="10128980" cy="6192688"/>
          </a:xfrm>
          <a:prstGeom prst="rect">
            <a:avLst/>
          </a:prstGeom>
        </p:spPr>
      </p:pic>
    </p:spTree>
    <p:extLst>
      <p:ext uri="{BB962C8B-B14F-4D97-AF65-F5344CB8AC3E}">
        <p14:creationId xmlns:p14="http://schemas.microsoft.com/office/powerpoint/2010/main" val="2948542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0AB7630-CA8D-49B3-827B-063F67B57960}"/>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5A4ADAF4-DF95-4A15-8972-D08109AB1E22}"/>
              </a:ext>
            </a:extLst>
          </p:cNvPr>
          <p:cNvPicPr/>
          <p:nvPr/>
        </p:nvPicPr>
        <p:blipFill>
          <a:blip r:embed="rId2"/>
          <a:stretch>
            <a:fillRect/>
          </a:stretch>
        </p:blipFill>
        <p:spPr>
          <a:xfrm>
            <a:off x="815415" y="332656"/>
            <a:ext cx="10128979" cy="6336704"/>
          </a:xfrm>
          <a:prstGeom prst="rect">
            <a:avLst/>
          </a:prstGeom>
        </p:spPr>
      </p:pic>
    </p:spTree>
    <p:extLst>
      <p:ext uri="{BB962C8B-B14F-4D97-AF65-F5344CB8AC3E}">
        <p14:creationId xmlns:p14="http://schemas.microsoft.com/office/powerpoint/2010/main" val="1015461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DB6D529-C653-487A-A063-D520FEF8E7F4}"/>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7965E648-EFAF-42F6-A69A-173C9A264036}"/>
              </a:ext>
            </a:extLst>
          </p:cNvPr>
          <p:cNvPicPr/>
          <p:nvPr/>
        </p:nvPicPr>
        <p:blipFill>
          <a:blip r:embed="rId2"/>
          <a:stretch>
            <a:fillRect/>
          </a:stretch>
        </p:blipFill>
        <p:spPr>
          <a:xfrm>
            <a:off x="719403" y="260648"/>
            <a:ext cx="10273141" cy="6381328"/>
          </a:xfrm>
          <a:prstGeom prst="rect">
            <a:avLst/>
          </a:prstGeom>
        </p:spPr>
      </p:pic>
    </p:spTree>
    <p:extLst>
      <p:ext uri="{BB962C8B-B14F-4D97-AF65-F5344CB8AC3E}">
        <p14:creationId xmlns:p14="http://schemas.microsoft.com/office/powerpoint/2010/main" val="4280818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6281" y="365125"/>
            <a:ext cx="10237518" cy="1325563"/>
          </a:xfrm>
        </p:spPr>
        <p:txBody>
          <a:bodyPr/>
          <a:lstStyle/>
          <a:p>
            <a:r>
              <a:rPr lang="uk-UA" b="1" dirty="0" smtClean="0">
                <a:solidFill>
                  <a:srgbClr val="C00000"/>
                </a:solidFill>
                <a:effectLst>
                  <a:outerShdw blurRad="38100" dist="38100" dir="2700000" algn="tl">
                    <a:srgbClr val="000000">
                      <a:alpha val="43137"/>
                    </a:srgbClr>
                  </a:outerShdw>
                </a:effectLst>
                <a:latin typeface="Comic Sans MS" pitchFamily="66" charset="0"/>
              </a:rPr>
              <a:t>Найчастіше маніпуляції ховаються</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389412" y="1825625"/>
            <a:ext cx="9964387" cy="4800806"/>
          </a:xfrm>
        </p:spPr>
        <p:txBody>
          <a:bodyPr>
            <a:normAutofit/>
          </a:bodyPr>
          <a:lstStyle/>
          <a:p>
            <a:pPr>
              <a:lnSpc>
                <a:spcPct val="150000"/>
              </a:lnSpc>
            </a:pPr>
            <a:r>
              <a:rPr lang="uk-UA" sz="3600" dirty="0" smtClean="0"/>
              <a:t> Там, де емоції</a:t>
            </a:r>
          </a:p>
          <a:p>
            <a:pPr>
              <a:lnSpc>
                <a:spcPct val="150000"/>
              </a:lnSpc>
            </a:pPr>
            <a:r>
              <a:rPr lang="uk-UA" sz="3600" dirty="0" smtClean="0"/>
              <a:t> Там, де цифри</a:t>
            </a:r>
          </a:p>
          <a:p>
            <a:pPr>
              <a:lnSpc>
                <a:spcPct val="150000"/>
              </a:lnSpc>
            </a:pPr>
            <a:r>
              <a:rPr lang="uk-UA" sz="3600" dirty="0" smtClean="0"/>
              <a:t> Там, де </a:t>
            </a:r>
            <a:r>
              <a:rPr lang="en-US" sz="3600" dirty="0" smtClean="0"/>
              <a:t>#</a:t>
            </a:r>
            <a:r>
              <a:rPr lang="uk-UA" sz="3600" dirty="0" smtClean="0"/>
              <a:t>зрада або </a:t>
            </a:r>
            <a:r>
              <a:rPr lang="en-US" sz="3600" dirty="0" smtClean="0"/>
              <a:t>#</a:t>
            </a:r>
            <a:r>
              <a:rPr lang="uk-UA" sz="3600" dirty="0" smtClean="0"/>
              <a:t>перемога</a:t>
            </a:r>
          </a:p>
          <a:p>
            <a:pPr>
              <a:lnSpc>
                <a:spcPct val="150000"/>
              </a:lnSpc>
            </a:pPr>
            <a:r>
              <a:rPr lang="uk-UA" sz="3600" dirty="0" smtClean="0"/>
              <a:t> Там, де фото і короткий підпис, який формує ставлення</a:t>
            </a:r>
            <a:endParaRPr lang="uk-UA" sz="3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34076">
            <a:off x="7528958" y="1665908"/>
            <a:ext cx="2861954" cy="2364466"/>
          </a:xfrm>
          <a:prstGeom prst="rect">
            <a:avLst/>
          </a:prstGeom>
          <a:ln>
            <a:noFill/>
          </a:ln>
          <a:effectLst>
            <a:softEdge rad="112500"/>
          </a:effectLst>
        </p:spPr>
      </p:pic>
    </p:spTree>
    <p:extLst>
      <p:ext uri="{BB962C8B-B14F-4D97-AF65-F5344CB8AC3E}">
        <p14:creationId xmlns:p14="http://schemas.microsoft.com/office/powerpoint/2010/main" val="8069429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A2DC9C0-2125-486B-B10F-84D8409A9401}"/>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C5BA4028-5813-4B38-A82B-AEEDB42FC440}"/>
              </a:ext>
            </a:extLst>
          </p:cNvPr>
          <p:cNvPicPr/>
          <p:nvPr/>
        </p:nvPicPr>
        <p:blipFill>
          <a:blip r:embed="rId2"/>
          <a:stretch>
            <a:fillRect/>
          </a:stretch>
        </p:blipFill>
        <p:spPr>
          <a:xfrm>
            <a:off x="815414" y="188640"/>
            <a:ext cx="9936957" cy="6264696"/>
          </a:xfrm>
          <a:prstGeom prst="rect">
            <a:avLst/>
          </a:prstGeom>
        </p:spPr>
      </p:pic>
    </p:spTree>
    <p:extLst>
      <p:ext uri="{BB962C8B-B14F-4D97-AF65-F5344CB8AC3E}">
        <p14:creationId xmlns:p14="http://schemas.microsoft.com/office/powerpoint/2010/main" val="2847556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B1C6C73-5D52-4731-B245-AE1ADD1617CE}"/>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F46E8A86-E190-4373-9099-E96CE4C85986}"/>
              </a:ext>
            </a:extLst>
          </p:cNvPr>
          <p:cNvPicPr/>
          <p:nvPr/>
        </p:nvPicPr>
        <p:blipFill>
          <a:blip r:embed="rId2"/>
          <a:stretch>
            <a:fillRect/>
          </a:stretch>
        </p:blipFill>
        <p:spPr>
          <a:xfrm>
            <a:off x="1103447" y="404664"/>
            <a:ext cx="9840947" cy="6192688"/>
          </a:xfrm>
          <a:prstGeom prst="rect">
            <a:avLst/>
          </a:prstGeom>
        </p:spPr>
      </p:pic>
    </p:spTree>
    <p:extLst>
      <p:ext uri="{BB962C8B-B14F-4D97-AF65-F5344CB8AC3E}">
        <p14:creationId xmlns:p14="http://schemas.microsoft.com/office/powerpoint/2010/main" val="1757594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6376690-0616-4DD6-8016-B788907D8CFE}"/>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EC2A7498-994B-409E-ADD6-4C48CDE2897A}"/>
              </a:ext>
            </a:extLst>
          </p:cNvPr>
          <p:cNvPicPr/>
          <p:nvPr/>
        </p:nvPicPr>
        <p:blipFill>
          <a:blip r:embed="rId2"/>
          <a:stretch>
            <a:fillRect/>
          </a:stretch>
        </p:blipFill>
        <p:spPr>
          <a:xfrm>
            <a:off x="1103447" y="260648"/>
            <a:ext cx="9840947" cy="6264696"/>
          </a:xfrm>
          <a:prstGeom prst="rect">
            <a:avLst/>
          </a:prstGeom>
        </p:spPr>
      </p:pic>
    </p:spTree>
    <p:extLst>
      <p:ext uri="{BB962C8B-B14F-4D97-AF65-F5344CB8AC3E}">
        <p14:creationId xmlns:p14="http://schemas.microsoft.com/office/powerpoint/2010/main" val="1082643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67D51A4-3314-4C92-A668-A539361FE0FE}"/>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66F02F8B-06F9-4147-B2FA-DE9B29471E20}"/>
              </a:ext>
            </a:extLst>
          </p:cNvPr>
          <p:cNvPicPr/>
          <p:nvPr/>
        </p:nvPicPr>
        <p:blipFill>
          <a:blip r:embed="rId2"/>
          <a:stretch>
            <a:fillRect/>
          </a:stretch>
        </p:blipFill>
        <p:spPr>
          <a:xfrm>
            <a:off x="1007435" y="260648"/>
            <a:ext cx="9648927" cy="6237312"/>
          </a:xfrm>
          <a:prstGeom prst="rect">
            <a:avLst/>
          </a:prstGeom>
        </p:spPr>
      </p:pic>
    </p:spTree>
    <p:extLst>
      <p:ext uri="{BB962C8B-B14F-4D97-AF65-F5344CB8AC3E}">
        <p14:creationId xmlns:p14="http://schemas.microsoft.com/office/powerpoint/2010/main" val="12735744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3149C77E-CED8-44E3-9BF6-7FCFEDFE53BC}"/>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3" name="Picture 2">
            <a:extLst>
              <a:ext uri="{FF2B5EF4-FFF2-40B4-BE49-F238E27FC236}">
                <a16:creationId xmlns:a16="http://schemas.microsoft.com/office/drawing/2014/main" xmlns="" id="{351ED500-A89B-4065-94EE-AD6C786A7019}"/>
              </a:ext>
            </a:extLst>
          </p:cNvPr>
          <p:cNvPicPr/>
          <p:nvPr/>
        </p:nvPicPr>
        <p:blipFill>
          <a:blip r:embed="rId2"/>
          <a:stretch>
            <a:fillRect/>
          </a:stretch>
        </p:blipFill>
        <p:spPr>
          <a:xfrm>
            <a:off x="719403" y="188640"/>
            <a:ext cx="10177131" cy="6381328"/>
          </a:xfrm>
          <a:prstGeom prst="rect">
            <a:avLst/>
          </a:prstGeom>
        </p:spPr>
      </p:pic>
    </p:spTree>
    <p:extLst>
      <p:ext uri="{BB962C8B-B14F-4D97-AF65-F5344CB8AC3E}">
        <p14:creationId xmlns:p14="http://schemas.microsoft.com/office/powerpoint/2010/main" val="16162953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BFB0B9B1-1DAB-4831-9B49-3644112946AC}"/>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5" name="Picture 4" descr="A screenshot of a cell phone&#10;&#10;Description generated with very high confidence">
            <a:extLst>
              <a:ext uri="{FF2B5EF4-FFF2-40B4-BE49-F238E27FC236}">
                <a16:creationId xmlns:a16="http://schemas.microsoft.com/office/drawing/2014/main" xmlns="" id="{A5FF313E-AE1B-4A59-A11D-5C44BFC2C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5" y="188640"/>
            <a:ext cx="9744936" cy="6550594"/>
          </a:xfrm>
          <a:prstGeom prst="rect">
            <a:avLst/>
          </a:prstGeom>
        </p:spPr>
      </p:pic>
    </p:spTree>
    <p:extLst>
      <p:ext uri="{BB962C8B-B14F-4D97-AF65-F5344CB8AC3E}">
        <p14:creationId xmlns:p14="http://schemas.microsoft.com/office/powerpoint/2010/main" val="23330021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984AE93-C216-4850-904D-D078C362A7DE}"/>
              </a:ext>
            </a:extLst>
          </p:cNvPr>
          <p:cNvSpPr>
            <a:spLocks noGrp="1"/>
          </p:cNvSpPr>
          <p:nvPr>
            <p:ph type="title"/>
          </p:nvPr>
        </p:nvSpPr>
        <p:spPr/>
        <p:txBody>
          <a:bodyPr/>
          <a:lstStyle/>
          <a:p>
            <a:pPr marL="11516">
              <a:lnSpc>
                <a:spcPct val="100000"/>
              </a:lnSpc>
              <a:spcBef>
                <a:spcPts val="91"/>
              </a:spcBef>
            </a:pPr>
            <a:r>
              <a:rPr lang="ru-RU" spc="77"/>
              <a:t>МОТИВИ</a:t>
            </a:r>
            <a:endParaRPr lang="ru-RU" spc="77" dirty="0"/>
          </a:p>
        </p:txBody>
      </p:sp>
      <p:pic>
        <p:nvPicPr>
          <p:cNvPr id="4" name="Picture 3">
            <a:extLst>
              <a:ext uri="{FF2B5EF4-FFF2-40B4-BE49-F238E27FC236}">
                <a16:creationId xmlns:a16="http://schemas.microsoft.com/office/drawing/2014/main" xmlns="" id="{5C421C3C-E11D-435C-8327-08C71552F240}"/>
              </a:ext>
            </a:extLst>
          </p:cNvPr>
          <p:cNvPicPr>
            <a:picLocks noChangeAspect="1"/>
          </p:cNvPicPr>
          <p:nvPr/>
        </p:nvPicPr>
        <p:blipFill>
          <a:blip r:embed="rId2"/>
          <a:stretch>
            <a:fillRect/>
          </a:stretch>
        </p:blipFill>
        <p:spPr>
          <a:xfrm>
            <a:off x="1199456" y="212038"/>
            <a:ext cx="9697077" cy="6414828"/>
          </a:xfrm>
          <a:prstGeom prst="rect">
            <a:avLst/>
          </a:prstGeom>
        </p:spPr>
      </p:pic>
    </p:spTree>
    <p:extLst>
      <p:ext uri="{BB962C8B-B14F-4D97-AF65-F5344CB8AC3E}">
        <p14:creationId xmlns:p14="http://schemas.microsoft.com/office/powerpoint/2010/main" val="35877356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1597513-0204-4210-9C91-F74E1F69D7DF}"/>
              </a:ext>
            </a:extLst>
          </p:cNvPr>
          <p:cNvSpPr>
            <a:spLocks noGrp="1"/>
          </p:cNvSpPr>
          <p:nvPr>
            <p:ph type="title"/>
          </p:nvPr>
        </p:nvSpPr>
        <p:spPr/>
        <p:txBody>
          <a:bodyPr/>
          <a:lstStyle/>
          <a:p>
            <a:pPr marL="1242615" marR="4607" indent="-1231675">
              <a:lnSpc>
                <a:spcPct val="100499"/>
              </a:lnSpc>
              <a:spcBef>
                <a:spcPts val="82"/>
              </a:spcBef>
            </a:pPr>
            <a:r>
              <a:rPr lang="ru-RU" sz="4579" spc="73">
                <a:solidFill>
                  <a:srgbClr val="EE3431"/>
                </a:solidFill>
              </a:rPr>
              <a:t>ЩО </a:t>
            </a:r>
            <a:r>
              <a:rPr lang="ru-RU" sz="4579" spc="113">
                <a:solidFill>
                  <a:srgbClr val="EE3431"/>
                </a:solidFill>
              </a:rPr>
              <a:t>ОБ’ЄДНУЄ </a:t>
            </a:r>
            <a:r>
              <a:rPr lang="ru-RU" sz="4579" spc="122">
                <a:solidFill>
                  <a:srgbClr val="EE3431"/>
                </a:solidFill>
              </a:rPr>
              <a:t>ВСІ  </a:t>
            </a:r>
            <a:r>
              <a:rPr lang="ru-RU" sz="4579" spc="68">
                <a:solidFill>
                  <a:srgbClr val="EE3431"/>
                </a:solidFill>
              </a:rPr>
              <a:t>ЦІ</a:t>
            </a:r>
            <a:r>
              <a:rPr lang="ru-RU" sz="4579" spc="218">
                <a:solidFill>
                  <a:srgbClr val="EE3431"/>
                </a:solidFill>
              </a:rPr>
              <a:t> </a:t>
            </a:r>
            <a:r>
              <a:rPr lang="ru-RU" sz="4579" spc="122">
                <a:solidFill>
                  <a:srgbClr val="EE3431"/>
                </a:solidFill>
              </a:rPr>
              <a:t>ГАСЛА?</a:t>
            </a:r>
            <a:endParaRPr lang="ru-RU" sz="4579"/>
          </a:p>
        </p:txBody>
      </p:sp>
      <p:pic>
        <p:nvPicPr>
          <p:cNvPr id="3" name="Picture 2">
            <a:extLst>
              <a:ext uri="{FF2B5EF4-FFF2-40B4-BE49-F238E27FC236}">
                <a16:creationId xmlns:a16="http://schemas.microsoft.com/office/drawing/2014/main" xmlns="" id="{3DBA2EA1-680A-46DF-BFE5-6AA5B78689F6}"/>
              </a:ext>
            </a:extLst>
          </p:cNvPr>
          <p:cNvPicPr/>
          <p:nvPr/>
        </p:nvPicPr>
        <p:blipFill>
          <a:blip r:embed="rId3"/>
          <a:stretch>
            <a:fillRect/>
          </a:stretch>
        </p:blipFill>
        <p:spPr>
          <a:xfrm>
            <a:off x="1391477" y="188640"/>
            <a:ext cx="9552916" cy="6336704"/>
          </a:xfrm>
          <a:prstGeom prst="rect">
            <a:avLst/>
          </a:prstGeom>
        </p:spPr>
      </p:pic>
    </p:spTree>
    <p:extLst>
      <p:ext uri="{BB962C8B-B14F-4D97-AF65-F5344CB8AC3E}">
        <p14:creationId xmlns:p14="http://schemas.microsoft.com/office/powerpoint/2010/main" val="37306347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FD7FD30-18BE-4A8A-A33E-E9D72F00A962}"/>
              </a:ext>
            </a:extLst>
          </p:cNvPr>
          <p:cNvSpPr>
            <a:spLocks noGrp="1"/>
          </p:cNvSpPr>
          <p:nvPr>
            <p:ph type="title"/>
          </p:nvPr>
        </p:nvSpPr>
        <p:spPr/>
        <p:txBody>
          <a:bodyPr/>
          <a:lstStyle/>
          <a:p>
            <a:pPr marL="1242615" marR="4607" indent="-1231675">
              <a:lnSpc>
                <a:spcPct val="100499"/>
              </a:lnSpc>
              <a:spcBef>
                <a:spcPts val="82"/>
              </a:spcBef>
            </a:pPr>
            <a:r>
              <a:rPr lang="ru-RU" sz="4579" spc="73">
                <a:solidFill>
                  <a:srgbClr val="EE3431"/>
                </a:solidFill>
              </a:rPr>
              <a:t>ЩО </a:t>
            </a:r>
            <a:r>
              <a:rPr lang="ru-RU" sz="4579" spc="113">
                <a:solidFill>
                  <a:srgbClr val="EE3431"/>
                </a:solidFill>
              </a:rPr>
              <a:t>ОБ’ЄДНУЄ </a:t>
            </a:r>
            <a:r>
              <a:rPr lang="ru-RU" sz="4579" spc="122">
                <a:solidFill>
                  <a:srgbClr val="EE3431"/>
                </a:solidFill>
              </a:rPr>
              <a:t>ВСІ  </a:t>
            </a:r>
            <a:r>
              <a:rPr lang="ru-RU" sz="4579" spc="68">
                <a:solidFill>
                  <a:srgbClr val="EE3431"/>
                </a:solidFill>
              </a:rPr>
              <a:t>ЦІ</a:t>
            </a:r>
            <a:r>
              <a:rPr lang="ru-RU" sz="4579" spc="218">
                <a:solidFill>
                  <a:srgbClr val="EE3431"/>
                </a:solidFill>
              </a:rPr>
              <a:t> </a:t>
            </a:r>
            <a:r>
              <a:rPr lang="ru-RU" sz="4579" spc="122">
                <a:solidFill>
                  <a:srgbClr val="EE3431"/>
                </a:solidFill>
              </a:rPr>
              <a:t>ГАСЛА?</a:t>
            </a:r>
            <a:endParaRPr lang="ru-RU" sz="4579"/>
          </a:p>
        </p:txBody>
      </p:sp>
      <p:pic>
        <p:nvPicPr>
          <p:cNvPr id="3" name="Picture 2">
            <a:extLst>
              <a:ext uri="{FF2B5EF4-FFF2-40B4-BE49-F238E27FC236}">
                <a16:creationId xmlns:a16="http://schemas.microsoft.com/office/drawing/2014/main" xmlns="" id="{9DB55BFE-00FE-4919-A784-00F1CCE407DE}"/>
              </a:ext>
            </a:extLst>
          </p:cNvPr>
          <p:cNvPicPr/>
          <p:nvPr/>
        </p:nvPicPr>
        <p:blipFill>
          <a:blip r:embed="rId3"/>
          <a:stretch>
            <a:fillRect/>
          </a:stretch>
        </p:blipFill>
        <p:spPr>
          <a:xfrm>
            <a:off x="1247607" y="0"/>
            <a:ext cx="9696787" cy="6858000"/>
          </a:xfrm>
          <a:prstGeom prst="rect">
            <a:avLst/>
          </a:prstGeom>
        </p:spPr>
      </p:pic>
    </p:spTree>
    <p:extLst>
      <p:ext uri="{BB962C8B-B14F-4D97-AF65-F5344CB8AC3E}">
        <p14:creationId xmlns:p14="http://schemas.microsoft.com/office/powerpoint/2010/main" val="2204472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3164" y="365125"/>
            <a:ext cx="9940636" cy="1325563"/>
          </a:xfrm>
        </p:spPr>
        <p:txBody>
          <a:bodyPr>
            <a:normAutofit fontScale="90000"/>
          </a:bodyPr>
          <a:lstStyle/>
          <a:p>
            <a:pPr algn="l"/>
            <a:r>
              <a:rPr lang="uk-UA" b="1" dirty="0" smtClean="0">
                <a:solidFill>
                  <a:srgbClr val="C00000"/>
                </a:solidFill>
                <a:effectLst>
                  <a:outerShdw blurRad="38100" dist="38100" dir="2700000" algn="tl">
                    <a:srgbClr val="000000">
                      <a:alpha val="43137"/>
                    </a:srgbClr>
                  </a:outerShdw>
                </a:effectLst>
                <a:latin typeface="Comic Sans MS" pitchFamily="66" charset="0"/>
              </a:rPr>
              <a:t>Емоційне забарвлення. Маніпуляції</a:t>
            </a:r>
            <a:endParaRPr lang="uk-UA" b="1" dirty="0">
              <a:solidFill>
                <a:srgbClr val="C00000"/>
              </a:solidFill>
              <a:effectLst>
                <a:outerShdw blurRad="38100" dist="38100" dir="2700000" algn="tl">
                  <a:srgbClr val="000000">
                    <a:alpha val="43137"/>
                  </a:srgbClr>
                </a:outerShdw>
              </a:effectLst>
              <a:latin typeface="Comic Sans MS" pitchFamily="66" charset="0"/>
            </a:endParaRPr>
          </a:p>
        </p:txBody>
      </p:sp>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1262" y="1840522"/>
            <a:ext cx="9483948" cy="3333445"/>
          </a:xfrm>
        </p:spPr>
      </p:pic>
    </p:spTree>
    <p:extLst>
      <p:ext uri="{BB962C8B-B14F-4D97-AF65-F5344CB8AC3E}">
        <p14:creationId xmlns:p14="http://schemas.microsoft.com/office/powerpoint/2010/main" val="2265765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2624" y="676974"/>
            <a:ext cx="9704832" cy="1143000"/>
          </a:xfrm>
        </p:spPr>
        <p:txBody>
          <a:bodyPr>
            <a:noAutofit/>
          </a:bodyPr>
          <a:lstStyle/>
          <a:p>
            <a:r>
              <a:rPr lang="uk-UA" sz="3700" b="1" dirty="0">
                <a:solidFill>
                  <a:srgbClr val="C00000"/>
                </a:solidFill>
                <a:effectLst>
                  <a:outerShdw blurRad="38100" dist="38100" dir="2700000" algn="tl">
                    <a:srgbClr val="000000">
                      <a:alpha val="43137"/>
                    </a:srgbClr>
                  </a:outerShdw>
                </a:effectLst>
                <a:latin typeface="Comic Sans MS" pitchFamily="66" charset="0"/>
              </a:rPr>
              <a:t>Найбільш поширені види дезінформації та маніпуляцій</a:t>
            </a:r>
            <a:r>
              <a:rPr lang="uk-UA" sz="3600" b="1" dirty="0">
                <a:solidFill>
                  <a:srgbClr val="C00000"/>
                </a:solidFill>
                <a:effectLst>
                  <a:outerShdw blurRad="38100" dist="38100" dir="2700000" algn="tl">
                    <a:srgbClr val="000000">
                      <a:alpha val="43137"/>
                    </a:srgbClr>
                  </a:outerShdw>
                </a:effectLst>
                <a:latin typeface="Comic Sans MS" pitchFamily="66" charset="0"/>
              </a:rPr>
              <a:t/>
            </a:r>
            <a:br>
              <a:rPr lang="uk-UA" sz="3600" b="1" dirty="0">
                <a:solidFill>
                  <a:srgbClr val="C00000"/>
                </a:solidFill>
                <a:effectLst>
                  <a:outerShdw blurRad="38100" dist="38100" dir="2700000" algn="tl">
                    <a:srgbClr val="000000">
                      <a:alpha val="43137"/>
                    </a:srgbClr>
                  </a:outerShdw>
                </a:effectLst>
                <a:latin typeface="Comic Sans MS" pitchFamily="66" charset="0"/>
              </a:rPr>
            </a:br>
            <a:endParaRPr lang="uk-UA" sz="3600" b="1" dirty="0">
              <a:solidFill>
                <a:srgbClr val="C00000"/>
              </a:solidFill>
              <a:effectLst>
                <a:outerShdw blurRad="38100" dist="38100" dir="2700000" algn="tl">
                  <a:srgbClr val="000000">
                    <a:alpha val="43137"/>
                  </a:srgbClr>
                </a:outerShdw>
              </a:effectLst>
              <a:latin typeface="Comic Sans MS" pitchFamily="66" charset="0"/>
            </a:endParaRPr>
          </a:p>
        </p:txBody>
      </p:sp>
      <p:sp>
        <p:nvSpPr>
          <p:cNvPr id="3" name="Місце для вмісту 2"/>
          <p:cNvSpPr>
            <a:spLocks noGrp="1"/>
          </p:cNvSpPr>
          <p:nvPr>
            <p:ph idx="1"/>
          </p:nvPr>
        </p:nvSpPr>
        <p:spPr>
          <a:xfrm>
            <a:off x="1670304" y="1600205"/>
            <a:ext cx="9899904" cy="4849363"/>
          </a:xfrm>
        </p:spPr>
        <p:txBody>
          <a:bodyPr/>
          <a:lstStyle/>
          <a:p>
            <a:pPr lvl="0"/>
            <a:r>
              <a:rPr lang="uk-UA" sz="3800" dirty="0" err="1">
                <a:latin typeface="Comic Sans MS" pitchFamily="66" charset="0"/>
              </a:rPr>
              <a:t>Фейк</a:t>
            </a:r>
            <a:endParaRPr lang="uk-UA" sz="3800" dirty="0">
              <a:latin typeface="Comic Sans MS" pitchFamily="66" charset="0"/>
            </a:endParaRPr>
          </a:p>
          <a:p>
            <a:pPr lvl="0"/>
            <a:r>
              <a:rPr lang="uk-UA" sz="3800" dirty="0">
                <a:latin typeface="Comic Sans MS" pitchFamily="66" charset="0"/>
              </a:rPr>
              <a:t>Пропаганда</a:t>
            </a:r>
          </a:p>
          <a:p>
            <a:pPr lvl="0"/>
            <a:r>
              <a:rPr lang="uk-UA" sz="3800" dirty="0">
                <a:latin typeface="Comic Sans MS" pitchFamily="66" charset="0"/>
              </a:rPr>
              <a:t>Прихована реклама</a:t>
            </a:r>
          </a:p>
          <a:p>
            <a:pPr lvl="0"/>
            <a:r>
              <a:rPr lang="uk-UA" sz="3800" dirty="0" err="1">
                <a:latin typeface="Comic Sans MS" pitchFamily="66" charset="0"/>
              </a:rPr>
              <a:t>Клікбейт</a:t>
            </a:r>
            <a:endParaRPr lang="uk-UA" sz="3800" dirty="0">
              <a:latin typeface="Comic Sans MS" pitchFamily="66" charset="0"/>
            </a:endParaRPr>
          </a:p>
          <a:p>
            <a:pPr lvl="0"/>
            <a:r>
              <a:rPr lang="uk-UA" sz="3800" dirty="0">
                <a:latin typeface="Comic Sans MS" pitchFamily="66" charset="0"/>
              </a:rPr>
              <a:t>Цензура</a:t>
            </a:r>
          </a:p>
          <a:p>
            <a:pPr lvl="0"/>
            <a:r>
              <a:rPr lang="uk-UA" sz="3800" dirty="0">
                <a:latin typeface="Comic Sans MS" pitchFamily="66" charset="0"/>
              </a:rPr>
              <a:t>Упередження</a:t>
            </a:r>
          </a:p>
          <a:p>
            <a:pPr lvl="0"/>
            <a:r>
              <a:rPr lang="uk-UA" sz="3800" dirty="0">
                <a:latin typeface="Comic Sans MS" pitchFamily="66" charset="0"/>
              </a:rPr>
              <a:t>Дезінформація</a:t>
            </a:r>
          </a:p>
          <a:p>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02694">
            <a:off x="7076504" y="3789350"/>
            <a:ext cx="3854817" cy="2168103"/>
          </a:xfrm>
          <a:prstGeom prst="rect">
            <a:avLst/>
          </a:prstGeom>
          <a:ln>
            <a:noFill/>
          </a:ln>
          <a:effectLst>
            <a:softEdge rad="112500"/>
          </a:effectLst>
        </p:spPr>
      </p:pic>
    </p:spTree>
    <p:extLst>
      <p:ext uri="{BB962C8B-B14F-4D97-AF65-F5344CB8AC3E}">
        <p14:creationId xmlns:p14="http://schemas.microsoft.com/office/powerpoint/2010/main" val="3282994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8519" y="152400"/>
            <a:ext cx="9234311" cy="6549521"/>
          </a:xfrm>
        </p:spPr>
      </p:pic>
    </p:spTree>
    <p:extLst>
      <p:ext uri="{BB962C8B-B14F-4D97-AF65-F5344CB8AC3E}">
        <p14:creationId xmlns:p14="http://schemas.microsoft.com/office/powerpoint/2010/main" val="2056410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17" y="914401"/>
            <a:ext cx="11492171" cy="513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957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5914" y="1922586"/>
            <a:ext cx="9619703" cy="3212550"/>
          </a:xfrm>
        </p:spPr>
      </p:pic>
    </p:spTree>
    <p:extLst>
      <p:ext uri="{BB962C8B-B14F-4D97-AF65-F5344CB8AC3E}">
        <p14:creationId xmlns:p14="http://schemas.microsoft.com/office/powerpoint/2010/main" val="4412939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Місце для вмісту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8555" y="126367"/>
            <a:ext cx="6632866" cy="6574683"/>
          </a:xfrm>
        </p:spPr>
      </p:pic>
    </p:spTree>
    <p:extLst>
      <p:ext uri="{BB962C8B-B14F-4D97-AF65-F5344CB8AC3E}">
        <p14:creationId xmlns:p14="http://schemas.microsoft.com/office/powerpoint/2010/main" val="24267485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543" y="0"/>
            <a:ext cx="10972800" cy="899023"/>
          </a:xfrm>
        </p:spPr>
        <p:txBody>
          <a:bodyPr/>
          <a:lstStyle/>
          <a:p>
            <a:pPr algn="l"/>
            <a:r>
              <a:rPr lang="en-US" b="1" dirty="0" smtClean="0">
                <a:solidFill>
                  <a:srgbClr val="FF0000"/>
                </a:solidFill>
                <a:effectLst>
                  <a:outerShdw blurRad="38100" dist="38100" dir="2700000" algn="tl">
                    <a:srgbClr val="000000">
                      <a:alpha val="43137"/>
                    </a:srgbClr>
                  </a:outerShdw>
                </a:effectLst>
                <a:latin typeface="Comic Sans MS" pitchFamily="66" charset="0"/>
              </a:rPr>
              <a:t>   </a:t>
            </a:r>
            <a:r>
              <a:rPr lang="uk-UA" b="1" dirty="0" smtClean="0">
                <a:solidFill>
                  <a:srgbClr val="C00000"/>
                </a:solidFill>
                <a:effectLst>
                  <a:outerShdw blurRad="38100" dist="38100" dir="2700000" algn="tl">
                    <a:srgbClr val="000000">
                      <a:alpha val="43137"/>
                    </a:srgbClr>
                  </a:outerShdw>
                </a:effectLst>
                <a:latin typeface="Comic Sans MS" pitchFamily="66" charset="0"/>
              </a:rPr>
              <a:t>Маніпуляції </a:t>
            </a:r>
            <a:r>
              <a:rPr lang="uk-UA" b="1" dirty="0">
                <a:solidFill>
                  <a:srgbClr val="C00000"/>
                </a:solidFill>
                <a:effectLst>
                  <a:outerShdw blurRad="38100" dist="38100" dir="2700000" algn="tl">
                    <a:srgbClr val="000000">
                      <a:alpha val="43137"/>
                    </a:srgbClr>
                  </a:outerShdw>
                </a:effectLst>
                <a:latin typeface="Comic Sans MS" pitchFamily="66" charset="0"/>
              </a:rPr>
              <a:t>з цінностями</a:t>
            </a:r>
          </a:p>
        </p:txBody>
      </p:sp>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7942" y="785962"/>
            <a:ext cx="7404923" cy="6072038"/>
          </a:xfrm>
        </p:spPr>
      </p:pic>
    </p:spTree>
    <p:extLst>
      <p:ext uri="{BB962C8B-B14F-4D97-AF65-F5344CB8AC3E}">
        <p14:creationId xmlns:p14="http://schemas.microsoft.com/office/powerpoint/2010/main" val="15222675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6098" y="245660"/>
            <a:ext cx="9056654" cy="6496334"/>
          </a:xfrm>
        </p:spPr>
      </p:pic>
    </p:spTree>
    <p:extLst>
      <p:ext uri="{BB962C8B-B14F-4D97-AF65-F5344CB8AC3E}">
        <p14:creationId xmlns:p14="http://schemas.microsoft.com/office/powerpoint/2010/main" val="11199213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238"/>
            <a:ext cx="9970022" cy="6868238"/>
          </a:xfrm>
        </p:spPr>
      </p:pic>
    </p:spTree>
    <p:extLst>
      <p:ext uri="{BB962C8B-B14F-4D97-AF65-F5344CB8AC3E}">
        <p14:creationId xmlns:p14="http://schemas.microsoft.com/office/powerpoint/2010/main" val="28071422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7108" y="339970"/>
            <a:ext cx="8986516" cy="6518030"/>
          </a:xfrm>
        </p:spPr>
      </p:pic>
    </p:spTree>
    <p:extLst>
      <p:ext uri="{BB962C8B-B14F-4D97-AF65-F5344CB8AC3E}">
        <p14:creationId xmlns:p14="http://schemas.microsoft.com/office/powerpoint/2010/main" val="19435289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706" y="187569"/>
            <a:ext cx="8898078" cy="6670431"/>
          </a:xfrm>
        </p:spPr>
      </p:pic>
    </p:spTree>
    <p:extLst>
      <p:ext uri="{BB962C8B-B14F-4D97-AF65-F5344CB8AC3E}">
        <p14:creationId xmlns:p14="http://schemas.microsoft.com/office/powerpoint/2010/main" val="18827640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657" y="117231"/>
            <a:ext cx="8980263" cy="6740769"/>
          </a:xfrm>
        </p:spPr>
      </p:pic>
    </p:spTree>
    <p:extLst>
      <p:ext uri="{BB962C8B-B14F-4D97-AF65-F5344CB8AC3E}">
        <p14:creationId xmlns:p14="http://schemas.microsoft.com/office/powerpoint/2010/main" val="1281088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456" y="0"/>
            <a:ext cx="5440947" cy="6858000"/>
          </a:xfrm>
          <a:prstGeom prst="rect">
            <a:avLst/>
          </a:prstGeom>
          <a:ln>
            <a:noFill/>
          </a:ln>
          <a:effectLst>
            <a:softEdge rad="112500"/>
          </a:effectLst>
        </p:spPr>
      </p:pic>
    </p:spTree>
    <p:extLst>
      <p:ext uri="{BB962C8B-B14F-4D97-AF65-F5344CB8AC3E}">
        <p14:creationId xmlns:p14="http://schemas.microsoft.com/office/powerpoint/2010/main" val="113474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662" y="65585"/>
            <a:ext cx="7854461" cy="6611947"/>
          </a:xfrm>
        </p:spPr>
      </p:pic>
    </p:spTree>
    <p:extLst>
      <p:ext uri="{BB962C8B-B14F-4D97-AF65-F5344CB8AC3E}">
        <p14:creationId xmlns:p14="http://schemas.microsoft.com/office/powerpoint/2010/main" val="1365836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016" y="175846"/>
            <a:ext cx="9539491" cy="6682155"/>
          </a:xfrm>
        </p:spPr>
      </p:pic>
    </p:spTree>
    <p:extLst>
      <p:ext uri="{BB962C8B-B14F-4D97-AF65-F5344CB8AC3E}">
        <p14:creationId xmlns:p14="http://schemas.microsoft.com/office/powerpoint/2010/main" val="957757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09403"/>
            <a:ext cx="12191999" cy="5848598"/>
          </a:xfrm>
        </p:spPr>
      </p:pic>
      <p:sp>
        <p:nvSpPr>
          <p:cNvPr id="2" name="Заголовок 1"/>
          <p:cNvSpPr>
            <a:spLocks noGrp="1"/>
          </p:cNvSpPr>
          <p:nvPr>
            <p:ph type="title"/>
          </p:nvPr>
        </p:nvSpPr>
        <p:spPr>
          <a:xfrm>
            <a:off x="1142999" y="1"/>
            <a:ext cx="10114809" cy="1132764"/>
          </a:xfrm>
        </p:spPr>
        <p:txBody>
          <a:bodyPr>
            <a:noAutofit/>
          </a:bodyPr>
          <a:lstStyle/>
          <a:p>
            <a:r>
              <a:rPr lang="uk-UA" sz="3200" b="1" dirty="0" smtClean="0">
                <a:solidFill>
                  <a:srgbClr val="C00000"/>
                </a:solidFill>
                <a:effectLst>
                  <a:outerShdw blurRad="38100" dist="38100" dir="2700000" algn="tl">
                    <a:srgbClr val="000000">
                      <a:alpha val="43137"/>
                    </a:srgbClr>
                  </a:outerShdw>
                </a:effectLst>
                <a:latin typeface="Comic Sans MS" pitchFamily="66" charset="0"/>
              </a:rPr>
              <a:t>Сатиричні сайти, які висміюють суспільні явища у формі  новин</a:t>
            </a:r>
            <a:endParaRPr lang="uk-UA" sz="3200" b="1" dirty="0">
              <a:solidFill>
                <a:srgbClr val="C00000"/>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6805249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77922" y="286603"/>
            <a:ext cx="10658901" cy="6086901"/>
          </a:xfrm>
        </p:spPr>
        <p:txBody>
          <a:bodyPr>
            <a:normAutofit/>
          </a:bodyPr>
          <a:lstStyle/>
          <a:p>
            <a:pPr marL="0" indent="0">
              <a:buNone/>
            </a:pPr>
            <a:r>
              <a:rPr lang="uk-UA" sz="4000" b="1" dirty="0" smtClean="0">
                <a:solidFill>
                  <a:srgbClr val="C00000"/>
                </a:solidFill>
                <a:effectLst>
                  <a:outerShdw blurRad="38100" dist="38100" dir="2700000" algn="tl">
                    <a:srgbClr val="000000">
                      <a:alpha val="43137"/>
                    </a:srgbClr>
                  </a:outerShdw>
                </a:effectLst>
                <a:latin typeface="Comic Sans MS" pitchFamily="66" charset="0"/>
              </a:rPr>
              <a:t> </a:t>
            </a:r>
            <a:r>
              <a:rPr lang="en-US" sz="4000" b="1" dirty="0" smtClean="0">
                <a:solidFill>
                  <a:srgbClr val="C00000"/>
                </a:solidFill>
                <a:effectLst>
                  <a:outerShdw blurRad="38100" dist="38100" dir="2700000" algn="tl">
                    <a:srgbClr val="000000">
                      <a:alpha val="43137"/>
                    </a:srgbClr>
                  </a:outerShdw>
                </a:effectLst>
                <a:latin typeface="Comic Sans MS" pitchFamily="66" charset="0"/>
              </a:rPr>
              <a:t>   </a:t>
            </a:r>
            <a:r>
              <a:rPr lang="uk-UA" sz="6000" b="1" dirty="0" smtClean="0">
                <a:solidFill>
                  <a:srgbClr val="C00000"/>
                </a:solidFill>
                <a:effectLst>
                  <a:outerShdw blurRad="38100" dist="38100" dir="2700000" algn="tl">
                    <a:srgbClr val="000000">
                      <a:alpha val="43137"/>
                    </a:srgbClr>
                  </a:outerShdw>
                </a:effectLst>
                <a:latin typeface="Comic Sans MS" pitchFamily="66" charset="0"/>
              </a:rPr>
              <a:t>Відео</a:t>
            </a:r>
            <a:endParaRPr lang="en-US" sz="6000" b="1" dirty="0" smtClean="0">
              <a:solidFill>
                <a:srgbClr val="C00000"/>
              </a:solidFill>
              <a:effectLst>
                <a:outerShdw blurRad="38100" dist="38100" dir="2700000" algn="tl">
                  <a:srgbClr val="000000">
                    <a:alpha val="43137"/>
                  </a:srgbClr>
                </a:outerShdw>
              </a:effectLst>
              <a:latin typeface="Comic Sans MS" pitchFamily="66" charset="0"/>
            </a:endParaRPr>
          </a:p>
          <a:p>
            <a:pPr marL="0" indent="0">
              <a:buNone/>
            </a:pPr>
            <a:r>
              <a:rPr lang="en-US" sz="4400" dirty="0" smtClean="0">
                <a:latin typeface="Comic Sans MS" pitchFamily="66" charset="0"/>
              </a:rPr>
              <a:t>                  </a:t>
            </a:r>
          </a:p>
          <a:p>
            <a:pPr marL="0" indent="0">
              <a:buNone/>
            </a:pPr>
            <a:r>
              <a:rPr lang="en-US" sz="4400" dirty="0">
                <a:latin typeface="Comic Sans MS" pitchFamily="66" charset="0"/>
              </a:rPr>
              <a:t> </a:t>
            </a:r>
            <a:r>
              <a:rPr lang="en-US" sz="4400" dirty="0" smtClean="0">
                <a:latin typeface="Comic Sans MS" pitchFamily="66" charset="0"/>
              </a:rPr>
              <a:t>                    </a:t>
            </a:r>
            <a:r>
              <a:rPr lang="uk-UA" sz="4400" dirty="0" smtClean="0">
                <a:latin typeface="Comic Sans MS" pitchFamily="66" charset="0"/>
              </a:rPr>
              <a:t>«</a:t>
            </a:r>
            <a:r>
              <a:rPr lang="en-US" sz="4400" b="1" dirty="0"/>
              <a:t>Flying Penguins </a:t>
            </a:r>
            <a:endParaRPr lang="en-US" sz="4400" b="1" dirty="0" smtClean="0"/>
          </a:p>
          <a:p>
            <a:pPr marL="0" indent="0">
              <a:buNone/>
            </a:pPr>
            <a:r>
              <a:rPr lang="en-US" sz="4400" b="1" dirty="0" smtClean="0"/>
              <a:t>                | </a:t>
            </a:r>
            <a:r>
              <a:rPr lang="en-US" sz="4400" b="1" dirty="0"/>
              <a:t>World Penguin Day | </a:t>
            </a:r>
            <a:r>
              <a:rPr lang="en-US" sz="4400" b="1" dirty="0" smtClean="0"/>
              <a:t>BBC</a:t>
            </a:r>
            <a:r>
              <a:rPr lang="uk-UA" sz="4400" dirty="0" smtClean="0">
                <a:latin typeface="Comic Sans MS" pitchFamily="66" charset="0"/>
              </a:rPr>
              <a:t>»</a:t>
            </a:r>
            <a:endParaRPr lang="en-US" sz="4400" dirty="0" smtClean="0">
              <a:latin typeface="Comic Sans MS" pitchFamily="66" charset="0"/>
            </a:endParaRPr>
          </a:p>
          <a:p>
            <a:pPr marL="0" indent="0" algn="ctr">
              <a:buNone/>
            </a:pPr>
            <a:r>
              <a:rPr lang="en-US" sz="4800" dirty="0" smtClean="0"/>
              <a:t>        </a:t>
            </a:r>
            <a:r>
              <a:rPr lang="en-US" sz="4000" dirty="0"/>
              <a:t>https://www.youtube.com/watch?v=9dfWzp7rYR4</a:t>
            </a:r>
            <a:endParaRPr lang="uk-UA" sz="4000"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953" y="1875346"/>
            <a:ext cx="1511701" cy="143749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9228" y="5576342"/>
            <a:ext cx="1349114" cy="1281658"/>
          </a:xfrm>
          <a:prstGeom prst="rect">
            <a:avLst/>
          </a:prstGeom>
        </p:spPr>
      </p:pic>
    </p:spTree>
    <p:extLst>
      <p:ext uri="{BB962C8B-B14F-4D97-AF65-F5344CB8AC3E}">
        <p14:creationId xmlns:p14="http://schemas.microsoft.com/office/powerpoint/2010/main" val="27856114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67E41E6A-C2E4-471E-82E6-4FD5F07F04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8646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Прямокутник 34">
            <a:extLst>
              <a:ext uri="{FF2B5EF4-FFF2-40B4-BE49-F238E27FC236}">
                <a16:creationId xmlns:a16="http://schemas.microsoft.com/office/drawing/2014/main" xmlns="" id="{F31F6039-A9C9-4573-955E-5A82078B4039}"/>
              </a:ext>
            </a:extLst>
          </p:cNvPr>
          <p:cNvSpPr/>
          <p:nvPr/>
        </p:nvSpPr>
        <p:spPr>
          <a:xfrm>
            <a:off x="0" y="0"/>
            <a:ext cx="12192000" cy="153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80000" rIns="36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6000" b="1" i="0" u="none" strike="noStrike" kern="1200" cap="none" spc="0" normalizeH="0" baseline="0" noProof="0" dirty="0">
                <a:ln>
                  <a:noFill/>
                </a:ln>
                <a:solidFill>
                  <a:srgbClr val="FFFFFF"/>
                </a:solidFill>
                <a:effectLst/>
                <a:uLnTx/>
                <a:uFillTx/>
                <a:latin typeface="Arial" panose="020B0604020202020204"/>
                <a:ea typeface="Arial"/>
                <a:cs typeface="Arial"/>
                <a:sym typeface="Arial"/>
              </a:rPr>
              <a:t>Види маніпуляцій з фото</a:t>
            </a:r>
          </a:p>
        </p:txBody>
      </p:sp>
      <p:grpSp>
        <p:nvGrpSpPr>
          <p:cNvPr id="36" name="Групувати 35">
            <a:extLst>
              <a:ext uri="{FF2B5EF4-FFF2-40B4-BE49-F238E27FC236}">
                <a16:creationId xmlns:a16="http://schemas.microsoft.com/office/drawing/2014/main" xmlns="" id="{1B7F50D3-E2C9-47ED-ACEA-95C217CD8379}"/>
              </a:ext>
            </a:extLst>
          </p:cNvPr>
          <p:cNvGrpSpPr/>
          <p:nvPr/>
        </p:nvGrpSpPr>
        <p:grpSpPr>
          <a:xfrm>
            <a:off x="609600" y="2008278"/>
            <a:ext cx="3266216" cy="3706040"/>
            <a:chOff x="1447800" y="1642821"/>
            <a:chExt cx="1986280" cy="2779530"/>
          </a:xfrm>
        </p:grpSpPr>
        <p:sp>
          <p:nvSpPr>
            <p:cNvPr id="37" name="Rectangle 7">
              <a:extLst>
                <a:ext uri="{FF2B5EF4-FFF2-40B4-BE49-F238E27FC236}">
                  <a16:creationId xmlns:a16="http://schemas.microsoft.com/office/drawing/2014/main" xmlns="" id="{A8D51D35-F7FE-4444-A4AC-6198553B94BD}"/>
                </a:ext>
              </a:extLst>
            </p:cNvPr>
            <p:cNvSpPr/>
            <p:nvPr/>
          </p:nvSpPr>
          <p:spPr>
            <a:xfrm>
              <a:off x="1447800" y="1642821"/>
              <a:ext cx="1986280" cy="27795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9F9F9"/>
                </a:solidFill>
                <a:effectLst/>
                <a:uLnTx/>
                <a:uFillTx/>
                <a:latin typeface="Arial" panose="020B0604020202020204" pitchFamily="34" charset="0"/>
                <a:ea typeface="+mn-ea"/>
                <a:cs typeface="+mn-cs"/>
              </a:endParaRPr>
            </a:p>
          </p:txBody>
        </p:sp>
        <p:sp>
          <p:nvSpPr>
            <p:cNvPr id="38" name="Inhaltsplatzhalter 4">
              <a:extLst>
                <a:ext uri="{FF2B5EF4-FFF2-40B4-BE49-F238E27FC236}">
                  <a16:creationId xmlns:a16="http://schemas.microsoft.com/office/drawing/2014/main" xmlns="" id="{D2D28764-D291-4675-8C31-047E6E45C041}"/>
                </a:ext>
              </a:extLst>
            </p:cNvPr>
            <p:cNvSpPr txBox="1">
              <a:spLocks/>
            </p:cNvSpPr>
            <p:nvPr/>
          </p:nvSpPr>
          <p:spPr>
            <a:xfrm>
              <a:off x="1552348" y="2552668"/>
              <a:ext cx="1777185" cy="1615827"/>
            </a:xfrm>
            <a:prstGeom prst="rect">
              <a:avLst/>
            </a:prstGeom>
          </p:spPr>
          <p:txBody>
            <a:bodyPr wrap="square" lIns="36000" tIns="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uk-UA" sz="2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Реальне фото,  представлене як зображення іншої території/</a:t>
              </a:r>
              <a:endParaRPr kumimoji="0" lang="en-US" sz="2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endParaRPr>
            </a:p>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uk-UA" sz="28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людини</a:t>
              </a:r>
            </a:p>
          </p:txBody>
        </p:sp>
      </p:grpSp>
      <p:grpSp>
        <p:nvGrpSpPr>
          <p:cNvPr id="39" name="Групувати 38">
            <a:extLst>
              <a:ext uri="{FF2B5EF4-FFF2-40B4-BE49-F238E27FC236}">
                <a16:creationId xmlns:a16="http://schemas.microsoft.com/office/drawing/2014/main" xmlns="" id="{8E4D2922-5F25-4E02-8E9F-4786527E0AA1}"/>
              </a:ext>
            </a:extLst>
          </p:cNvPr>
          <p:cNvGrpSpPr/>
          <p:nvPr/>
        </p:nvGrpSpPr>
        <p:grpSpPr>
          <a:xfrm>
            <a:off x="1727494" y="1862700"/>
            <a:ext cx="1030429" cy="868421"/>
            <a:chOff x="4089267" y="925823"/>
            <a:chExt cx="936056" cy="788887"/>
          </a:xfrm>
        </p:grpSpPr>
        <p:grpSp>
          <p:nvGrpSpPr>
            <p:cNvPr id="40" name="Group 71">
              <a:extLst>
                <a:ext uri="{FF2B5EF4-FFF2-40B4-BE49-F238E27FC236}">
                  <a16:creationId xmlns:a16="http://schemas.microsoft.com/office/drawing/2014/main" xmlns="" id="{2B5E71BB-6FBE-4105-996A-7B7B960F0E23}"/>
                </a:ext>
              </a:extLst>
            </p:cNvPr>
            <p:cNvGrpSpPr/>
            <p:nvPr/>
          </p:nvGrpSpPr>
          <p:grpSpPr>
            <a:xfrm>
              <a:off x="4089267" y="925823"/>
              <a:ext cx="936056" cy="608436"/>
              <a:chOff x="914400" y="3028950"/>
              <a:chExt cx="1524000" cy="990600"/>
            </a:xfrm>
          </p:grpSpPr>
          <p:sp>
            <p:nvSpPr>
              <p:cNvPr id="42" name="Trapezoid 73">
                <a:extLst>
                  <a:ext uri="{FF2B5EF4-FFF2-40B4-BE49-F238E27FC236}">
                    <a16:creationId xmlns:a16="http://schemas.microsoft.com/office/drawing/2014/main" xmlns="" id="{EC2DCE1C-1FA7-4FD7-82E2-E70EC71F69C3}"/>
                  </a:ext>
                </a:extLst>
              </p:cNvPr>
              <p:cNvSpPr/>
              <p:nvPr/>
            </p:nvSpPr>
            <p:spPr>
              <a:xfrm>
                <a:off x="914400" y="3028950"/>
                <a:ext cx="1524000" cy="228600"/>
              </a:xfrm>
              <a:prstGeom prst="trapezoid">
                <a:avLst>
                  <a:gd name="adj" fmla="val 83681"/>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sp>
            <p:nvSpPr>
              <p:cNvPr id="43" name="Pentagon 74">
                <a:extLst>
                  <a:ext uri="{FF2B5EF4-FFF2-40B4-BE49-F238E27FC236}">
                    <a16:creationId xmlns:a16="http://schemas.microsoft.com/office/drawing/2014/main" xmlns="" id="{428ECA89-E4E7-4EF8-8A68-EBB0D60FEDD9}"/>
                  </a:ext>
                </a:extLst>
              </p:cNvPr>
              <p:cNvSpPr/>
              <p:nvPr/>
            </p:nvSpPr>
            <p:spPr>
              <a:xfrm rot="5400000">
                <a:off x="1181100" y="2952750"/>
                <a:ext cx="990600" cy="1143000"/>
              </a:xfrm>
              <a:prstGeom prst="homePlate">
                <a:avLst>
                  <a:gd name="adj" fmla="val 2272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sp>
          <p:nvSpPr>
            <p:cNvPr id="41" name="Oval 92">
              <a:extLst>
                <a:ext uri="{FF2B5EF4-FFF2-40B4-BE49-F238E27FC236}">
                  <a16:creationId xmlns:a16="http://schemas.microsoft.com/office/drawing/2014/main" xmlns="" id="{3185189C-B0D2-4A27-AA88-34D406CF1EB5}"/>
                </a:ext>
              </a:extLst>
            </p:cNvPr>
            <p:cNvSpPr/>
            <p:nvPr/>
          </p:nvSpPr>
          <p:spPr>
            <a:xfrm>
              <a:off x="4287891" y="1175902"/>
              <a:ext cx="538808" cy="538808"/>
            </a:xfrm>
            <a:prstGeom prst="ellips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grpSp>
        <p:nvGrpSpPr>
          <p:cNvPr id="44" name="Групувати 43">
            <a:extLst>
              <a:ext uri="{FF2B5EF4-FFF2-40B4-BE49-F238E27FC236}">
                <a16:creationId xmlns:a16="http://schemas.microsoft.com/office/drawing/2014/main" xmlns="" id="{63E5D4D1-A9AF-4E54-8500-023859F8D679}"/>
              </a:ext>
            </a:extLst>
          </p:cNvPr>
          <p:cNvGrpSpPr/>
          <p:nvPr/>
        </p:nvGrpSpPr>
        <p:grpSpPr>
          <a:xfrm>
            <a:off x="4462892" y="2008278"/>
            <a:ext cx="3266216" cy="3706040"/>
            <a:chOff x="1447800" y="1642821"/>
            <a:chExt cx="1986280" cy="2779530"/>
          </a:xfrm>
        </p:grpSpPr>
        <p:sp>
          <p:nvSpPr>
            <p:cNvPr id="45" name="Rectangle 7">
              <a:extLst>
                <a:ext uri="{FF2B5EF4-FFF2-40B4-BE49-F238E27FC236}">
                  <a16:creationId xmlns:a16="http://schemas.microsoft.com/office/drawing/2014/main" xmlns="" id="{0354E7AE-09E7-455D-9933-5986FB983771}"/>
                </a:ext>
              </a:extLst>
            </p:cNvPr>
            <p:cNvSpPr/>
            <p:nvPr/>
          </p:nvSpPr>
          <p:spPr>
            <a:xfrm>
              <a:off x="1447800" y="1642821"/>
              <a:ext cx="1986280" cy="27795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9F9F9"/>
                </a:solidFill>
                <a:effectLst/>
                <a:uLnTx/>
                <a:uFillTx/>
                <a:latin typeface="Arial" panose="020B0604020202020204" pitchFamily="34" charset="0"/>
                <a:ea typeface="+mn-ea"/>
                <a:cs typeface="+mn-cs"/>
              </a:endParaRPr>
            </a:p>
          </p:txBody>
        </p:sp>
        <p:sp>
          <p:nvSpPr>
            <p:cNvPr id="46" name="Inhaltsplatzhalter 4">
              <a:extLst>
                <a:ext uri="{FF2B5EF4-FFF2-40B4-BE49-F238E27FC236}">
                  <a16:creationId xmlns:a16="http://schemas.microsoft.com/office/drawing/2014/main" xmlns="" id="{B3F37EEE-B922-4474-9F4F-D0EC559AA28C}"/>
                </a:ext>
              </a:extLst>
            </p:cNvPr>
            <p:cNvSpPr txBox="1">
              <a:spLocks/>
            </p:cNvSpPr>
            <p:nvPr/>
          </p:nvSpPr>
          <p:spPr>
            <a:xfrm>
              <a:off x="1605374" y="2899857"/>
              <a:ext cx="1671132" cy="415499"/>
            </a:xfrm>
            <a:prstGeom prst="rect">
              <a:avLst/>
            </a:prstGeom>
          </p:spPr>
          <p:txBody>
            <a:bodyPr wrap="square" lIns="36000" tIns="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uk-UA" sz="3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Підробка</a:t>
              </a:r>
              <a:endParaRPr kumimoji="0" lang="en-US" sz="3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endParaRPr>
            </a:p>
          </p:txBody>
        </p:sp>
      </p:grpSp>
      <p:grpSp>
        <p:nvGrpSpPr>
          <p:cNvPr id="47" name="Групувати 46">
            <a:extLst>
              <a:ext uri="{FF2B5EF4-FFF2-40B4-BE49-F238E27FC236}">
                <a16:creationId xmlns:a16="http://schemas.microsoft.com/office/drawing/2014/main" xmlns="" id="{F4507A54-D0D2-4EF1-BDFD-8AEA92CEF3AA}"/>
              </a:ext>
            </a:extLst>
          </p:cNvPr>
          <p:cNvGrpSpPr/>
          <p:nvPr/>
        </p:nvGrpSpPr>
        <p:grpSpPr>
          <a:xfrm>
            <a:off x="5580786" y="1862700"/>
            <a:ext cx="1030429" cy="868421"/>
            <a:chOff x="4089267" y="925823"/>
            <a:chExt cx="936056" cy="788887"/>
          </a:xfrm>
        </p:grpSpPr>
        <p:grpSp>
          <p:nvGrpSpPr>
            <p:cNvPr id="48" name="Group 71">
              <a:extLst>
                <a:ext uri="{FF2B5EF4-FFF2-40B4-BE49-F238E27FC236}">
                  <a16:creationId xmlns:a16="http://schemas.microsoft.com/office/drawing/2014/main" xmlns="" id="{7EF437D0-46C5-47AC-AC0D-6E93DA63F535}"/>
                </a:ext>
              </a:extLst>
            </p:cNvPr>
            <p:cNvGrpSpPr/>
            <p:nvPr/>
          </p:nvGrpSpPr>
          <p:grpSpPr>
            <a:xfrm>
              <a:off x="4089267" y="925823"/>
              <a:ext cx="936056" cy="608436"/>
              <a:chOff x="914400" y="3028950"/>
              <a:chExt cx="1524000" cy="990600"/>
            </a:xfrm>
          </p:grpSpPr>
          <p:sp>
            <p:nvSpPr>
              <p:cNvPr id="50" name="Trapezoid 73">
                <a:extLst>
                  <a:ext uri="{FF2B5EF4-FFF2-40B4-BE49-F238E27FC236}">
                    <a16:creationId xmlns:a16="http://schemas.microsoft.com/office/drawing/2014/main" xmlns="" id="{6E4250C8-04FE-46FC-A990-0FA357D9F1FC}"/>
                  </a:ext>
                </a:extLst>
              </p:cNvPr>
              <p:cNvSpPr/>
              <p:nvPr/>
            </p:nvSpPr>
            <p:spPr>
              <a:xfrm>
                <a:off x="914400" y="3028950"/>
                <a:ext cx="1524000" cy="228600"/>
              </a:xfrm>
              <a:prstGeom prst="trapezoid">
                <a:avLst>
                  <a:gd name="adj" fmla="val 836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sp>
            <p:nvSpPr>
              <p:cNvPr id="51" name="Pentagon 74">
                <a:extLst>
                  <a:ext uri="{FF2B5EF4-FFF2-40B4-BE49-F238E27FC236}">
                    <a16:creationId xmlns:a16="http://schemas.microsoft.com/office/drawing/2014/main" xmlns="" id="{4643E378-93F4-468A-991A-7690000EA198}"/>
                  </a:ext>
                </a:extLst>
              </p:cNvPr>
              <p:cNvSpPr/>
              <p:nvPr/>
            </p:nvSpPr>
            <p:spPr>
              <a:xfrm rot="5400000">
                <a:off x="1181100" y="2952750"/>
                <a:ext cx="990600" cy="1143000"/>
              </a:xfrm>
              <a:prstGeom prst="homePlate">
                <a:avLst>
                  <a:gd name="adj" fmla="val 2272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sp>
          <p:nvSpPr>
            <p:cNvPr id="49" name="Oval 92">
              <a:extLst>
                <a:ext uri="{FF2B5EF4-FFF2-40B4-BE49-F238E27FC236}">
                  <a16:creationId xmlns:a16="http://schemas.microsoft.com/office/drawing/2014/main" xmlns="" id="{B2F7E511-B497-43CB-93DD-B84214DBBBE7}"/>
                </a:ext>
              </a:extLst>
            </p:cNvPr>
            <p:cNvSpPr/>
            <p:nvPr/>
          </p:nvSpPr>
          <p:spPr>
            <a:xfrm>
              <a:off x="4287891" y="1175902"/>
              <a:ext cx="538808" cy="53880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grpSp>
        <p:nvGrpSpPr>
          <p:cNvPr id="52" name="Групувати 51">
            <a:extLst>
              <a:ext uri="{FF2B5EF4-FFF2-40B4-BE49-F238E27FC236}">
                <a16:creationId xmlns:a16="http://schemas.microsoft.com/office/drawing/2014/main" xmlns="" id="{2DC27AAC-05FE-4463-A24A-C261E63A4618}"/>
              </a:ext>
            </a:extLst>
          </p:cNvPr>
          <p:cNvGrpSpPr/>
          <p:nvPr/>
        </p:nvGrpSpPr>
        <p:grpSpPr>
          <a:xfrm>
            <a:off x="8316184" y="2008278"/>
            <a:ext cx="3266216" cy="3706040"/>
            <a:chOff x="1447800" y="1642821"/>
            <a:chExt cx="1986280" cy="2779530"/>
          </a:xfrm>
        </p:grpSpPr>
        <p:sp>
          <p:nvSpPr>
            <p:cNvPr id="53" name="Rectangle 7">
              <a:extLst>
                <a:ext uri="{FF2B5EF4-FFF2-40B4-BE49-F238E27FC236}">
                  <a16:creationId xmlns:a16="http://schemas.microsoft.com/office/drawing/2014/main" xmlns="" id="{CB3EF0E3-DF52-4710-853A-620BB9A9F221}"/>
                </a:ext>
              </a:extLst>
            </p:cNvPr>
            <p:cNvSpPr/>
            <p:nvPr/>
          </p:nvSpPr>
          <p:spPr>
            <a:xfrm>
              <a:off x="1447800" y="1642821"/>
              <a:ext cx="1986280" cy="27795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9F9F9"/>
                </a:solidFill>
                <a:effectLst/>
                <a:uLnTx/>
                <a:uFillTx/>
                <a:latin typeface="Arial" panose="020B0604020202020204" pitchFamily="34" charset="0"/>
                <a:ea typeface="+mn-ea"/>
                <a:cs typeface="+mn-cs"/>
              </a:endParaRPr>
            </a:p>
          </p:txBody>
        </p:sp>
        <p:sp>
          <p:nvSpPr>
            <p:cNvPr id="54" name="Inhaltsplatzhalter 4">
              <a:extLst>
                <a:ext uri="{FF2B5EF4-FFF2-40B4-BE49-F238E27FC236}">
                  <a16:creationId xmlns:a16="http://schemas.microsoft.com/office/drawing/2014/main" xmlns="" id="{92F3C203-EEC0-42CB-AAD3-A489EAB1F3F1}"/>
                </a:ext>
              </a:extLst>
            </p:cNvPr>
            <p:cNvSpPr txBox="1">
              <a:spLocks/>
            </p:cNvSpPr>
            <p:nvPr/>
          </p:nvSpPr>
          <p:spPr>
            <a:xfrm>
              <a:off x="1793801" y="2739111"/>
              <a:ext cx="1294278" cy="830997"/>
            </a:xfrm>
            <a:prstGeom prst="rect">
              <a:avLst/>
            </a:prstGeom>
          </p:spPr>
          <p:txBody>
            <a:bodyPr wrap="square" lIns="36000" tIns="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uk-UA" sz="36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Обрізане фото</a:t>
              </a:r>
            </a:p>
          </p:txBody>
        </p:sp>
      </p:grpSp>
      <p:grpSp>
        <p:nvGrpSpPr>
          <p:cNvPr id="55" name="Групувати 54">
            <a:extLst>
              <a:ext uri="{FF2B5EF4-FFF2-40B4-BE49-F238E27FC236}">
                <a16:creationId xmlns:a16="http://schemas.microsoft.com/office/drawing/2014/main" xmlns="" id="{B86CED77-EC12-4A81-843D-A75FC0C6B1B0}"/>
              </a:ext>
            </a:extLst>
          </p:cNvPr>
          <p:cNvGrpSpPr/>
          <p:nvPr/>
        </p:nvGrpSpPr>
        <p:grpSpPr>
          <a:xfrm>
            <a:off x="9434078" y="1862700"/>
            <a:ext cx="1030429" cy="868421"/>
            <a:chOff x="4089267" y="925823"/>
            <a:chExt cx="936056" cy="788887"/>
          </a:xfrm>
        </p:grpSpPr>
        <p:grpSp>
          <p:nvGrpSpPr>
            <p:cNvPr id="56" name="Group 71">
              <a:extLst>
                <a:ext uri="{FF2B5EF4-FFF2-40B4-BE49-F238E27FC236}">
                  <a16:creationId xmlns:a16="http://schemas.microsoft.com/office/drawing/2014/main" xmlns="" id="{9E827396-BAA3-43D8-9289-D5BA0CA5AC6F}"/>
                </a:ext>
              </a:extLst>
            </p:cNvPr>
            <p:cNvGrpSpPr/>
            <p:nvPr/>
          </p:nvGrpSpPr>
          <p:grpSpPr>
            <a:xfrm>
              <a:off x="4089267" y="925823"/>
              <a:ext cx="936056" cy="608436"/>
              <a:chOff x="914400" y="3028950"/>
              <a:chExt cx="1524000" cy="990600"/>
            </a:xfrm>
          </p:grpSpPr>
          <p:sp>
            <p:nvSpPr>
              <p:cNvPr id="58" name="Trapezoid 73">
                <a:extLst>
                  <a:ext uri="{FF2B5EF4-FFF2-40B4-BE49-F238E27FC236}">
                    <a16:creationId xmlns:a16="http://schemas.microsoft.com/office/drawing/2014/main" xmlns="" id="{D15E9D34-8951-4694-8824-8E8CD3D2133E}"/>
                  </a:ext>
                </a:extLst>
              </p:cNvPr>
              <p:cNvSpPr/>
              <p:nvPr/>
            </p:nvSpPr>
            <p:spPr>
              <a:xfrm>
                <a:off x="914400" y="3028950"/>
                <a:ext cx="1524000" cy="228600"/>
              </a:xfrm>
              <a:prstGeom prst="trapezoid">
                <a:avLst>
                  <a:gd name="adj" fmla="val 83681"/>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sp>
            <p:nvSpPr>
              <p:cNvPr id="59" name="Pentagon 74">
                <a:extLst>
                  <a:ext uri="{FF2B5EF4-FFF2-40B4-BE49-F238E27FC236}">
                    <a16:creationId xmlns:a16="http://schemas.microsoft.com/office/drawing/2014/main" xmlns="" id="{F7E03C4C-4689-4082-96D5-140857E359FB}"/>
                  </a:ext>
                </a:extLst>
              </p:cNvPr>
              <p:cNvSpPr/>
              <p:nvPr/>
            </p:nvSpPr>
            <p:spPr>
              <a:xfrm rot="5400000">
                <a:off x="1181100" y="2952750"/>
                <a:ext cx="990600" cy="1143000"/>
              </a:xfrm>
              <a:prstGeom prst="homePlate">
                <a:avLst>
                  <a:gd name="adj" fmla="val 2272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sp>
          <p:nvSpPr>
            <p:cNvPr id="57" name="Oval 92">
              <a:extLst>
                <a:ext uri="{FF2B5EF4-FFF2-40B4-BE49-F238E27FC236}">
                  <a16:creationId xmlns:a16="http://schemas.microsoft.com/office/drawing/2014/main" xmlns="" id="{82247077-0316-4B1B-B6FA-CF0C5EA07E08}"/>
                </a:ext>
              </a:extLst>
            </p:cNvPr>
            <p:cNvSpPr/>
            <p:nvPr/>
          </p:nvSpPr>
          <p:spPr>
            <a:xfrm>
              <a:off x="4287891" y="1175902"/>
              <a:ext cx="538808" cy="53880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9F9F9"/>
                </a:solidFill>
                <a:effectLst/>
                <a:uLnTx/>
                <a:uFillTx/>
                <a:latin typeface="Arial" panose="020B0604020202020204"/>
                <a:ea typeface="+mn-ea"/>
                <a:cs typeface="+mn-cs"/>
              </a:endParaRPr>
            </a:p>
          </p:txBody>
        </p:sp>
      </p:grpSp>
      <p:sp>
        <p:nvSpPr>
          <p:cNvPr id="60" name="Rounded Rectangle 21">
            <a:extLst>
              <a:ext uri="{FF2B5EF4-FFF2-40B4-BE49-F238E27FC236}">
                <a16:creationId xmlns:a16="http://schemas.microsoft.com/office/drawing/2014/main" xmlns="" id="{1A7B851D-D78B-438C-A758-AED0AAD1E1B8}"/>
              </a:ext>
            </a:extLst>
          </p:cNvPr>
          <p:cNvSpPr/>
          <p:nvPr/>
        </p:nvSpPr>
        <p:spPr>
          <a:xfrm>
            <a:off x="4462892" y="5639607"/>
            <a:ext cx="3266216" cy="112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uk-UA" sz="2133" b="0" i="0" u="none" strike="noStrike" kern="1200" cap="none" spc="0" normalizeH="0" baseline="0" noProof="0">
              <a:ln>
                <a:noFill/>
              </a:ln>
              <a:solidFill>
                <a:srgbClr val="F9F9F9"/>
              </a:solidFill>
              <a:effectLst/>
              <a:uLnTx/>
              <a:uFillTx/>
              <a:latin typeface="Arial" panose="020B0604020202020204"/>
              <a:ea typeface="+mn-ea"/>
              <a:cs typeface="+mn-cs"/>
            </a:endParaRPr>
          </a:p>
        </p:txBody>
      </p:sp>
      <p:sp>
        <p:nvSpPr>
          <p:cNvPr id="61" name="Rounded Rectangle 21">
            <a:extLst>
              <a:ext uri="{FF2B5EF4-FFF2-40B4-BE49-F238E27FC236}">
                <a16:creationId xmlns:a16="http://schemas.microsoft.com/office/drawing/2014/main" xmlns="" id="{F7537FBA-1DD1-4C3A-A63A-D93F9FEFCE22}"/>
              </a:ext>
            </a:extLst>
          </p:cNvPr>
          <p:cNvSpPr/>
          <p:nvPr/>
        </p:nvSpPr>
        <p:spPr>
          <a:xfrm>
            <a:off x="8316184" y="5638622"/>
            <a:ext cx="3266211" cy="112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uk-UA" sz="2133" b="0" i="0" u="none" strike="noStrike" kern="1200" cap="none" spc="0" normalizeH="0" baseline="0" noProof="0">
              <a:ln>
                <a:noFill/>
              </a:ln>
              <a:solidFill>
                <a:srgbClr val="F9F9F9"/>
              </a:solidFill>
              <a:effectLst/>
              <a:uLnTx/>
              <a:uFillTx/>
              <a:latin typeface="Arial" panose="020B0604020202020204"/>
              <a:ea typeface="+mn-ea"/>
              <a:cs typeface="+mn-cs"/>
            </a:endParaRPr>
          </a:p>
        </p:txBody>
      </p:sp>
      <p:sp>
        <p:nvSpPr>
          <p:cNvPr id="62" name="Rounded Rectangle 21">
            <a:extLst>
              <a:ext uri="{FF2B5EF4-FFF2-40B4-BE49-F238E27FC236}">
                <a16:creationId xmlns:a16="http://schemas.microsoft.com/office/drawing/2014/main" xmlns="" id="{3CE5AC6E-8A8A-4036-83B4-D6280614BCA6}"/>
              </a:ext>
            </a:extLst>
          </p:cNvPr>
          <p:cNvSpPr/>
          <p:nvPr/>
        </p:nvSpPr>
        <p:spPr>
          <a:xfrm>
            <a:off x="609600" y="5639607"/>
            <a:ext cx="3266216" cy="11274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uk-UA" sz="2133" b="0" i="0" u="none" strike="noStrike" kern="1200" cap="none" spc="0" normalizeH="0" baseline="0" noProof="0">
              <a:ln>
                <a:noFill/>
              </a:ln>
              <a:solidFill>
                <a:srgbClr val="F9F9F9"/>
              </a:solidFill>
              <a:effectLst/>
              <a:uLnTx/>
              <a:uFillTx/>
              <a:latin typeface="Arial" panose="020B0604020202020204"/>
              <a:ea typeface="+mn-ea"/>
              <a:cs typeface="+mn-cs"/>
            </a:endParaRPr>
          </a:p>
        </p:txBody>
      </p:sp>
      <p:pic>
        <p:nvPicPr>
          <p:cNvPr id="63" name="Picture 2" descr="Ð ÐµÐ·ÑÐ»ÑÑÐ°Ñ Ð¿Ð¾ÑÑÐºÑ Ð·Ð¾Ð±ÑÐ°Ð¶ÐµÐ½Ñ Ð·Ð° Ð·Ð°Ð¿Ð¸ÑÐ¾Ð¼ &quot;fake stamp png&quot;">
            <a:extLst>
              <a:ext uri="{FF2B5EF4-FFF2-40B4-BE49-F238E27FC236}">
                <a16:creationId xmlns:a16="http://schemas.microsoft.com/office/drawing/2014/main" xmlns="" id="{4F059102-7887-465C-830B-3FBC33FDA1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78288">
            <a:off x="182278" y="1829253"/>
            <a:ext cx="1638324" cy="99866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Ð ÐµÐ·ÑÐ»ÑÑÐ°Ñ Ð¿Ð¾ÑÑÐºÑ Ð·Ð¾Ð±ÑÐ°Ð¶ÐµÐ½Ñ Ð·Ð° Ð·Ð°Ð¿Ð¸ÑÐ¾Ð¼ &quot;fake stamp png&quot;">
            <a:extLst>
              <a:ext uri="{FF2B5EF4-FFF2-40B4-BE49-F238E27FC236}">
                <a16:creationId xmlns:a16="http://schemas.microsoft.com/office/drawing/2014/main" xmlns="" id="{7F5960EC-9733-422B-B4C1-74DE464971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78288">
            <a:off x="3994811" y="1829254"/>
            <a:ext cx="1638324" cy="99866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Ð ÐµÐ·ÑÐ»ÑÑÐ°Ñ Ð¿Ð¾ÑÑÐºÑ Ð·Ð¾Ð±ÑÐ°Ð¶ÐµÐ½Ñ Ð·Ð° Ð·Ð°Ð¿Ð¸ÑÐ¾Ð¼ &quot;fake stamp png&quot;">
            <a:extLst>
              <a:ext uri="{FF2B5EF4-FFF2-40B4-BE49-F238E27FC236}">
                <a16:creationId xmlns:a16="http://schemas.microsoft.com/office/drawing/2014/main" xmlns="" id="{21B8CE19-3357-4971-8A46-F2B3F19127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78288">
            <a:off x="7848104" y="1829254"/>
            <a:ext cx="1638324" cy="998668"/>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Групувати 65">
            <a:extLst>
              <a:ext uri="{FF2B5EF4-FFF2-40B4-BE49-F238E27FC236}">
                <a16:creationId xmlns:a16="http://schemas.microsoft.com/office/drawing/2014/main" xmlns="" id="{F5159B9D-E922-4523-8C02-442BCDA606B3}"/>
              </a:ext>
            </a:extLst>
          </p:cNvPr>
          <p:cNvGrpSpPr/>
          <p:nvPr/>
        </p:nvGrpSpPr>
        <p:grpSpPr>
          <a:xfrm>
            <a:off x="7599593" y="5889764"/>
            <a:ext cx="4519141" cy="876380"/>
            <a:chOff x="7599593" y="5889764"/>
            <a:chExt cx="4519141" cy="876380"/>
          </a:xfrm>
        </p:grpSpPr>
        <p:pic>
          <p:nvPicPr>
            <p:cNvPr id="67" name="Рисунок 66">
              <a:extLst>
                <a:ext uri="{FF2B5EF4-FFF2-40B4-BE49-F238E27FC236}">
                  <a16:creationId xmlns:a16="http://schemas.microsoft.com/office/drawing/2014/main" xmlns="" id="{6482B5C4-5243-466F-8A4A-A19E9D661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571" y="5955454"/>
              <a:ext cx="3157163" cy="693488"/>
            </a:xfrm>
            <a:prstGeom prst="rect">
              <a:avLst/>
            </a:prstGeom>
          </p:spPr>
        </p:pic>
        <p:pic>
          <p:nvPicPr>
            <p:cNvPr id="68" name="Рисунок 67">
              <a:extLst>
                <a:ext uri="{FF2B5EF4-FFF2-40B4-BE49-F238E27FC236}">
                  <a16:creationId xmlns:a16="http://schemas.microsoft.com/office/drawing/2014/main" xmlns="" id="{784D7E1E-06C8-4A34-9DB9-29A870920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593" y="5889764"/>
              <a:ext cx="1552244" cy="876380"/>
            </a:xfrm>
            <a:prstGeom prst="rect">
              <a:avLst/>
            </a:prstGeom>
          </p:spPr>
        </p:pic>
      </p:grpSp>
    </p:spTree>
    <p:extLst>
      <p:ext uri="{BB962C8B-B14F-4D97-AF65-F5344CB8AC3E}">
        <p14:creationId xmlns:p14="http://schemas.microsoft.com/office/powerpoint/2010/main" val="32622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500"/>
                                        <p:tgtEl>
                                          <p:spTgt spid="3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0-#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up)">
                                      <p:cBhvr>
                                        <p:cTn id="19" dur="500"/>
                                        <p:tgtEl>
                                          <p:spTgt spid="4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up)">
                                      <p:cBhvr>
                                        <p:cTn id="25" dur="500"/>
                                        <p:tgtEl>
                                          <p:spTgt spid="60"/>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0-#ppt_w/2"/>
                                          </p:val>
                                        </p:tav>
                                        <p:tav tm="100000">
                                          <p:val>
                                            <p:strVal val="#ppt_x"/>
                                          </p:val>
                                        </p:tav>
                                      </p:tavLst>
                                    </p:anim>
                                    <p:anim calcmode="lin" valueType="num">
                                      <p:cBhvr additive="base">
                                        <p:cTn id="30" dur="500" fill="hold"/>
                                        <p:tgtEl>
                                          <p:spTgt spid="55"/>
                                        </p:tgtEl>
                                        <p:attrNameLst>
                                          <p:attrName>ppt_y</p:attrName>
                                        </p:attrNameLst>
                                      </p:cBhvr>
                                      <p:tavLst>
                                        <p:tav tm="0">
                                          <p:val>
                                            <p:strVal val="#ppt_y"/>
                                          </p:val>
                                        </p:tav>
                                        <p:tav tm="100000">
                                          <p:val>
                                            <p:strVal val="#ppt_y"/>
                                          </p:val>
                                        </p:tav>
                                      </p:tavLst>
                                    </p:anim>
                                  </p:childTnLst>
                                </p:cTn>
                              </p:par>
                              <p:par>
                                <p:cTn id="31" presetID="22" presetClass="entr" presetSubtype="1"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up)">
                                      <p:cBhvr>
                                        <p:cTn id="33" dur="500"/>
                                        <p:tgtEl>
                                          <p:spTgt spid="5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ipe(up)">
                                      <p:cBhvr>
                                        <p:cTn id="3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Що </a:t>
            </a:r>
            <a:r>
              <a:rPr lang="uk-UA" sz="2800" dirty="0" smtClean="0"/>
              <a:t>зображено на фото</a:t>
            </a:r>
            <a:r>
              <a:rPr lang="uk-UA" sz="2800" dirty="0"/>
              <a:t>? Які емоції це </a:t>
            </a:r>
            <a:r>
              <a:rPr lang="uk-UA" sz="2800" dirty="0" smtClean="0"/>
              <a:t>викликає у </a:t>
            </a:r>
            <a:r>
              <a:rPr lang="uk-UA" sz="2800" dirty="0"/>
              <a:t>вас?</a:t>
            </a:r>
            <a:br>
              <a:rPr lang="uk-UA" sz="2800" dirty="0"/>
            </a:br>
            <a:endParaRPr lang="uk-UA" sz="2800" dirty="0"/>
          </a:p>
        </p:txBody>
      </p:sp>
      <p:sp>
        <p:nvSpPr>
          <p:cNvPr id="4" name="Місце для номера слайда 3"/>
          <p:cNvSpPr>
            <a:spLocks noGrp="1"/>
          </p:cNvSpPr>
          <p:nvPr>
            <p:ph type="sldNum" sz="quarter" idx="12"/>
          </p:nvPr>
        </p:nvSpPr>
        <p:spPr/>
        <p:txBody>
          <a:bodyPr/>
          <a:lstStyle/>
          <a:p>
            <a:fld id="{A16CD3DD-A75F-4B53-A9CC-CB53EF79276C}" type="slidenum">
              <a:rPr lang="en-US" smtClean="0"/>
              <a:t>76</a:t>
            </a:fld>
            <a:endParaRPr lang="en-US"/>
          </a:p>
        </p:txBody>
      </p:sp>
      <p:pic>
        <p:nvPicPr>
          <p:cNvPr id="5" name="Google Shape;659;g5e613857a3_0_163"/>
          <p:cNvPicPr preferRelativeResize="0">
            <a:picLocks noGrp="1"/>
          </p:cNvPicPr>
          <p:nvPr>
            <p:ph idx="1"/>
          </p:nvPr>
        </p:nvPicPr>
        <p:blipFill rotWithShape="1">
          <a:blip r:embed="rId2">
            <a:alphaModFix/>
          </a:blip>
          <a:srcRect t="13696" r="66805" b="8018"/>
          <a:stretch/>
        </p:blipFill>
        <p:spPr>
          <a:xfrm>
            <a:off x="4208746" y="1227551"/>
            <a:ext cx="3244241" cy="4848368"/>
          </a:xfrm>
          <a:prstGeom prst="rect">
            <a:avLst/>
          </a:prstGeom>
          <a:noFill/>
          <a:ln>
            <a:noFill/>
          </a:ln>
        </p:spPr>
      </p:pic>
    </p:spTree>
    <p:extLst>
      <p:ext uri="{BB962C8B-B14F-4D97-AF65-F5344CB8AC3E}">
        <p14:creationId xmlns:p14="http://schemas.microsoft.com/office/powerpoint/2010/main" val="328677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smtClean="0"/>
              <a:t>А що зображено на цьому фото</a:t>
            </a:r>
            <a:r>
              <a:rPr lang="uk-UA" sz="2800" dirty="0"/>
              <a:t>? Які емоції </a:t>
            </a:r>
            <a:r>
              <a:rPr lang="uk-UA" sz="2800" dirty="0" smtClean="0"/>
              <a:t>тепер це </a:t>
            </a:r>
            <a:r>
              <a:rPr lang="uk-UA" sz="2800"/>
              <a:t>викликає </a:t>
            </a:r>
            <a:r>
              <a:rPr lang="uk-UA" sz="2800" smtClean="0"/>
              <a:t>у </a:t>
            </a:r>
            <a:r>
              <a:rPr lang="uk-UA" sz="2800" dirty="0"/>
              <a:t>вас?</a:t>
            </a:r>
            <a:br>
              <a:rPr lang="uk-UA" sz="2800" dirty="0"/>
            </a:br>
            <a:endParaRPr lang="uk-UA" sz="2800" dirty="0"/>
          </a:p>
        </p:txBody>
      </p:sp>
      <p:sp>
        <p:nvSpPr>
          <p:cNvPr id="4" name="Місце для номера слайда 3"/>
          <p:cNvSpPr>
            <a:spLocks noGrp="1"/>
          </p:cNvSpPr>
          <p:nvPr>
            <p:ph type="sldNum" sz="quarter" idx="12"/>
          </p:nvPr>
        </p:nvSpPr>
        <p:spPr/>
        <p:txBody>
          <a:bodyPr/>
          <a:lstStyle/>
          <a:p>
            <a:fld id="{A16CD3DD-A75F-4B53-A9CC-CB53EF79276C}" type="slidenum">
              <a:rPr lang="en-US" smtClean="0"/>
              <a:t>77</a:t>
            </a:fld>
            <a:endParaRPr lang="en-US"/>
          </a:p>
        </p:txBody>
      </p:sp>
      <p:pic>
        <p:nvPicPr>
          <p:cNvPr id="5" name="Google Shape;659;g5e613857a3_0_163"/>
          <p:cNvPicPr preferRelativeResize="0">
            <a:picLocks noGrp="1"/>
          </p:cNvPicPr>
          <p:nvPr>
            <p:ph idx="1"/>
          </p:nvPr>
        </p:nvPicPr>
        <p:blipFill rotWithShape="1">
          <a:blip r:embed="rId2">
            <a:alphaModFix/>
          </a:blip>
          <a:srcRect t="13696" r="66805" b="8018"/>
          <a:stretch/>
        </p:blipFill>
        <p:spPr>
          <a:xfrm>
            <a:off x="2091847" y="1197618"/>
            <a:ext cx="3244241" cy="5185776"/>
          </a:xfrm>
          <a:prstGeom prst="rect">
            <a:avLst/>
          </a:prstGeom>
          <a:noFill/>
          <a:ln>
            <a:noFill/>
          </a:ln>
        </p:spPr>
      </p:pic>
      <p:pic>
        <p:nvPicPr>
          <p:cNvPr id="6" name="Google Shape;659;g5e613857a3_0_163">
            <a:extLst>
              <a:ext uri="{FF2B5EF4-FFF2-40B4-BE49-F238E27FC236}">
                <a16:creationId xmlns:a16="http://schemas.microsoft.com/office/drawing/2014/main" xmlns="" id="{2E2D255A-B9CB-47D6-ADF3-982F769ACC70}"/>
              </a:ext>
            </a:extLst>
          </p:cNvPr>
          <p:cNvPicPr preferRelativeResize="0"/>
          <p:nvPr/>
        </p:nvPicPr>
        <p:blipFill rotWithShape="1">
          <a:blip r:embed="rId2">
            <a:alphaModFix/>
          </a:blip>
          <a:srcRect l="67472" t="13696" r="6144" b="8018"/>
          <a:stretch/>
        </p:blipFill>
        <p:spPr>
          <a:xfrm>
            <a:off x="6796634" y="1197618"/>
            <a:ext cx="2324100" cy="5172076"/>
          </a:xfrm>
          <a:prstGeom prst="rect">
            <a:avLst/>
          </a:prstGeom>
          <a:noFill/>
          <a:ln>
            <a:noFill/>
          </a:ln>
        </p:spPr>
      </p:pic>
    </p:spTree>
    <p:extLst>
      <p:ext uri="{BB962C8B-B14F-4D97-AF65-F5344CB8AC3E}">
        <p14:creationId xmlns:p14="http://schemas.microsoft.com/office/powerpoint/2010/main" val="16537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5e613857a3_0_163"/>
          <p:cNvPicPr preferRelativeResize="0"/>
          <p:nvPr/>
        </p:nvPicPr>
        <p:blipFill rotWithShape="1">
          <a:blip r:embed="rId3">
            <a:alphaModFix/>
          </a:blip>
          <a:srcRect t="13696" r="66805" b="8018"/>
          <a:stretch/>
        </p:blipFill>
        <p:spPr>
          <a:xfrm>
            <a:off x="839353" y="1034779"/>
            <a:ext cx="2924175" cy="5172076"/>
          </a:xfrm>
          <a:prstGeom prst="rect">
            <a:avLst/>
          </a:prstGeom>
          <a:noFill/>
          <a:ln>
            <a:noFill/>
          </a:ln>
        </p:spPr>
      </p:pic>
      <p:sp>
        <p:nvSpPr>
          <p:cNvPr id="2" name="Місце для вмісту 1">
            <a:extLst>
              <a:ext uri="{FF2B5EF4-FFF2-40B4-BE49-F238E27FC236}">
                <a16:creationId xmlns:a16="http://schemas.microsoft.com/office/drawing/2014/main" xmlns="" id="{92B9665F-BE01-4666-8283-DE89E2B38BB2}"/>
              </a:ext>
            </a:extLst>
          </p:cNvPr>
          <p:cNvSpPr>
            <a:spLocks noGrp="1"/>
          </p:cNvSpPr>
          <p:nvPr>
            <p:ph sz="quarter" idx="4294967295"/>
          </p:nvPr>
        </p:nvSpPr>
        <p:spPr>
          <a:xfrm>
            <a:off x="1084263" y="269875"/>
            <a:ext cx="11107737" cy="506413"/>
          </a:xfrm>
        </p:spPr>
        <p:txBody>
          <a:bodyPr>
            <a:normAutofit fontScale="92500" lnSpcReduction="10000"/>
          </a:bodyPr>
          <a:lstStyle/>
          <a:p>
            <a:pPr marL="0" indent="0">
              <a:buNone/>
            </a:pPr>
            <a:r>
              <a:rPr lang="uk-UA" dirty="0"/>
              <a:t>Що зображено на фото? Які емоції це викликає у вас?</a:t>
            </a:r>
          </a:p>
        </p:txBody>
      </p:sp>
      <p:sp>
        <p:nvSpPr>
          <p:cNvPr id="3" name="TextBox 2">
            <a:extLst>
              <a:ext uri="{FF2B5EF4-FFF2-40B4-BE49-F238E27FC236}">
                <a16:creationId xmlns:a16="http://schemas.microsoft.com/office/drawing/2014/main" xmlns="" id="{17C12C48-88EB-4944-916D-9548C6240F93}"/>
              </a:ext>
            </a:extLst>
          </p:cNvPr>
          <p:cNvSpPr txBox="1"/>
          <p:nvPr/>
        </p:nvSpPr>
        <p:spPr>
          <a:xfrm>
            <a:off x="703263" y="6280679"/>
            <a:ext cx="468403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https://hipwallpaper.com/bad-backgrounds-photography/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uk-UA"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Google Shape;659;g5e613857a3_0_163">
            <a:extLst>
              <a:ext uri="{FF2B5EF4-FFF2-40B4-BE49-F238E27FC236}">
                <a16:creationId xmlns:a16="http://schemas.microsoft.com/office/drawing/2014/main" xmlns="" id="{2E2D255A-B9CB-47D6-ADF3-982F769ACC70}"/>
              </a:ext>
            </a:extLst>
          </p:cNvPr>
          <p:cNvPicPr preferRelativeResize="0"/>
          <p:nvPr/>
        </p:nvPicPr>
        <p:blipFill rotWithShape="1">
          <a:blip r:embed="rId3">
            <a:alphaModFix/>
          </a:blip>
          <a:srcRect l="67472" t="13696" r="6144" b="8018"/>
          <a:stretch/>
        </p:blipFill>
        <p:spPr>
          <a:xfrm>
            <a:off x="4668319" y="1034779"/>
            <a:ext cx="2324100" cy="5172076"/>
          </a:xfrm>
          <a:prstGeom prst="rect">
            <a:avLst/>
          </a:prstGeom>
          <a:noFill/>
          <a:ln>
            <a:noFill/>
          </a:ln>
        </p:spPr>
      </p:pic>
      <p:pic>
        <p:nvPicPr>
          <p:cNvPr id="4" name="Picture 3">
            <a:extLst>
              <a:ext uri="{FF2B5EF4-FFF2-40B4-BE49-F238E27FC236}">
                <a16:creationId xmlns:a16="http://schemas.microsoft.com/office/drawing/2014/main" xmlns="" id="{3D34C4F7-6B20-496E-B162-3949A8F64565}"/>
              </a:ext>
            </a:extLst>
          </p:cNvPr>
          <p:cNvPicPr>
            <a:picLocks noChangeAspect="1"/>
          </p:cNvPicPr>
          <p:nvPr/>
        </p:nvPicPr>
        <p:blipFill>
          <a:blip r:embed="rId5"/>
          <a:stretch>
            <a:fillRect/>
          </a:stretch>
        </p:blipFill>
        <p:spPr>
          <a:xfrm>
            <a:off x="7914205" y="1053513"/>
            <a:ext cx="3438442" cy="4986960"/>
          </a:xfrm>
          <a:prstGeom prst="rect">
            <a:avLst/>
          </a:prstGeom>
        </p:spPr>
      </p:pic>
    </p:spTree>
    <p:extLst>
      <p:ext uri="{BB962C8B-B14F-4D97-AF65-F5344CB8AC3E}">
        <p14:creationId xmlns:p14="http://schemas.microsoft.com/office/powerpoint/2010/main" val="42708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wipe(down)">
                                      <p:cBhvr>
                                        <p:cTn id="7" dur="500"/>
                                        <p:tgtEl>
                                          <p:spTgt spid="6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3" name="Google Shape;723;p38"/>
          <p:cNvPicPr preferRelativeResize="0"/>
          <p:nvPr/>
        </p:nvPicPr>
        <p:blipFill rotWithShape="1">
          <a:blip r:embed="rId3">
            <a:alphaModFix/>
          </a:blip>
          <a:srcRect r="118" b="31185"/>
          <a:stretch/>
        </p:blipFill>
        <p:spPr>
          <a:xfrm>
            <a:off x="3508125" y="226276"/>
            <a:ext cx="4610104" cy="6343978"/>
          </a:xfrm>
          <a:prstGeom prst="rect">
            <a:avLst/>
          </a:prstGeom>
          <a:noFill/>
          <a:ln>
            <a:noFill/>
          </a:ln>
        </p:spPr>
      </p:pic>
    </p:spTree>
    <p:extLst>
      <p:ext uri="{BB962C8B-B14F-4D97-AF65-F5344CB8AC3E}">
        <p14:creationId xmlns:p14="http://schemas.microsoft.com/office/powerpoint/2010/main" val="6954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wipe(down)">
                                      <p:cBhvr>
                                        <p:cTn id="7" dur="5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146" y="1311"/>
            <a:ext cx="7260766" cy="6856689"/>
          </a:xfrm>
          <a:prstGeom prst="rect">
            <a:avLst/>
          </a:prstGeom>
          <a:ln>
            <a:noFill/>
          </a:ln>
          <a:effectLst>
            <a:softEdge rad="112500"/>
          </a:effectLst>
        </p:spPr>
      </p:pic>
    </p:spTree>
    <p:extLst>
      <p:ext uri="{BB962C8B-B14F-4D97-AF65-F5344CB8AC3E}">
        <p14:creationId xmlns:p14="http://schemas.microsoft.com/office/powerpoint/2010/main" val="1995540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3" name="Google Shape;723;p38"/>
          <p:cNvPicPr preferRelativeResize="0"/>
          <p:nvPr/>
        </p:nvPicPr>
        <p:blipFill rotWithShape="1">
          <a:blip r:embed="rId3">
            <a:alphaModFix/>
          </a:blip>
          <a:srcRect r="118" b="31185"/>
          <a:stretch/>
        </p:blipFill>
        <p:spPr>
          <a:xfrm>
            <a:off x="362589" y="128740"/>
            <a:ext cx="4610104" cy="6343978"/>
          </a:xfrm>
          <a:prstGeom prst="rect">
            <a:avLst/>
          </a:prstGeom>
          <a:noFill/>
          <a:ln>
            <a:noFill/>
          </a:ln>
        </p:spPr>
      </p:pic>
      <p:pic>
        <p:nvPicPr>
          <p:cNvPr id="2" name="Picture 1">
            <a:extLst>
              <a:ext uri="{FF2B5EF4-FFF2-40B4-BE49-F238E27FC236}">
                <a16:creationId xmlns:a16="http://schemas.microsoft.com/office/drawing/2014/main" xmlns="" id="{3E85F7BA-7023-4478-B34D-B55E8DA2B25C}"/>
              </a:ext>
            </a:extLst>
          </p:cNvPr>
          <p:cNvPicPr>
            <a:picLocks noChangeAspect="1"/>
          </p:cNvPicPr>
          <p:nvPr/>
        </p:nvPicPr>
        <p:blipFill>
          <a:blip r:embed="rId4"/>
          <a:stretch>
            <a:fillRect/>
          </a:stretch>
        </p:blipFill>
        <p:spPr>
          <a:xfrm>
            <a:off x="5119520" y="1458931"/>
            <a:ext cx="6709891" cy="4161364"/>
          </a:xfrm>
          <a:prstGeom prst="rect">
            <a:avLst/>
          </a:prstGeom>
        </p:spPr>
      </p:pic>
    </p:spTree>
    <p:extLst>
      <p:ext uri="{BB962C8B-B14F-4D97-AF65-F5344CB8AC3E}">
        <p14:creationId xmlns:p14="http://schemas.microsoft.com/office/powerpoint/2010/main" val="34364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wipe(down)">
                                      <p:cBhvr>
                                        <p:cTn id="7" dur="500"/>
                                        <p:tgtEl>
                                          <p:spTgt spid="7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E9AB6362-AE4E-433D-984F-F201143FB3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71569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8A688DE1-2175-4945-8730-A0F815E218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6710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81EC6C2-FD6C-41DF-A9BF-7C288432EF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51859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F7C91E0-8EEF-4D71-A7AB-32A567C2E05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38541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3C443B9-DF0A-45E3-8F88-95BF4998B1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9298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5A5E386-D7F3-44A3-B59A-AADFF391CB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16645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129318">
            <a:off x="1231144" y="432427"/>
            <a:ext cx="6634822" cy="4351338"/>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784">
            <a:off x="5582036" y="3026117"/>
            <a:ext cx="5402487" cy="342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88568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AC726F61-2EAF-446A-A249-6097F122F7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3400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 xmlns:a16="http://schemas.microsoft.com/office/drawing/2014/main" id="{9E00575F-3723-42F5-AF54-F2E29DC71B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918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3344" y="52921"/>
            <a:ext cx="5401056" cy="6805079"/>
          </a:xfrm>
          <a:prstGeom prst="rect">
            <a:avLst/>
          </a:prstGeom>
          <a:ln>
            <a:noFill/>
          </a:ln>
          <a:effectLst>
            <a:softEdge rad="112500"/>
          </a:effectLst>
        </p:spPr>
      </p:pic>
    </p:spTree>
    <p:extLst>
      <p:ext uri="{BB962C8B-B14F-4D97-AF65-F5344CB8AC3E}">
        <p14:creationId xmlns:p14="http://schemas.microsoft.com/office/powerpoint/2010/main" val="11854883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50"/>
          <p:cNvPicPr preferRelativeResize="0"/>
          <p:nvPr/>
        </p:nvPicPr>
        <p:blipFill rotWithShape="1">
          <a:blip r:embed="rId3">
            <a:alphaModFix/>
          </a:blip>
          <a:srcRect/>
          <a:stretch/>
        </p:blipFill>
        <p:spPr>
          <a:xfrm>
            <a:off x="968523" y="0"/>
            <a:ext cx="10254954" cy="6858000"/>
          </a:xfrm>
          <a:prstGeom prst="rect">
            <a:avLst/>
          </a:prstGeom>
          <a:noFill/>
          <a:ln>
            <a:noFill/>
          </a:ln>
        </p:spPr>
      </p:pic>
      <p:sp>
        <p:nvSpPr>
          <p:cNvPr id="1056" name="Google Shape;1056;p50"/>
          <p:cNvSpPr txBox="1"/>
          <p:nvPr/>
        </p:nvSpPr>
        <p:spPr>
          <a:xfrm>
            <a:off x="8048198" y="6581001"/>
            <a:ext cx="31752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uk-UA" sz="1200" b="0" i="0" u="none" strike="noStrike" cap="none">
                <a:solidFill>
                  <a:schemeClr val="lt1"/>
                </a:solidFill>
                <a:latin typeface="Arial"/>
                <a:ea typeface="Arial"/>
                <a:cs typeface="Arial"/>
                <a:sym typeface="Arial"/>
              </a:rPr>
              <a:t>Фото з публікації у Фейсбук С. Мамедова</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9426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pic>
        <p:nvPicPr>
          <p:cNvPr id="1061" name="Google Shape;1061;p51"/>
          <p:cNvPicPr preferRelativeResize="0"/>
          <p:nvPr/>
        </p:nvPicPr>
        <p:blipFill rotWithShape="1">
          <a:blip r:embed="rId3">
            <a:alphaModFix/>
          </a:blip>
          <a:srcRect/>
          <a:stretch/>
        </p:blipFill>
        <p:spPr>
          <a:xfrm>
            <a:off x="940526" y="0"/>
            <a:ext cx="10248115" cy="6853427"/>
          </a:xfrm>
          <a:prstGeom prst="rect">
            <a:avLst/>
          </a:prstGeom>
          <a:noFill/>
          <a:ln>
            <a:noFill/>
          </a:ln>
        </p:spPr>
      </p:pic>
      <p:sp>
        <p:nvSpPr>
          <p:cNvPr id="1062" name="Google Shape;1062;p51"/>
          <p:cNvSpPr txBox="1"/>
          <p:nvPr/>
        </p:nvSpPr>
        <p:spPr>
          <a:xfrm>
            <a:off x="8048198" y="6581001"/>
            <a:ext cx="31752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uk-UA" sz="1200" b="0" i="0" u="none" strike="noStrike" cap="none">
                <a:solidFill>
                  <a:schemeClr val="lt1"/>
                </a:solidFill>
                <a:latin typeface="Arial"/>
                <a:ea typeface="Arial"/>
                <a:cs typeface="Arial"/>
                <a:sym typeface="Arial"/>
              </a:rPr>
              <a:t>Фото з публікації у Фейсбук С. Мамедова</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283941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C79490DF-849E-4AF5-ABF6-BCF3B12420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94870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FB485F66-6282-4B76-A803-F768AC0E91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0605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BA9D4F9-BB8A-4183-8B73-2D0D4261D39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28304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E5615855-191D-4375-B4CE-694EFD902A0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66461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D1F24E98-BD84-4AF9-A13C-53472CFAB5E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26109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0C9C8039-39FA-4DA3-9DC7-E2AF3ACD470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991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6857FD20-75F7-447E-A65C-8073C2B726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26935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 xmlns:a16="http://schemas.microsoft.com/office/drawing/2014/main" id="{244AC20E-3000-4D37-AE7A-14906882B7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4709875"/>
      </p:ext>
    </p:extLst>
  </p:cSld>
  <p:clrMapOvr>
    <a:masterClrMapping/>
  </p:clrMapOvr>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1359</TotalTime>
  <Words>969</Words>
  <Application>Microsoft Office PowerPoint</Application>
  <PresentationFormat>Довільний</PresentationFormat>
  <Paragraphs>235</Paragraphs>
  <Slides>127</Slides>
  <Notes>10</Notes>
  <HiddenSlides>0</HiddenSlides>
  <MMClips>0</MMClips>
  <ScaleCrop>false</ScaleCrop>
  <HeadingPairs>
    <vt:vector size="4" baseType="variant">
      <vt:variant>
        <vt:lpstr>Тема</vt:lpstr>
      </vt:variant>
      <vt:variant>
        <vt:i4>1</vt:i4>
      </vt:variant>
      <vt:variant>
        <vt:lpstr>Заголовки слайдів</vt:lpstr>
      </vt:variant>
      <vt:variant>
        <vt:i4>127</vt:i4>
      </vt:variant>
    </vt:vector>
  </HeadingPairs>
  <TitlesOfParts>
    <vt:vector size="128" baseType="lpstr">
      <vt:lpstr>Тема Office</vt:lpstr>
      <vt:lpstr>Основи медіаграмотності. Маніпуляції</vt:lpstr>
      <vt:lpstr>Презентація PowerPoint</vt:lpstr>
      <vt:lpstr>Фактори, які сприяють викривленню інформації</vt:lpstr>
      <vt:lpstr>Найпоширеніші маніпуляції      (методи запуску фейків)</vt:lpstr>
      <vt:lpstr>Найчастіше маніпуляції ховаються</vt:lpstr>
      <vt:lpstr>Найбільш поширені види дезінформації та маніпуляцій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     Фактологічні маніпуляції</vt:lpstr>
      <vt:lpstr>1) Применшення/перебільшення цифрових показників</vt:lpstr>
      <vt:lpstr>    2) Узагальнення</vt:lpstr>
      <vt:lpstr>3) Гіперболізація явищ/подій та їх наслідків</vt:lpstr>
      <vt:lpstr>Презентація PowerPoint</vt:lpstr>
      <vt:lpstr>4) «Перенесення» властивостей і ваги одних понять на інші</vt:lpstr>
      <vt:lpstr>Презентація PowerPoint</vt:lpstr>
      <vt:lpstr>5) Надання ваги викривленим даним завдяки використанню вигаданого або реального впливового джерела </vt:lpstr>
      <vt:lpstr>Презентація PowerPoint</vt:lpstr>
      <vt:lpstr>6) «Тіньовий ефект»</vt:lpstr>
      <vt:lpstr>Презентація PowerPoint</vt:lpstr>
      <vt:lpstr>7) Надання ваги заяві за рахунок використання фактів, які складно перевірити </vt:lpstr>
      <vt:lpstr>Презентація PowerPoint</vt:lpstr>
      <vt:lpstr>8) Ототожнення подій та явищ з періодом чи особами </vt:lpstr>
      <vt:lpstr>Презентація PowerPoint</vt:lpstr>
      <vt:lpstr>9) «Забалакування» гострої теми суміжною, але другорядною</vt:lpstr>
      <vt:lpstr>Презентація PowerPoint</vt:lpstr>
      <vt:lpstr>10) Викривлення системи порівняння даних/періодів</vt:lpstr>
      <vt:lpstr>Презентація PowerPoint</vt:lpstr>
      <vt:lpstr>Аналіз медіатексту</vt:lpstr>
      <vt:lpstr>ЯК ВИ ДУМАЄТЕ,  ЩО ЦЕ?</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МОТИВИ</vt:lpstr>
      <vt:lpstr>ЩО ОБ’ЄДНУЄ ВСІ  ЦІ ГАСЛА?</vt:lpstr>
      <vt:lpstr>ЩО ОБ’ЄДНУЄ ВСІ  ЦІ ГАСЛА?</vt:lpstr>
      <vt:lpstr>Емоційне забарвлення. Маніпуляції</vt:lpstr>
      <vt:lpstr>Презентація PowerPoint</vt:lpstr>
      <vt:lpstr>Презентація PowerPoint</vt:lpstr>
      <vt:lpstr>Презентація PowerPoint</vt:lpstr>
      <vt:lpstr>Презентація PowerPoint</vt:lpstr>
      <vt:lpstr>   Маніпуляції з цінностями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Сатиричні сайти, які висміюють суспільні явища у формі  новин</vt:lpstr>
      <vt:lpstr>Презентація PowerPoint</vt:lpstr>
      <vt:lpstr>Презентація PowerPoint</vt:lpstr>
      <vt:lpstr>Презентація PowerPoint</vt:lpstr>
      <vt:lpstr>Що зображено на фото? Які емоції це викликає у вас? </vt:lpstr>
      <vt:lpstr>А що зображено на цьому фото? Які емоції тепер це викликає у вас?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Що робити?</vt:lpstr>
      <vt:lpstr>Основні завдання фактчеку</vt:lpstr>
      <vt:lpstr>Презентація PowerPoint</vt:lpstr>
      <vt:lpstr>Презентація PowerPoint</vt:lpstr>
      <vt:lpstr>Визначте ступінь ймовірності маніпуляції та фейковості новини</vt:lpstr>
      <vt:lpstr>  1. Чи є в новині відповідність між текстом та зображенням?         Так (0 балів)     Ні (5 балів)       2. Чи є в новині відповідність між заголовками та інформацією в тексті?         Так (0 балів)     Ні (20 балів)</vt:lpstr>
      <vt:lpstr>  3. Зверніть увагу на цитованого експерта.     А) Чи Ви чули його раніше?         Так (0 балів)     Ні (5 балів)      Б) Чи відома його професійна репутація?         Так (0 балів)     Ні (5 балів)</vt:lpstr>
      <vt:lpstr>  4. Яке джерело інформації?     А) Чи відоме Вам первинне джерело інформації?         Так (0 балів)     Ні (10 балів)      Б) Чи надійне джерело інформації?         Так (0 балів)     Ні (5 балів)      В) Чи можна перевірити надану джерелом інформацію?         Так (0 балів)     Ні (15 балів) </vt:lpstr>
      <vt:lpstr>  5. Чи викликають фотографії/ілюстрації сильну негативну емоцію?         Так (10 балів)     Ні (0 балів)       6. Чи містить новина оціночні судження репортера/журналіста?         Так (15 балів)     Ні (0 балів)</vt:lpstr>
      <vt:lpstr>  7. Чи зустрічали/чули Ви цю новину в інших джерелах, окрім того, що аналізуєте?         Так (0 балів)     Ні (10 балів)       8. Чи присутній зв’язок між подіями, що відображені в новині? Чи одне випливає з іншого?         Так (0 балів)     Ні (5 балів)</vt:lpstr>
      <vt:lpstr>  9. Чи присутня в новині мова ворожнечі (стереотипні слова, образи, поділ на групи, зневага тощо)?         Так (15 балів)     Ні (0 балів)       </vt:lpstr>
      <vt:lpstr>     Ступінь ймовірності маніпуляції та фейковості новини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Roman</cp:lastModifiedBy>
  <cp:revision>116</cp:revision>
  <dcterms:created xsi:type="dcterms:W3CDTF">2020-01-15T13:52:14Z</dcterms:created>
  <dcterms:modified xsi:type="dcterms:W3CDTF">2021-11-15T19:49:34Z</dcterms:modified>
</cp:coreProperties>
</file>