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324" r:id="rId3"/>
    <p:sldId id="325" r:id="rId4"/>
    <p:sldId id="330" r:id="rId5"/>
    <p:sldId id="326" r:id="rId6"/>
    <p:sldId id="331" r:id="rId7"/>
    <p:sldId id="334" r:id="rId8"/>
    <p:sldId id="336" r:id="rId9"/>
    <p:sldId id="344" r:id="rId10"/>
    <p:sldId id="339" r:id="rId11"/>
    <p:sldId id="338" r:id="rId12"/>
    <p:sldId id="328" r:id="rId13"/>
    <p:sldId id="341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3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0" d="100"/>
          <a:sy n="70" d="100"/>
        </p:scale>
        <p:origin x="-744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1924A-659D-4B2B-AD6D-793E765BBFD6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2489-516B-4763-9772-B41968FD35D7}" type="slidenum">
              <a:rPr lang="en-US" smtClean="0"/>
              <a:t>‹№›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557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1924A-659D-4B2B-AD6D-793E765BBFD6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2489-516B-4763-9772-B41968FD35D7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28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1924A-659D-4B2B-AD6D-793E765BBFD6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2489-516B-4763-9772-B41968FD35D7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772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1924A-659D-4B2B-AD6D-793E765BBFD6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2489-516B-4763-9772-B41968FD35D7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768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1924A-659D-4B2B-AD6D-793E765BBFD6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2489-516B-4763-9772-B41968FD35D7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881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1924A-659D-4B2B-AD6D-793E765BBFD6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2489-516B-4763-9772-B41968FD35D7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594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1924A-659D-4B2B-AD6D-793E765BBFD6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2489-516B-4763-9772-B41968FD35D7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432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1924A-659D-4B2B-AD6D-793E765BBFD6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2489-516B-4763-9772-B41968FD35D7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537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1924A-659D-4B2B-AD6D-793E765BBFD6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2489-516B-4763-9772-B41968FD35D7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72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1924A-659D-4B2B-AD6D-793E765BBFD6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2489-516B-4763-9772-B41968FD35D7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148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1924A-659D-4B2B-AD6D-793E765BBFD6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2489-516B-4763-9772-B41968FD35D7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490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91924A-659D-4B2B-AD6D-793E765BBFD6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C02489-516B-4763-9772-B41968FD35D7}" type="slidenum">
              <a:rPr lang="en-US" smtClean="0"/>
              <a:t>‹№›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167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enti.com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23832" y="4681182"/>
            <a:ext cx="12242042" cy="2176818"/>
          </a:xfrm>
        </p:spPr>
        <p:txBody>
          <a:bodyPr>
            <a:normAutofit/>
          </a:bodyPr>
          <a:lstStyle/>
          <a:p>
            <a:r>
              <a:rPr lang="uk-UA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Традиційні медіа.</a:t>
            </a:r>
            <a:br>
              <a:rPr lang="uk-UA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uk-UA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Телебачення</a:t>
            </a:r>
            <a:endParaRPr lang="uk-UA" sz="6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62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1501254" y="1331626"/>
            <a:ext cx="854349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sz="4000" b="1" dirty="0">
                <a:solidFill>
                  <a:srgbClr val="FF0000"/>
                </a:solidFill>
                <a:latin typeface="+mj-lt"/>
              </a:rPr>
              <a:t>3 </a:t>
            </a:r>
            <a:r>
              <a:rPr lang="ru-RU" sz="4000" b="1" dirty="0" err="1" smtClean="0">
                <a:solidFill>
                  <a:srgbClr val="FF0000"/>
                </a:solidFill>
                <a:latin typeface="+mj-lt"/>
              </a:rPr>
              <a:t>вересня</a:t>
            </a:r>
            <a:r>
              <a:rPr lang="ru-RU" sz="40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ru-RU" sz="4000" b="1" dirty="0">
                <a:solidFill>
                  <a:srgbClr val="FF0000"/>
                </a:solidFill>
                <a:latin typeface="+mj-lt"/>
              </a:rPr>
              <a:t>2015 року </a:t>
            </a:r>
            <a:endParaRPr lang="ru-RU" sz="4000" b="1" dirty="0" smtClean="0">
              <a:solidFill>
                <a:srgbClr val="FF0000"/>
              </a:solidFill>
              <a:latin typeface="+mj-lt"/>
            </a:endParaRPr>
          </a:p>
          <a:p>
            <a:pPr algn="ctr"/>
            <a:endParaRPr lang="ru-RU" sz="4000" dirty="0" smtClean="0">
              <a:latin typeface="+mj-lt"/>
            </a:endParaRPr>
          </a:p>
          <a:p>
            <a:pPr algn="ctr"/>
            <a:r>
              <a:rPr lang="ru-RU" sz="4000" dirty="0" smtClean="0">
                <a:latin typeface="+mj-lt"/>
              </a:rPr>
              <a:t>Закон </a:t>
            </a:r>
            <a:r>
              <a:rPr lang="ru-RU" sz="4000" dirty="0">
                <a:latin typeface="+mj-lt"/>
              </a:rPr>
              <a:t>№</a:t>
            </a:r>
            <a:r>
              <a:rPr lang="ru-RU" sz="4000" dirty="0" smtClean="0">
                <a:latin typeface="+mj-lt"/>
              </a:rPr>
              <a:t>674-VIII </a:t>
            </a:r>
            <a:r>
              <a:rPr lang="ru-RU" sz="4000" dirty="0" err="1" smtClean="0">
                <a:latin typeface="+mj-lt"/>
              </a:rPr>
              <a:t>щодо</a:t>
            </a:r>
            <a:r>
              <a:rPr lang="ru-RU" sz="4000" dirty="0" smtClean="0">
                <a:latin typeface="+mj-lt"/>
              </a:rPr>
              <a:t> </a:t>
            </a:r>
            <a:r>
              <a:rPr lang="uk-UA" sz="4000" b="1" dirty="0" smtClean="0">
                <a:latin typeface="+mj-lt"/>
              </a:rPr>
              <a:t>забезпечення </a:t>
            </a:r>
            <a:r>
              <a:rPr lang="uk-UA" sz="4000" b="1" dirty="0">
                <a:latin typeface="+mj-lt"/>
              </a:rPr>
              <a:t>прозорості власності засобів масової інформації та реалізації принципів державної політики у сфері телебачення і радіомовлення</a:t>
            </a:r>
            <a:endParaRPr lang="uk-UA" sz="4000" dirty="0">
              <a:latin typeface="+mj-lt"/>
            </a:endParaRPr>
          </a:p>
        </p:txBody>
      </p:sp>
      <p:sp>
        <p:nvSpPr>
          <p:cNvPr id="5" name="AutoShape 3" descr="Закон про “пляжі без парканів” опублікували у “Голосі України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" name="AutoShape 5" descr="Закон про “пляжі без парканів” опублікували у “Голосі України”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8905" y="312738"/>
            <a:ext cx="1497985" cy="1857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426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6000" b="1" dirty="0" smtClean="0">
                <a:solidFill>
                  <a:srgbClr val="FF0000"/>
                </a:solidFill>
              </a:rPr>
              <a:t>Як дізнатися: хто ж власник?</a:t>
            </a:r>
            <a:endParaRPr lang="uk-UA" sz="6000" b="1" dirty="0">
              <a:solidFill>
                <a:srgbClr val="FF0000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337479" y="1883391"/>
            <a:ext cx="9920785" cy="3884139"/>
          </a:xfrm>
        </p:spPr>
        <p:txBody>
          <a:bodyPr>
            <a:noAutofit/>
          </a:bodyPr>
          <a:lstStyle/>
          <a:p>
            <a:r>
              <a:rPr lang="ru-RU" sz="3600" b="1" dirty="0" err="1" smtClean="0">
                <a:solidFill>
                  <a:srgbClr val="002060"/>
                </a:solidFill>
              </a:rPr>
              <a:t>Крок</a:t>
            </a:r>
            <a:r>
              <a:rPr lang="ru-RU" sz="3600" b="1" dirty="0" smtClean="0">
                <a:solidFill>
                  <a:srgbClr val="002060"/>
                </a:solidFill>
              </a:rPr>
              <a:t> 1: </a:t>
            </a:r>
            <a:r>
              <a:rPr lang="ru-RU" sz="3600" b="1" dirty="0" err="1">
                <a:solidFill>
                  <a:srgbClr val="002060"/>
                </a:solidFill>
              </a:rPr>
              <a:t>З</a:t>
            </a:r>
            <a:r>
              <a:rPr lang="ru-RU" sz="3600" b="1" dirty="0" err="1" smtClean="0">
                <a:solidFill>
                  <a:srgbClr val="002060"/>
                </a:solidFill>
              </a:rPr>
              <a:t>аходимо</a:t>
            </a:r>
            <a:r>
              <a:rPr lang="ru-RU" sz="3600" b="1" dirty="0" smtClean="0">
                <a:solidFill>
                  <a:srgbClr val="002060"/>
                </a:solidFill>
              </a:rPr>
              <a:t> на </a:t>
            </a:r>
            <a:r>
              <a:rPr lang="ru-RU" sz="3600" b="1" dirty="0" err="1" smtClean="0">
                <a:solidFill>
                  <a:srgbClr val="002060"/>
                </a:solidFill>
              </a:rPr>
              <a:t>конкретний</a:t>
            </a:r>
            <a:r>
              <a:rPr lang="ru-RU" sz="3600" b="1" dirty="0" smtClean="0">
                <a:solidFill>
                  <a:srgbClr val="002060"/>
                </a:solidFill>
              </a:rPr>
              <a:t> сайт телеканалу.</a:t>
            </a:r>
          </a:p>
          <a:p>
            <a:r>
              <a:rPr lang="ru-RU" sz="3600" b="1" dirty="0" err="1" smtClean="0">
                <a:solidFill>
                  <a:srgbClr val="002060"/>
                </a:solidFill>
              </a:rPr>
              <a:t>Крок</a:t>
            </a:r>
            <a:r>
              <a:rPr lang="ru-RU" sz="3600" b="1" dirty="0" smtClean="0">
                <a:solidFill>
                  <a:srgbClr val="002060"/>
                </a:solidFill>
              </a:rPr>
              <a:t> 2: </a:t>
            </a:r>
            <a:r>
              <a:rPr lang="ru-RU" sz="3600" b="1" dirty="0" err="1" smtClean="0">
                <a:solidFill>
                  <a:srgbClr val="002060"/>
                </a:solidFill>
              </a:rPr>
              <a:t>Шукаємо</a:t>
            </a:r>
            <a:r>
              <a:rPr lang="ru-RU" sz="3600" b="1" dirty="0" smtClean="0">
                <a:solidFill>
                  <a:srgbClr val="002060"/>
                </a:solidFill>
              </a:rPr>
              <a:t> вкладку «Структура </a:t>
            </a:r>
            <a:r>
              <a:rPr lang="ru-RU" sz="3600" b="1" dirty="0" err="1" smtClean="0">
                <a:solidFill>
                  <a:srgbClr val="002060"/>
                </a:solidFill>
              </a:rPr>
              <a:t>власності</a:t>
            </a:r>
            <a:r>
              <a:rPr lang="ru-RU" sz="3600" b="1" dirty="0" smtClean="0">
                <a:solidFill>
                  <a:srgbClr val="002060"/>
                </a:solidFill>
              </a:rPr>
              <a:t>».</a:t>
            </a:r>
          </a:p>
          <a:p>
            <a:r>
              <a:rPr lang="ru-RU" sz="3600" b="1" dirty="0" err="1" smtClean="0">
                <a:solidFill>
                  <a:srgbClr val="002060"/>
                </a:solidFill>
              </a:rPr>
              <a:t>Крок</a:t>
            </a:r>
            <a:r>
              <a:rPr lang="ru-RU" sz="3600" b="1" dirty="0" smtClean="0">
                <a:solidFill>
                  <a:srgbClr val="002060"/>
                </a:solidFill>
              </a:rPr>
              <a:t> 3: В документах </a:t>
            </a:r>
            <a:r>
              <a:rPr lang="ru-RU" sz="3600" b="1" dirty="0" err="1" smtClean="0">
                <a:solidFill>
                  <a:srgbClr val="002060"/>
                </a:solidFill>
              </a:rPr>
              <a:t>дивимося</a:t>
            </a:r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</a:rPr>
              <a:t>таблицю</a:t>
            </a:r>
            <a:r>
              <a:rPr lang="ru-RU" sz="3600" b="1" dirty="0" smtClean="0">
                <a:solidFill>
                  <a:srgbClr val="002060"/>
                </a:solidFill>
              </a:rPr>
              <a:t> «</a:t>
            </a:r>
            <a:r>
              <a:rPr lang="ru-RU" sz="3600" b="1" dirty="0" err="1" smtClean="0">
                <a:solidFill>
                  <a:srgbClr val="002060"/>
                </a:solidFill>
              </a:rPr>
              <a:t>Кінцеві</a:t>
            </a:r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</a:rPr>
              <a:t>бенефеціари</a:t>
            </a:r>
            <a:r>
              <a:rPr lang="ru-RU" sz="3600" b="1" dirty="0" smtClean="0">
                <a:solidFill>
                  <a:srgbClr val="002060"/>
                </a:solidFill>
              </a:rPr>
              <a:t>»</a:t>
            </a:r>
          </a:p>
          <a:p>
            <a:r>
              <a:rPr lang="ru-RU" sz="3600" b="1" dirty="0" err="1" smtClean="0">
                <a:solidFill>
                  <a:srgbClr val="002060"/>
                </a:solidFill>
              </a:rPr>
              <a:t>Крок</a:t>
            </a:r>
            <a:r>
              <a:rPr lang="ru-RU" sz="3600" b="1" dirty="0" smtClean="0">
                <a:solidFill>
                  <a:srgbClr val="002060"/>
                </a:solidFill>
              </a:rPr>
              <a:t> 4: </a:t>
            </a:r>
            <a:r>
              <a:rPr lang="ru-RU" sz="3600" b="1" dirty="0" err="1" smtClean="0">
                <a:solidFill>
                  <a:srgbClr val="002060"/>
                </a:solidFill>
              </a:rPr>
              <a:t>Виокремлюємо</a:t>
            </a:r>
            <a:r>
              <a:rPr lang="ru-RU" sz="3600" b="1" dirty="0" smtClean="0">
                <a:solidFill>
                  <a:srgbClr val="002060"/>
                </a:solidFill>
              </a:rPr>
              <a:t> тих людей, </a:t>
            </a:r>
            <a:r>
              <a:rPr lang="ru-RU" sz="3600" b="1" dirty="0" err="1" smtClean="0">
                <a:solidFill>
                  <a:srgbClr val="002060"/>
                </a:solidFill>
              </a:rPr>
              <a:t>яким</a:t>
            </a:r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</a:rPr>
              <a:t>належить</a:t>
            </a:r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</a:rPr>
              <a:t>переважний</a:t>
            </a:r>
            <a:r>
              <a:rPr lang="ru-RU" sz="3600" b="1" dirty="0" smtClean="0">
                <a:solidFill>
                  <a:srgbClr val="002060"/>
                </a:solidFill>
              </a:rPr>
              <a:t> пакет </a:t>
            </a:r>
            <a:r>
              <a:rPr lang="ru-RU" sz="3600" b="1" dirty="0" err="1" smtClean="0">
                <a:solidFill>
                  <a:srgbClr val="002060"/>
                </a:solidFill>
              </a:rPr>
              <a:t>власності</a:t>
            </a:r>
            <a:r>
              <a:rPr lang="ru-RU" sz="3600" b="1" dirty="0" smtClean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223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6094"/>
            <a:ext cx="10890736" cy="6841905"/>
          </a:xfrm>
        </p:spPr>
      </p:pic>
    </p:spTree>
    <p:extLst>
      <p:ext uri="{BB962C8B-B14F-4D97-AF65-F5344CB8AC3E}">
        <p14:creationId xmlns:p14="http://schemas.microsoft.com/office/powerpoint/2010/main" val="202263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E:\З РОБОЧОГО СТОЛУ - 2021 р\Презентації\55468474_381842309306575_614143828990885888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563" y="0"/>
            <a:ext cx="85248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570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1207477" y="457200"/>
            <a:ext cx="9718431" cy="5486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3200" dirty="0" smtClean="0"/>
              <a:t>	</a:t>
            </a:r>
            <a:r>
              <a:rPr lang="uk-UA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YouTubе</a:t>
            </a:r>
            <a:r>
              <a:rPr lang="uk-UA" sz="3200" dirty="0" smtClean="0"/>
              <a:t> </a:t>
            </a:r>
            <a:r>
              <a:rPr lang="uk-UA" sz="3200" dirty="0"/>
              <a:t>- простий для користувачів інтерфейс, що дозволяє навіть малюкам переходити до наступного елементу в </a:t>
            </a:r>
            <a:r>
              <a:rPr lang="uk-UA" sz="3200" dirty="0" err="1"/>
              <a:t>плейлисті</a:t>
            </a:r>
            <a:r>
              <a:rPr lang="uk-UA" sz="3200" dirty="0"/>
              <a:t> і забезпечує легкий доступ до улюблених відео.</a:t>
            </a:r>
          </a:p>
          <a:p>
            <a:pPr marL="0" indent="0">
              <a:buNone/>
            </a:pPr>
            <a:r>
              <a:rPr lang="uk-UA" sz="3200" dirty="0"/>
              <a:t> </a:t>
            </a:r>
            <a:r>
              <a:rPr lang="uk-UA" sz="3200" dirty="0" smtClean="0"/>
              <a:t>	Був </a:t>
            </a:r>
            <a:r>
              <a:rPr lang="uk-UA" sz="3200" dirty="0"/>
              <a:t>запропонований як ключ до його популярності серед дуже молодої аудиторії. </a:t>
            </a:r>
          </a:p>
          <a:p>
            <a:pPr marL="0" indent="0">
              <a:buNone/>
            </a:pPr>
            <a:r>
              <a:rPr lang="uk-UA" sz="3200" dirty="0" smtClean="0"/>
              <a:t>	Вчені </a:t>
            </a:r>
            <a:r>
              <a:rPr lang="uk-UA" sz="3200" dirty="0"/>
              <a:t>вводять поняття </a:t>
            </a:r>
            <a:r>
              <a:rPr lang="uk-UA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digitods</a:t>
            </a:r>
            <a:r>
              <a:rPr lang="uk-UA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uk-UA" sz="3200" dirty="0"/>
              <a:t>– нове покоління дітей, народжених із готовим доступом до широкого спектру пристроїв із сенсорним екраном, під’єднаних до Інтернету.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27557">
            <a:off x="7589969" y="4712808"/>
            <a:ext cx="2085364" cy="2085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46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1254370" y="1969477"/>
            <a:ext cx="9659816" cy="4641239"/>
          </a:xfrm>
        </p:spPr>
        <p:txBody>
          <a:bodyPr/>
          <a:lstStyle/>
          <a:p>
            <a:r>
              <a:rPr lang="uk-UA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2011 рік </a:t>
            </a:r>
            <a:r>
              <a:rPr lang="uk-UA" dirty="0"/>
              <a:t>- опитування, проведене в Сполучених Штатах, показало, що 10 відсотків дітей у віці до двох років використовують мобільні пристрої з сенсорним екраном</a:t>
            </a:r>
          </a:p>
          <a:p>
            <a:r>
              <a:rPr lang="uk-UA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2013 рік </a:t>
            </a:r>
            <a:r>
              <a:rPr lang="uk-UA" dirty="0"/>
              <a:t>– таких дітей вже 38 відсотків . </a:t>
            </a:r>
          </a:p>
          <a:p>
            <a:r>
              <a:rPr lang="uk-UA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2015 рік </a:t>
            </a:r>
            <a:r>
              <a:rPr lang="uk-UA" dirty="0"/>
              <a:t>– дослідження</a:t>
            </a:r>
            <a:r>
              <a:rPr lang="ru-RU" dirty="0"/>
              <a:t>,</a:t>
            </a:r>
            <a:r>
              <a:rPr lang="uk-UA" dirty="0"/>
              <a:t> проведене у Великобританії в 2015 році</a:t>
            </a:r>
            <a:r>
              <a:rPr lang="ru-RU" dirty="0"/>
              <a:t>, </a:t>
            </a:r>
            <a:r>
              <a:rPr lang="uk-UA" dirty="0"/>
              <a:t>показує:</a:t>
            </a:r>
          </a:p>
          <a:p>
            <a:pPr lvl="0"/>
            <a:r>
              <a:rPr lang="uk-UA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75%</a:t>
            </a:r>
            <a:r>
              <a:rPr lang="uk-UA" dirty="0"/>
              <a:t> дітей у віці від 6 місяців до 3 років </a:t>
            </a:r>
            <a:r>
              <a:rPr lang="uk-UA" dirty="0" smtClean="0"/>
              <a:t>щодня </a:t>
            </a:r>
            <a:r>
              <a:rPr lang="uk-UA" dirty="0"/>
              <a:t>використовують сенсорний екран;</a:t>
            </a:r>
          </a:p>
          <a:p>
            <a:pPr lvl="0"/>
            <a:r>
              <a:rPr lang="uk-UA" dirty="0"/>
              <a:t>показники </a:t>
            </a:r>
            <a:r>
              <a:rPr lang="uk-UA" dirty="0" smtClean="0"/>
              <a:t>збільшуються </a:t>
            </a:r>
            <a:r>
              <a:rPr lang="uk-UA" dirty="0"/>
              <a:t>з </a:t>
            </a:r>
            <a:r>
              <a:rPr lang="uk-UA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51%</a:t>
            </a:r>
            <a:r>
              <a:rPr lang="uk-UA" dirty="0"/>
              <a:t> в 6 – 11 місяців до </a:t>
            </a:r>
            <a:r>
              <a:rPr lang="uk-UA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92%</a:t>
            </a:r>
            <a:r>
              <a:rPr lang="uk-UA" dirty="0"/>
              <a:t> в 25 – 36 місяців.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7521">
            <a:off x="8075379" y="79625"/>
            <a:ext cx="3073090" cy="20432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5795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1266092" y="336793"/>
            <a:ext cx="9941170" cy="51144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У </a:t>
            </a:r>
            <a:r>
              <a:rPr lang="uk-UA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ході збирання даних </a:t>
            </a:r>
            <a:r>
              <a:rPr lang="uk-UA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Nielson</a:t>
            </a:r>
            <a:r>
              <a:rPr lang="uk-UA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з 2010 до 2014 років, дослідники прийшли до висновку: </a:t>
            </a:r>
          </a:p>
          <a:p>
            <a:pPr marL="0" lvl="0" indent="0">
              <a:buNone/>
            </a:pPr>
            <a:r>
              <a:rPr lang="uk-UA" sz="3200" dirty="0" smtClean="0"/>
              <a:t>	«</a:t>
            </a:r>
            <a:r>
              <a:rPr lang="uk-UA" sz="3200" dirty="0"/>
              <a:t>Використання телебачення дітьми з 2 до 11 років у домашніх умовах зменшувалось щороку, порівняно з 110,3 годин у місяць у 2011 році до 102,9 годин у 2014 році. </a:t>
            </a:r>
          </a:p>
          <a:p>
            <a:pPr marL="0" lvl="0" indent="0">
              <a:buNone/>
            </a:pPr>
            <a:r>
              <a:rPr lang="uk-UA" sz="3200" dirty="0" smtClean="0"/>
              <a:t>	Водночас </a:t>
            </a:r>
            <a:r>
              <a:rPr lang="uk-UA" sz="3200" dirty="0"/>
              <a:t>споживання </a:t>
            </a:r>
            <a:r>
              <a:rPr lang="uk-UA" sz="3200" dirty="0" err="1"/>
              <a:t>інтернет-відео</a:t>
            </a:r>
            <a:r>
              <a:rPr lang="uk-UA" sz="3200" dirty="0"/>
              <a:t> різко зросло: </a:t>
            </a:r>
            <a:r>
              <a:rPr lang="uk-UA" sz="3200" dirty="0" smtClean="0"/>
              <a:t>     2 </a:t>
            </a:r>
            <a:r>
              <a:rPr lang="uk-UA" sz="3200" dirty="0"/>
              <a:t>– 11-річні збільшили перегляд </a:t>
            </a:r>
            <a:r>
              <a:rPr lang="uk-UA" sz="3200" dirty="0" err="1"/>
              <a:t>інтернет-відео</a:t>
            </a:r>
            <a:r>
              <a:rPr lang="uk-UA" sz="3200" dirty="0"/>
              <a:t> на 87 відсотків усього за останній рік».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816" y="4900247"/>
            <a:ext cx="3529377" cy="1957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49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6583" y="2845691"/>
            <a:ext cx="3681047" cy="2246521"/>
          </a:xfrm>
          <a:prstGeom prst="rect">
            <a:avLst/>
          </a:prstGeom>
        </p:spPr>
      </p:pic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289538" y="597878"/>
            <a:ext cx="10064262" cy="6178060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	</a:t>
            </a:r>
            <a:r>
              <a:rPr lang="uk-UA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За </a:t>
            </a:r>
            <a:r>
              <a:rPr lang="uk-UA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результатами опитувань, більшість батьків дозволяють своїм дітям грати з мобільними пристроями, щоб </a:t>
            </a:r>
            <a:r>
              <a:rPr lang="uk-UA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:</a:t>
            </a:r>
            <a:endParaRPr lang="uk-UA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lvl="0"/>
            <a:r>
              <a:rPr lang="uk-UA" dirty="0" smtClean="0"/>
              <a:t>  Виконувати </a:t>
            </a:r>
            <a:r>
              <a:rPr lang="uk-UA" dirty="0"/>
              <a:t>домашні справи (70%).</a:t>
            </a:r>
          </a:p>
          <a:p>
            <a:pPr lvl="0"/>
            <a:r>
              <a:rPr lang="uk-UA" dirty="0" smtClean="0"/>
              <a:t>  Зберігати </a:t>
            </a:r>
            <a:r>
              <a:rPr lang="uk-UA" dirty="0"/>
              <a:t>спокій дитини в суспільних місцях (65%).</a:t>
            </a:r>
          </a:p>
          <a:p>
            <a:pPr lvl="0"/>
            <a:r>
              <a:rPr lang="uk-UA" dirty="0" smtClean="0"/>
              <a:t>  Виконувати </a:t>
            </a:r>
            <a:r>
              <a:rPr lang="uk-UA" dirty="0"/>
              <a:t>різні доручення (58%).</a:t>
            </a:r>
          </a:p>
          <a:p>
            <a:pPr lvl="0"/>
            <a:r>
              <a:rPr lang="uk-UA" dirty="0" smtClean="0"/>
              <a:t>  Вкладати </a:t>
            </a:r>
            <a:r>
              <a:rPr lang="uk-UA" dirty="0"/>
              <a:t>дитину спати (</a:t>
            </a:r>
            <a:r>
              <a:rPr lang="uk-UA" dirty="0" smtClean="0"/>
              <a:t>25%).</a:t>
            </a:r>
            <a:endParaRPr lang="uk-UA" dirty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r>
              <a:rPr lang="uk-UA" dirty="0" smtClean="0"/>
              <a:t>	</a:t>
            </a:r>
          </a:p>
          <a:p>
            <a:pPr marL="0" indent="0">
              <a:buNone/>
            </a:pPr>
            <a:r>
              <a:rPr lang="uk-UA" dirty="0" smtClean="0"/>
              <a:t>	Батьки </a:t>
            </a:r>
            <a:r>
              <a:rPr lang="uk-UA" dirty="0"/>
              <a:t>пропонують дітям переглянути відеоролики в якості заспокійливого засобу, нагороди, регулювання сімейного дозвілля, під час їжі, перед сном, на </a:t>
            </a:r>
            <a:r>
              <a:rPr lang="uk-UA" dirty="0" smtClean="0"/>
              <a:t>прогулянці.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1223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88139"/>
          </a:xfrm>
          <a:prstGeom prst="rect">
            <a:avLst/>
          </a:prstGeom>
        </p:spPr>
      </p:pic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-222736" y="763097"/>
            <a:ext cx="4935413" cy="248419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Основні загрози перед якими постають діти-глядачі </a:t>
            </a:r>
            <a:endParaRPr lang="uk-UA" sz="4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uk-UA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YouTube-каналів</a:t>
            </a:r>
            <a:endParaRPr lang="uk-UA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3534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1426551" y="670092"/>
            <a:ext cx="9331569" cy="4934317"/>
          </a:xfrm>
        </p:spPr>
        <p:txBody>
          <a:bodyPr/>
          <a:lstStyle/>
          <a:p>
            <a:pPr marL="0" lvl="0" indent="0">
              <a:buNone/>
            </a:pPr>
            <a:r>
              <a:rPr lang="uk-UA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1. «Монетизація</a:t>
            </a:r>
            <a:r>
              <a:rPr lang="uk-UA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» </a:t>
            </a:r>
            <a:r>
              <a:rPr lang="uk-UA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дітей </a:t>
            </a:r>
          </a:p>
          <a:p>
            <a:pPr marL="0" lvl="0" indent="0">
              <a:buNone/>
            </a:pPr>
            <a:endParaRPr lang="uk-UA" sz="3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marL="0" lvl="0" indent="0">
              <a:buNone/>
            </a:pPr>
            <a:r>
              <a:rPr lang="uk-UA" sz="3200" dirty="0"/>
              <a:t>	</a:t>
            </a:r>
            <a:r>
              <a:rPr lang="uk-UA" sz="3200" dirty="0" smtClean="0"/>
              <a:t>За </a:t>
            </a:r>
            <a:r>
              <a:rPr lang="uk-UA" sz="3200" dirty="0"/>
              <a:t>словами дослідників, зараз спостерігається цифрова лихоманка, щоб заробити на пристрасті молоді до інтерактивних </a:t>
            </a:r>
            <a:r>
              <a:rPr lang="uk-UA" sz="3200" dirty="0" err="1"/>
              <a:t>медій</a:t>
            </a:r>
            <a:r>
              <a:rPr lang="uk-UA" sz="3200" dirty="0"/>
              <a:t>, </a:t>
            </a:r>
            <a:r>
              <a:rPr lang="uk-UA" sz="3200" dirty="0" err="1"/>
              <a:t>Googlе</a:t>
            </a:r>
            <a:r>
              <a:rPr lang="uk-UA" sz="3200" dirty="0"/>
              <a:t> посередництвом </a:t>
            </a:r>
            <a:r>
              <a:rPr lang="uk-UA" sz="3200" dirty="0" err="1"/>
              <a:t>YouTube</a:t>
            </a:r>
            <a:r>
              <a:rPr lang="uk-UA" sz="3200" dirty="0"/>
              <a:t> намагається «</a:t>
            </a:r>
            <a:r>
              <a:rPr lang="uk-UA" sz="3200" dirty="0" err="1"/>
              <a:t>монетизуати</a:t>
            </a:r>
            <a:r>
              <a:rPr lang="uk-UA" sz="3200" dirty="0"/>
              <a:t> немовлят і малечу як демографічну категорію».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0304" y="4682119"/>
            <a:ext cx="3031881" cy="2123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02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4420" y="365125"/>
            <a:ext cx="9679379" cy="1325563"/>
          </a:xfrm>
        </p:spPr>
        <p:txBody>
          <a:bodyPr/>
          <a:lstStyle/>
          <a:p>
            <a:r>
              <a:rPr lang="uk-UA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Типи традиційних медіа</a:t>
            </a:r>
            <a:endParaRPr lang="uk-UA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382" y="1959428"/>
            <a:ext cx="9738718" cy="4419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118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1336431" y="1122240"/>
            <a:ext cx="9319846" cy="4351338"/>
          </a:xfrm>
        </p:spPr>
        <p:txBody>
          <a:bodyPr/>
          <a:lstStyle/>
          <a:p>
            <a:pPr marL="0" lvl="0" indent="0">
              <a:buNone/>
            </a:pPr>
            <a:r>
              <a:rPr lang="uk-UA" i="1" dirty="0" smtClean="0"/>
              <a:t>          </a:t>
            </a:r>
            <a:r>
              <a:rPr lang="uk-UA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2. Нагляд </a:t>
            </a:r>
            <a:r>
              <a:rPr lang="uk-UA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і </a:t>
            </a:r>
            <a:r>
              <a:rPr lang="uk-UA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комерціалізація</a:t>
            </a:r>
          </a:p>
          <a:p>
            <a:pPr marL="0" lvl="0" indent="0">
              <a:buNone/>
            </a:pPr>
            <a:endParaRPr lang="uk-UA" sz="4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marL="0" lvl="0" indent="0">
              <a:buNone/>
            </a:pPr>
            <a:r>
              <a:rPr lang="uk-UA" dirty="0" smtClean="0"/>
              <a:t> 	</a:t>
            </a:r>
            <a:r>
              <a:rPr lang="uk-UA" sz="3200" dirty="0" smtClean="0"/>
              <a:t>Протягом </a:t>
            </a:r>
            <a:r>
              <a:rPr lang="uk-UA" sz="3200" dirty="0"/>
              <a:t>усього свого життєвого циклу діти й молодь по суті залучені в інфраструктуру цифрового спостереження, з колиски й продовжуючи шкільними роками.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0677" y="3994838"/>
            <a:ext cx="4431323" cy="2863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2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570892" y="1216025"/>
            <a:ext cx="10117016" cy="4351338"/>
          </a:xfrm>
        </p:spPr>
        <p:txBody>
          <a:bodyPr/>
          <a:lstStyle/>
          <a:p>
            <a:pPr marL="0" lvl="0" indent="0">
              <a:buNone/>
            </a:pPr>
            <a:r>
              <a:rPr lang="uk-UA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	3. Дублювання </a:t>
            </a:r>
            <a:r>
              <a:rPr lang="uk-UA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негативних моделей поведінки екранних героїв</a:t>
            </a: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957" y="2909407"/>
            <a:ext cx="2583552" cy="3948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68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1430215" y="876055"/>
            <a:ext cx="9366738" cy="4351338"/>
          </a:xfrm>
        </p:spPr>
        <p:txBody>
          <a:bodyPr/>
          <a:lstStyle/>
          <a:p>
            <a:pPr marL="0" lvl="0" indent="0">
              <a:buNone/>
            </a:pPr>
            <a:r>
              <a:rPr lang="uk-UA" i="1" dirty="0" smtClean="0"/>
              <a:t>	</a:t>
            </a:r>
            <a:r>
              <a:rPr lang="uk-UA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4.</a:t>
            </a:r>
            <a:r>
              <a:rPr lang="uk-UA" sz="4400" i="1" dirty="0" smtClean="0"/>
              <a:t> </a:t>
            </a:r>
            <a:r>
              <a:rPr lang="uk-UA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Пасивне споживання</a:t>
            </a:r>
          </a:p>
          <a:p>
            <a:pPr marL="0" lvl="0" indent="0">
              <a:buNone/>
            </a:pPr>
            <a:endParaRPr lang="uk-UA" sz="3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marL="0" lvl="0" indent="0">
              <a:buNone/>
            </a:pPr>
            <a:r>
              <a:rPr lang="uk-UA" sz="3600" dirty="0"/>
              <a:t>	</a:t>
            </a:r>
            <a:r>
              <a:rPr lang="uk-UA" sz="3600" dirty="0" smtClean="0"/>
              <a:t>Для </a:t>
            </a:r>
            <a:r>
              <a:rPr lang="uk-UA" sz="3600" dirty="0"/>
              <a:t>жанру </a:t>
            </a:r>
            <a:r>
              <a:rPr lang="en-US" sz="3600" dirty="0" err="1"/>
              <a:t>histo</a:t>
            </a:r>
            <a:r>
              <a:rPr lang="uk-UA" sz="3600" dirty="0" err="1"/>
              <a:t>ry</a:t>
            </a:r>
            <a:r>
              <a:rPr lang="uk-UA" sz="3600" dirty="0"/>
              <a:t> притаманна цікавість до буденності, до повсякденного життя героїв відео.  Провідною ознакою цього жанру є абсолютна </a:t>
            </a:r>
            <a:r>
              <a:rPr lang="uk-UA" sz="3600" dirty="0" err="1"/>
              <a:t>сценарність</a:t>
            </a:r>
            <a:r>
              <a:rPr lang="uk-UA" sz="3600" dirty="0"/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445" y="4375892"/>
            <a:ext cx="5920155" cy="22768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1525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1430215" y="489192"/>
            <a:ext cx="9366738" cy="5700593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uk-UA" i="1" dirty="0" smtClean="0"/>
              <a:t>	</a:t>
            </a:r>
            <a:r>
              <a:rPr lang="uk-UA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5</a:t>
            </a:r>
            <a:r>
              <a:rPr lang="uk-UA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</a:t>
            </a:r>
            <a:r>
              <a:rPr lang="uk-UA" sz="4400" i="1" dirty="0" smtClean="0"/>
              <a:t> </a:t>
            </a:r>
            <a:r>
              <a:rPr lang="uk-UA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Вплив </a:t>
            </a:r>
            <a:r>
              <a:rPr lang="uk-UA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алгоритмів на вибір </a:t>
            </a:r>
            <a:r>
              <a:rPr lang="uk-UA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контенту</a:t>
            </a:r>
          </a:p>
          <a:p>
            <a:pPr marL="0" lvl="0" indent="0">
              <a:buNone/>
            </a:pPr>
            <a:endParaRPr lang="uk-UA" sz="4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marL="0" lvl="0" indent="0">
              <a:lnSpc>
                <a:spcPct val="100000"/>
              </a:lnSpc>
              <a:buNone/>
            </a:pPr>
            <a:r>
              <a:rPr lang="uk-UA" sz="3600" dirty="0"/>
              <a:t>	Низка дослідників висловлюють занепокоєність з приводу впливу </a:t>
            </a:r>
            <a:r>
              <a:rPr lang="uk-UA" sz="3600" dirty="0" err="1"/>
              <a:t>відеоконтенту</a:t>
            </a:r>
            <a:r>
              <a:rPr lang="uk-UA" sz="3600" dirty="0"/>
              <a:t> та шляхів його вибору дитячою аудиторією на </a:t>
            </a:r>
            <a:r>
              <a:rPr lang="uk-UA" sz="3600" dirty="0" err="1"/>
              <a:t>YouTube</a:t>
            </a:r>
            <a:r>
              <a:rPr lang="uk-UA" sz="3600" dirty="0"/>
              <a:t> – алгоритмічно організованого й автоматизованого, що безліч разів рекомендує однотипні ролики до </a:t>
            </a:r>
            <a:r>
              <a:rPr lang="uk-UA" sz="3600" dirty="0" smtClean="0"/>
              <a:t>перегляду.</a:t>
            </a:r>
            <a:endParaRPr lang="uk-UA" sz="3600" dirty="0"/>
          </a:p>
        </p:txBody>
      </p:sp>
    </p:spTree>
    <p:extLst>
      <p:ext uri="{BB962C8B-B14F-4D97-AF65-F5344CB8AC3E}">
        <p14:creationId xmlns:p14="http://schemas.microsoft.com/office/powerpoint/2010/main" val="202864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12192001" cy="6858000"/>
          </a:xfrm>
        </p:spPr>
      </p:pic>
    </p:spTree>
    <p:extLst>
      <p:ext uri="{BB962C8B-B14F-4D97-AF65-F5344CB8AC3E}">
        <p14:creationId xmlns:p14="http://schemas.microsoft.com/office/powerpoint/2010/main" val="380117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838200" y="1310185"/>
            <a:ext cx="10515600" cy="486677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 smtClean="0">
                <a:hlinkClick r:id="rId2"/>
              </a:rPr>
              <a:t>www.menti.com</a:t>
            </a:r>
            <a:endParaRPr lang="en-US" sz="5400" dirty="0" smtClean="0"/>
          </a:p>
          <a:p>
            <a:pPr marL="0" indent="0" algn="ctr">
              <a:buNone/>
            </a:pPr>
            <a:endParaRPr lang="en-US" sz="4800" dirty="0" smtClean="0"/>
          </a:p>
          <a:p>
            <a:pPr marL="0" indent="0" algn="ctr">
              <a:buNone/>
            </a:pPr>
            <a:endParaRPr lang="en-US" sz="4800" dirty="0" smtClean="0"/>
          </a:p>
          <a:p>
            <a:pPr marL="0" indent="0" algn="ctr">
              <a:buNone/>
            </a:pPr>
            <a:r>
              <a:rPr lang="uk-UA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Код</a:t>
            </a:r>
          </a:p>
          <a:p>
            <a:pPr marL="0" indent="0" algn="ctr">
              <a:buNone/>
            </a:pPr>
            <a:r>
              <a:rPr lang="uk-UA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</a:t>
            </a:r>
            <a:r>
              <a:rPr lang="uk-UA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а екрані</a:t>
            </a:r>
            <a:endParaRPr lang="uk-UA" sz="4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200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294410" y="415637"/>
            <a:ext cx="9773393" cy="5345690"/>
          </a:xfrm>
        </p:spPr>
        <p:txBody>
          <a:bodyPr/>
          <a:lstStyle/>
          <a:p>
            <a:pPr marL="0" indent="0">
              <a:buNone/>
            </a:pPr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Медіа </a:t>
            </a:r>
            <a:r>
              <a:rPr lang="uk-U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відрізняються за формою власності та способом фінансування. </a:t>
            </a:r>
            <a:endParaRPr lang="uk-UA" sz="32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uk-UA" sz="3200" dirty="0" smtClean="0">
                <a:solidFill>
                  <a:srgbClr val="000000"/>
                </a:solidFill>
              </a:rPr>
              <a:t>	Чому </a:t>
            </a:r>
            <a:r>
              <a:rPr lang="uk-UA" sz="3200" dirty="0">
                <a:solidFill>
                  <a:srgbClr val="000000"/>
                </a:solidFill>
              </a:rPr>
              <a:t>важливо знати, кому належать або хто фінансує медіа, які ти дивишся, читаєш чи слухаєш</a:t>
            </a:r>
            <a:r>
              <a:rPr lang="uk-UA" sz="3200" dirty="0" smtClean="0">
                <a:solidFill>
                  <a:srgbClr val="000000"/>
                </a:solidFill>
              </a:rPr>
              <a:t>?</a:t>
            </a:r>
          </a:p>
          <a:p>
            <a:pPr marL="0" indent="0">
              <a:buNone/>
            </a:pPr>
            <a:r>
              <a:rPr lang="uk-UA" sz="3200" dirty="0"/>
              <a:t/>
            </a:r>
            <a:br>
              <a:rPr lang="uk-UA" sz="3200" dirty="0"/>
            </a:br>
            <a:r>
              <a:rPr lang="uk-UA" sz="3200" dirty="0" smtClean="0"/>
              <a:t>	</a:t>
            </a:r>
            <a:r>
              <a:rPr lang="uk-UA" sz="3200" dirty="0" smtClean="0">
                <a:solidFill>
                  <a:srgbClr val="000000"/>
                </a:solidFill>
              </a:rPr>
              <a:t>Приватні </a:t>
            </a:r>
            <a:r>
              <a:rPr lang="uk-UA" sz="3200" dirty="0">
                <a:solidFill>
                  <a:srgbClr val="000000"/>
                </a:solidFill>
              </a:rPr>
              <a:t>медіа існують у всьому світі. Щоб інтереси власників не заважали об'єктивному висвітленню подій, необхідна чітка редакційна політика.</a:t>
            </a:r>
            <a:endParaRPr lang="uk-UA" sz="3200" dirty="0"/>
          </a:p>
          <a:p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9034" y="4329236"/>
            <a:ext cx="1883390" cy="252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54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Найбагатші власники українських меді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604" y="286603"/>
            <a:ext cx="11395880" cy="6346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1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3" y="0"/>
            <a:ext cx="98400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459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83" y="163773"/>
            <a:ext cx="10836324" cy="6305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058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469" y="928048"/>
            <a:ext cx="9730853" cy="4653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890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599</TotalTime>
  <Words>205</Words>
  <Application>Microsoft Office PowerPoint</Application>
  <PresentationFormat>Довільний</PresentationFormat>
  <Paragraphs>52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23</vt:i4>
      </vt:variant>
    </vt:vector>
  </HeadingPairs>
  <TitlesOfParts>
    <vt:vector size="24" baseType="lpstr">
      <vt:lpstr>Office Theme</vt:lpstr>
      <vt:lpstr>Традиційні медіа. Телебачення</vt:lpstr>
      <vt:lpstr>Типи традиційних медіа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Як дізнатися: хто ж власник?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Roman</cp:lastModifiedBy>
  <cp:revision>55</cp:revision>
  <dcterms:created xsi:type="dcterms:W3CDTF">2020-01-15T13:52:14Z</dcterms:created>
  <dcterms:modified xsi:type="dcterms:W3CDTF">2021-11-28T16:36:41Z</dcterms:modified>
</cp:coreProperties>
</file>