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1237" r:id="rId7"/>
    <p:sldId id="1239" r:id="rId8"/>
    <p:sldId id="1240" r:id="rId9"/>
    <p:sldId id="1241" r:id="rId10"/>
    <p:sldId id="1242" r:id="rId11"/>
    <p:sldId id="1246" r:id="rId12"/>
    <p:sldId id="1253" r:id="rId13"/>
    <p:sldId id="257" r:id="rId14"/>
    <p:sldId id="1248" r:id="rId15"/>
    <p:sldId id="1229" r:id="rId16"/>
    <p:sldId id="1230" r:id="rId17"/>
    <p:sldId id="1231" r:id="rId18"/>
    <p:sldId id="1249" r:id="rId19"/>
    <p:sldId id="1250" r:id="rId20"/>
    <p:sldId id="1232" r:id="rId21"/>
    <p:sldId id="1251" r:id="rId22"/>
    <p:sldId id="1233" r:id="rId23"/>
    <p:sldId id="1234" r:id="rId24"/>
    <p:sldId id="1254" r:id="rId25"/>
    <p:sldId id="1252" r:id="rId26"/>
    <p:sldId id="1255" r:id="rId27"/>
    <p:sldId id="1256" r:id="rId28"/>
    <p:sldId id="1257" r:id="rId29"/>
    <p:sldId id="1236" r:id="rId30"/>
    <p:sldId id="1244" r:id="rId31"/>
    <p:sldId id="1258" r:id="rId32"/>
    <p:sldId id="1245" r:id="rId33"/>
    <p:sldId id="1259" r:id="rId34"/>
    <p:sldId id="1243" r:id="rId35"/>
    <p:sldId id="126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5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10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22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11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52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26.04.2022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2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2279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3669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5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4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97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45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05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11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0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46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3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26.04.2022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89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06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466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57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0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5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7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82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78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91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26.04.2022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39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6200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4807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79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057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7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67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2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30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16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4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26.04.2022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41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4193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948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0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62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661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0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52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11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28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97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33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39D"/>
                </a:solidFill>
              </a:rPr>
              <a:pPr/>
              <a:t>26.04.2022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FFF39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18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607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162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3551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36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48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9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38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72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1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1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6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7CB51-E918-46DA-9DD5-F6E6FD6729E0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57E22-5891-4DD0-B9BF-D3400E707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49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 defTabSz="914400"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10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 defTabSz="914400"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9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 defTabSz="914400"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 defTabSz="914400"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575F6D"/>
                </a:solidFill>
              </a:rPr>
              <a:pPr defTabSz="914400"/>
              <a:t>26.04.2022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5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/>
                <a:ea typeface="Calibri"/>
              </a:rPr>
              <a:t>«Час правди: </a:t>
            </a:r>
            <a:r>
              <a:rPr lang="uk-UA" b="1" dirty="0" err="1" smtClean="0">
                <a:latin typeface="Times New Roman"/>
                <a:ea typeface="Calibri"/>
              </a:rPr>
              <a:t>фейки</a:t>
            </a:r>
            <a:r>
              <a:rPr lang="uk-UA" b="1" dirty="0" smtClean="0">
                <a:latin typeface="Times New Roman"/>
                <a:ea typeface="Calibri"/>
              </a:rPr>
              <a:t> </a:t>
            </a:r>
            <a:r>
              <a:rPr lang="uk-UA" b="1" dirty="0">
                <a:latin typeface="Times New Roman"/>
                <a:ea typeface="Calibri"/>
              </a:rPr>
              <a:t>у жорнах </a:t>
            </a:r>
            <a:r>
              <a:rPr lang="uk-UA" b="1" dirty="0" err="1">
                <a:latin typeface="Times New Roman"/>
                <a:ea typeface="Calibri"/>
              </a:rPr>
              <a:t>медіаграмотності</a:t>
            </a:r>
            <a:r>
              <a:rPr lang="uk-UA" b="1" dirty="0">
                <a:latin typeface="Times New Roman"/>
                <a:ea typeface="Calibri"/>
              </a:rPr>
              <a:t>» </a:t>
            </a:r>
            <a:endParaRPr lang="uk-UA" b="1" dirty="0"/>
          </a:p>
        </p:txBody>
      </p:sp>
      <p:pic>
        <p:nvPicPr>
          <p:cNvPr id="1026" name="Picture 2" descr="F:\Тренінг з медіаграмотності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17" y="1775533"/>
            <a:ext cx="4897714" cy="48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8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33165"/>
            <a:ext cx="8930936" cy="662881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uk-UA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uk-U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Стверджувальні маніпулятивні висновки на основі наукових досліджень: </a:t>
            </a:r>
            <a:r>
              <a:rPr lang="uk-UA" sz="2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«Росія переможе! Відомі розвідники після сенсаційних досліджень прийшли до висновку, що в України немає шансів перемогти» </a:t>
            </a:r>
            <a:endParaRPr lang="ru-RU" sz="2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росії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достатньо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потужності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недругів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Націю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намагаються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знищити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російську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мову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росії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насаджують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англосаксонський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розірвати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шматки».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5" y="4209316"/>
            <a:ext cx="3889552" cy="204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9316"/>
            <a:ext cx="4041755" cy="212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09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Поширення недовіри до офіційних джерел і офіційних повідомлень:</a:t>
            </a:r>
            <a:r>
              <a:rPr lang="uk-U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«Статистика бреше і не показує дійсну картину…», «У інших країнах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переконані, що Україну знищать…», «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Росії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потужності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поставити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недругів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Відсутність у повідомленні або новині гіперпосилань (лінків) на джерела інформації з використанням гучних назв тих чи інших структур</a:t>
            </a:r>
            <a:r>
              <a:rPr lang="uk-UA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«Дослідники Лондонського університету…»,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«Розвідники  США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заявили…»</a:t>
            </a: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Знеособлення </a:t>
            </a:r>
            <a:r>
              <a:rPr lang="uk-UA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тих 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 інших структур, щоб ввести в оману у якій країні відбувається подія, або ким реально зроблена заява: </a:t>
            </a:r>
          </a:p>
          <a:p>
            <a:pPr>
              <a:lnSpc>
                <a:spcPct val="107000"/>
              </a:lnSpc>
            </a:pPr>
            <a:r>
              <a:rPr lang="uk-UA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оборони повідомив</a:t>
            </a:r>
            <a:r>
              <a:rPr lang="uk-UA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…», «Експерти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Науково-дослідного </a:t>
            </a:r>
            <a:r>
              <a:rPr lang="uk-UA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інституту Міністерства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оборони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оприлюднили  </a:t>
            </a:r>
            <a:r>
              <a:rPr lang="uk-UA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інформацію…»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1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uk-UA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Відсутність автора новини, повідомлення; або позначення автора словом «Джерело»; </a:t>
            </a:r>
            <a:r>
              <a:rPr lang="uk-UA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(з подальшим переходом на якусь із сторінок цього ж ресурсу); непрацюючий лінк; лінк, який перекидає на сторінки у соцмережах.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Посилання на </a:t>
            </a:r>
            <a:r>
              <a:rPr lang="uk-UA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інсайдерські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джерела:</a:t>
            </a: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«За нашими даними…», «Надійні джерела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Офісі Президента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повідомили…»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39" y="2967872"/>
            <a:ext cx="4541653" cy="34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1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Ототожнення достовірності повідомлення від офіційної особи з достовірністю інформації від офіційного джерела:</a:t>
            </a:r>
            <a:r>
              <a:rPr lang="uk-U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«Мер міста заявив, про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високий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рівень загрози гуманітарної катастрофи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місті…» - це не одне й теж як: «За даними статистичної Служби міста…»</a:t>
            </a:r>
          </a:p>
          <a:p>
            <a:pPr>
              <a:lnSpc>
                <a:spcPct val="107000"/>
              </a:lnSpc>
            </a:pP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Посилання одних ЗМІ на інформацію в інших ЗМІ</a:t>
            </a:r>
            <a:r>
              <a:rPr lang="uk-U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Як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правили використовується не топовими регіональними ЗМІ, ангажованими медіа, смітниковими ресурсами аби надати ваги публікації. 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лінк на ТОП-медіа, або відсутній – просто вказано: «Як пише «Українська правда»». </a:t>
            </a:r>
            <a:endParaRPr lang="uk-UA" sz="18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присутній лінк, то, часто він веде на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головну сторінку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видання, а не на сторінку, де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опубліковано конкретний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 з темою, яку цитують.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6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2" y="248574"/>
            <a:ext cx="5435979" cy="30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41" y="2058133"/>
            <a:ext cx="3052595" cy="428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1" y="3734258"/>
            <a:ext cx="5202912" cy="20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1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Відкрите посилання у публікації на соцмережі, як першоджерело в узагальненому сенсі</a:t>
            </a:r>
            <a:r>
              <a:rPr lang="uk-U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Twitter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поширилося повідомлення про… там користувачі пишуть, що…»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Прості рішення, поради, рецепти без будь-якої </a:t>
            </a:r>
            <a:r>
              <a:rPr lang="uk-UA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експертності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які поширюються у повідомленні:</a:t>
            </a:r>
            <a:r>
              <a:rPr lang="uk-U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«Сьогодні, коли всім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Україні складно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світові бренди запустили опитування, яке допоможе вам заробити 16 500 грн протягом 10 хвилин…», «Простий імбир та сода – це просто вбивці будь-яких вірусів. Головне їх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використовувати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74" y="3270732"/>
            <a:ext cx="3420214" cy="342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79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Повідомлення сенсаційного змісту, які підкріплюються зображеннями (фото-, відео-), але, як правило, ця ілюстративність  </a:t>
            </a:r>
            <a:r>
              <a:rPr lang="uk-UA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фрагментальна</a:t>
            </a: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обрізана, неповна, що чітко впадає в око:  </a:t>
            </a:r>
          </a:p>
          <a:p>
            <a:pPr>
              <a:lnSpc>
                <a:spcPct val="107000"/>
              </a:lnSpc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56" y="2171069"/>
            <a:ext cx="4017673" cy="427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61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82604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Використання російської мови у начебто офіційних повідомленнях:</a:t>
            </a:r>
            <a:r>
              <a:rPr lang="uk-UA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</a:t>
            </a:r>
            <a:r>
              <a:rPr lang="ru-RU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граждане. Социальные службы начинают массовую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эвакуацию 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масок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дезинфекторов во всех городах Украины. В первую очередь бесплатную помощь получат пенсионеры, инвалиды, малоимущие…» </a:t>
            </a:r>
          </a:p>
          <a:p>
            <a:pPr indent="449580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Відсутність чітких конкретних дат чи часових проміжків для позначення тих чи інших подій та явищ:</a:t>
            </a:r>
            <a:r>
              <a:rPr lang="uk-UA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«Увага! Завтра увечері буде проводитися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бомбардування вулиць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доріг…», «Після завтра у </a:t>
            </a:r>
            <a:r>
              <a:rPr lang="uk-UA" sz="18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23.00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гелікоптера будуть розпиляти речовини, які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вбивають…», «Від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завтрашнього дня розпочинається масове тестування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українських громадян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коронавірус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Ознаки автоматичного перекладу з російської або інших мов: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граматичні помилки;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зайві пробіли між словами у повідомленні;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написання з великої літери слів посеред речення (не власних назв);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некоректний переклад деяких слів; 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непритаманна українській мові побудова слів у реченні: </a:t>
            </a:r>
          </a:p>
          <a:p>
            <a:pPr>
              <a:lnSpc>
                <a:spcPct val="107000"/>
              </a:lnSpc>
            </a:pP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«Це заява </a:t>
            </a:r>
            <a:r>
              <a:rPr lang="uk-UA" sz="18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0фіційна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Її президент сказав на промові, </a:t>
            </a:r>
            <a:r>
              <a:rPr lang="uk-UA" sz="18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коли 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був </a:t>
            </a:r>
            <a:r>
              <a:rPr lang="uk-UA" sz="18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зустрінений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громадянами…» </a:t>
            </a:r>
            <a:endParaRPr lang="uk-UA" sz="1800" b="1" i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Заміна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– о, и – 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та </a:t>
            </a:r>
            <a:r>
              <a:rPr lang="ru-RU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4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30936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Використання у повідомленнях (для надання правдивості) </a:t>
            </a:r>
            <a:r>
              <a:rPr lang="uk-UA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скан</a:t>
            </a: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-копій, скріншотів документів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(або того, що хочуть видати за документи) у дуже низькій якості, коли практично неможливо розібрати вихідні дані документу, печатку (але видно, що вона присутня) і </a:t>
            </a:r>
            <a:r>
              <a:rPr lang="uk-UA" sz="1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т.ін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4986"/>
            <a:ext cx="5931877" cy="444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57" y="2206870"/>
            <a:ext cx="3851288" cy="431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02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106532" y="100584"/>
            <a:ext cx="8930936" cy="666597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2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Використання словосполучень маніпулятивного характеру: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узагальнення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«всім відомо, що…», «всі знають, що…», «відомо з давніх часів…»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uk-UA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перебільшення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«майже всі…», «практично однакові…», «фактично вже відбулося…»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Використання безапеляційних тверджень, безальтернативних даних, ігнорування інших джерел даних:</a:t>
            </a:r>
          </a:p>
          <a:p>
            <a:pPr>
              <a:lnSpc>
                <a:spcPct val="107000"/>
              </a:lnSpc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«Тільки наші експерти говорять правду», «Наші фахівці володіють правдивими даними – решта інформації це брехня, це вигадки…»</a:t>
            </a: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 Застосування «кухонної мови» у повідомленні:</a:t>
            </a:r>
          </a:p>
          <a:p>
            <a:pPr>
              <a:lnSpc>
                <a:spcPct val="107000"/>
              </a:lnSpc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лухайте, мені тут надійні люди переказали таке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1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лову не натягнеш.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Виявляється,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 порішати 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важливі </a:t>
            </a: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питання…»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uk-UA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Новая папка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3" y="390100"/>
            <a:ext cx="7265795" cy="5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6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7510" y="512031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Діпфейк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— методика синтезу </a:t>
            </a:r>
            <a:r>
              <a:rPr lang="ru-RU" sz="2000" b="1" dirty="0" err="1">
                <a:solidFill>
                  <a:schemeClr val="tx1"/>
                </a:solidFill>
              </a:rPr>
              <a:t>зображення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людини</a:t>
            </a:r>
            <a:r>
              <a:rPr lang="ru-RU" sz="2000" b="1" dirty="0">
                <a:solidFill>
                  <a:schemeClr val="tx1"/>
                </a:solidFill>
              </a:rPr>
              <a:t>, яка </a:t>
            </a:r>
            <a:r>
              <a:rPr lang="ru-RU" sz="2000" b="1" dirty="0" err="1">
                <a:solidFill>
                  <a:schemeClr val="tx1"/>
                </a:solidFill>
              </a:rPr>
              <a:t>базується</a:t>
            </a:r>
            <a:r>
              <a:rPr lang="ru-RU" sz="2000" b="1" dirty="0">
                <a:solidFill>
                  <a:schemeClr val="tx1"/>
                </a:solidFill>
              </a:rPr>
              <a:t> на штучному </a:t>
            </a:r>
            <a:r>
              <a:rPr lang="ru-RU" sz="2000" b="1" dirty="0" err="1">
                <a:solidFill>
                  <a:schemeClr val="tx1"/>
                </a:solidFill>
              </a:rPr>
              <a:t>інтелекті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r>
              <a:rPr lang="ru-RU" sz="2000" b="1" dirty="0" err="1">
                <a:solidFill>
                  <a:schemeClr val="tx1"/>
                </a:solidFill>
              </a:rPr>
              <a:t>Використовують</a:t>
            </a:r>
            <a:r>
              <a:rPr lang="ru-RU" sz="2000" b="1" dirty="0">
                <a:solidFill>
                  <a:schemeClr val="tx1"/>
                </a:solidFill>
              </a:rPr>
              <a:t> для </a:t>
            </a:r>
            <a:r>
              <a:rPr lang="ru-RU" sz="2000" b="1" dirty="0" err="1">
                <a:solidFill>
                  <a:schemeClr val="tx1"/>
                </a:solidFill>
              </a:rPr>
              <a:t>поєднання</a:t>
            </a:r>
            <a:r>
              <a:rPr lang="ru-RU" sz="2000" b="1" dirty="0">
                <a:solidFill>
                  <a:schemeClr val="tx1"/>
                </a:solidFill>
              </a:rPr>
              <a:t> і </a:t>
            </a:r>
            <a:r>
              <a:rPr lang="ru-RU" sz="2000" b="1" dirty="0" err="1">
                <a:solidFill>
                  <a:schemeClr val="tx1"/>
                </a:solidFill>
              </a:rPr>
              <a:t>накладення</a:t>
            </a:r>
            <a:r>
              <a:rPr lang="ru-RU" sz="2000" b="1" dirty="0">
                <a:solidFill>
                  <a:schemeClr val="tx1"/>
                </a:solidFill>
              </a:rPr>
              <a:t> одних </a:t>
            </a:r>
            <a:r>
              <a:rPr lang="ru-RU" sz="2000" b="1" dirty="0" err="1">
                <a:solidFill>
                  <a:schemeClr val="tx1"/>
                </a:solidFill>
              </a:rPr>
              <a:t>зображень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відео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інші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зображення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або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відеоролики</a:t>
            </a:r>
            <a:r>
              <a:rPr lang="ru-RU" sz="2000" b="1" dirty="0">
                <a:solidFill>
                  <a:schemeClr val="tx1"/>
                </a:solidFill>
              </a:rPr>
              <a:t>. </a:t>
            </a:r>
            <a:endParaRPr lang="uk-UA" sz="20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7" y="1801190"/>
            <a:ext cx="7794363" cy="448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2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" y="990967"/>
            <a:ext cx="8619155" cy="455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57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2" y="772257"/>
            <a:ext cx="8327781" cy="525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1710104"/>
            <a:ext cx="8053752" cy="38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9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7434" y="0"/>
            <a:ext cx="6912768" cy="189436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РОЗПОЧИНАТИ АНАЛІЗ ОБ’ЄКТИВНОСТІ МЕДІАТЕКСТУ ВАЖЛИВО НЕ ЗІ  ЗМІСТУ ПОВІДОМЛЕННЯ, А ЗА ПЕРЕВІРКОЮ ЙОГО ДЖЕРЕЛА, АВТОРСТВА ТА МЕТИ ПУБЛІКАЦІЇ</a:t>
            </a: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8754" y="1951892"/>
            <a:ext cx="6304084" cy="4423030"/>
          </a:xfrm>
        </p:spPr>
        <p:txBody>
          <a:bodyPr>
            <a:norm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автор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тексту?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якою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метою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написаний?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Яка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лексика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цього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медіатексту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цільова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аудиторія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міг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заплатити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користь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нашкодити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замовчують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цьому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тексті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потрібно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знати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читачеві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612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9616" y="177922"/>
            <a:ext cx="8159262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працюйте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корегувальниками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вогню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ворога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»!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561" y="1371078"/>
            <a:ext cx="79306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Verdana"/>
              </a:rPr>
              <a:t>Не </a:t>
            </a:r>
            <a:r>
              <a:rPr lang="ru-RU" sz="2400" b="1" dirty="0" err="1" smtClean="0">
                <a:solidFill>
                  <a:srgbClr val="FF0000"/>
                </a:solidFill>
                <a:latin typeface="Verdana"/>
              </a:rPr>
              <a:t>можна</a:t>
            </a:r>
            <a:r>
              <a:rPr lang="ru-RU" sz="2400" b="1" dirty="0" smtClean="0">
                <a:solidFill>
                  <a:srgbClr val="FF0000"/>
                </a:solidFill>
                <a:latin typeface="Verdana"/>
              </a:rPr>
              <a:t>:</a:t>
            </a:r>
          </a:p>
          <a:p>
            <a:pPr algn="just"/>
            <a:endParaRPr lang="ru-RU" sz="2400" b="1" dirty="0" smtClean="0">
              <a:latin typeface="Verdana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atin typeface="Verdana"/>
              </a:rPr>
              <a:t>називати</a:t>
            </a:r>
            <a:r>
              <a:rPr lang="ru-RU" sz="2400" b="1" dirty="0" smtClean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точні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цілі</a:t>
            </a:r>
            <a:r>
              <a:rPr lang="ru-RU" sz="2400" b="1" dirty="0">
                <a:latin typeface="Verdana"/>
              </a:rPr>
              <a:t> й </a:t>
            </a:r>
            <a:r>
              <a:rPr lang="ru-RU" sz="2400" b="1" dirty="0" err="1">
                <a:latin typeface="Verdana"/>
              </a:rPr>
              <a:t>об’єкти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враження</a:t>
            </a:r>
            <a:r>
              <a:rPr lang="ru-RU" sz="2400" b="1" dirty="0">
                <a:latin typeface="Verdana"/>
              </a:rPr>
              <a:t> у </a:t>
            </a:r>
            <a:r>
              <a:rPr lang="ru-RU" sz="2400" b="1" dirty="0" err="1">
                <a:latin typeface="Verdana"/>
              </a:rPr>
              <a:t>соцмережах</a:t>
            </a:r>
            <a:r>
              <a:rPr lang="ru-RU" sz="2400" b="1" dirty="0">
                <a:latin typeface="Verdana"/>
              </a:rPr>
              <a:t>, у </a:t>
            </a:r>
            <a:r>
              <a:rPr lang="ru-RU" sz="2400" b="1" dirty="0" err="1">
                <a:latin typeface="Verdana"/>
              </a:rPr>
              <a:t>публічних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виступах</a:t>
            </a:r>
            <a:r>
              <a:rPr lang="ru-RU" sz="2400" b="1" dirty="0">
                <a:latin typeface="Verdana"/>
              </a:rPr>
              <a:t> та </a:t>
            </a:r>
            <a:r>
              <a:rPr lang="ru-RU" sz="2400" b="1" dirty="0" err="1">
                <a:latin typeface="Verdana"/>
              </a:rPr>
              <a:t>коментарях</a:t>
            </a:r>
            <a:r>
              <a:rPr lang="ru-RU" sz="2400" b="1" dirty="0">
                <a:latin typeface="Verdana"/>
              </a:rPr>
              <a:t> для </a:t>
            </a:r>
            <a:r>
              <a:rPr lang="ru-RU" sz="2400" b="1" dirty="0" smtClean="0">
                <a:latin typeface="Verdana"/>
              </a:rPr>
              <a:t>ЗМІ;</a:t>
            </a:r>
          </a:p>
          <a:p>
            <a:pPr algn="just"/>
            <a:endParaRPr lang="ru-RU" sz="2400" b="1" dirty="0" smtClean="0">
              <a:latin typeface="Verdana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atin typeface="Verdana"/>
              </a:rPr>
              <a:t>повідомляти</a:t>
            </a:r>
            <a:r>
              <a:rPr lang="ru-RU" sz="2400" b="1" dirty="0" smtClean="0">
                <a:latin typeface="Verdana"/>
              </a:rPr>
              <a:t> </a:t>
            </a:r>
            <a:r>
              <a:rPr lang="ru-RU" sz="2400" b="1" dirty="0">
                <a:latin typeface="Verdana"/>
              </a:rPr>
              <a:t>про </a:t>
            </a:r>
            <a:r>
              <a:rPr lang="ru-RU" sz="2400" b="1" dirty="0" err="1">
                <a:latin typeface="Verdana"/>
              </a:rPr>
              <a:t>знаходження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або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відсутність</a:t>
            </a:r>
            <a:r>
              <a:rPr lang="ru-RU" sz="2400" b="1" dirty="0">
                <a:latin typeface="Verdana"/>
              </a:rPr>
              <a:t> будь-</a:t>
            </a:r>
            <a:r>
              <a:rPr lang="ru-RU" sz="2400" b="1" dirty="0" err="1">
                <a:latin typeface="Verdana"/>
              </a:rPr>
              <a:t>якого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озброєння</a:t>
            </a:r>
            <a:r>
              <a:rPr lang="ru-RU" sz="2400" b="1" dirty="0">
                <a:latin typeface="Verdana"/>
              </a:rPr>
              <a:t> та </a:t>
            </a:r>
            <a:r>
              <a:rPr lang="ru-RU" sz="2400" b="1" dirty="0" err="1">
                <a:latin typeface="Verdana"/>
              </a:rPr>
              <a:t>військової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техніки</a:t>
            </a:r>
            <a:r>
              <a:rPr lang="ru-RU" sz="2400" b="1" dirty="0">
                <a:latin typeface="Verdana"/>
              </a:rPr>
              <a:t> ЗСУ з </a:t>
            </a:r>
            <a:r>
              <a:rPr lang="ru-RU" sz="2400" b="1" dirty="0" err="1">
                <a:latin typeface="Verdana"/>
              </a:rPr>
              <a:t>прив’язкою</a:t>
            </a:r>
            <a:r>
              <a:rPr lang="ru-RU" sz="2400" b="1" dirty="0">
                <a:latin typeface="Verdana"/>
              </a:rPr>
              <a:t> до </a:t>
            </a:r>
            <a:r>
              <a:rPr lang="ru-RU" sz="2400" b="1" dirty="0" err="1">
                <a:latin typeface="Verdana"/>
              </a:rPr>
              <a:t>населених</a:t>
            </a:r>
            <a:r>
              <a:rPr lang="ru-RU" sz="2400" b="1" dirty="0">
                <a:latin typeface="Verdana"/>
              </a:rPr>
              <a:t> </a:t>
            </a:r>
            <a:r>
              <a:rPr lang="ru-RU" sz="2400" b="1" dirty="0" err="1" smtClean="0">
                <a:latin typeface="Verdana"/>
              </a:rPr>
              <a:t>пунктів</a:t>
            </a:r>
            <a:r>
              <a:rPr lang="ru-RU" sz="2400" b="1" dirty="0" smtClean="0">
                <a:latin typeface="Verdana"/>
              </a:rPr>
              <a:t>;</a:t>
            </a:r>
          </a:p>
          <a:p>
            <a:pPr algn="just"/>
            <a:endParaRPr lang="ru-RU" sz="2400" b="1" dirty="0" smtClean="0">
              <a:latin typeface="Verdana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atin typeface="Verdana"/>
              </a:rPr>
              <a:t>називати</a:t>
            </a:r>
            <a:r>
              <a:rPr lang="ru-RU" sz="2400" b="1" dirty="0" smtClean="0">
                <a:latin typeface="Verdana"/>
              </a:rPr>
              <a:t> </a:t>
            </a:r>
            <a:r>
              <a:rPr lang="ru-RU" sz="2400" b="1" dirty="0" err="1">
                <a:latin typeface="Verdana"/>
              </a:rPr>
              <a:t>безпечні</a:t>
            </a:r>
            <a:r>
              <a:rPr lang="ru-RU" sz="2400" b="1" dirty="0">
                <a:latin typeface="Verdana"/>
              </a:rPr>
              <a:t> шляху </a:t>
            </a:r>
            <a:r>
              <a:rPr lang="ru-RU" sz="2400" b="1" dirty="0" err="1">
                <a:latin typeface="Verdana"/>
              </a:rPr>
              <a:t>заїзду</a:t>
            </a:r>
            <a:r>
              <a:rPr lang="ru-RU" sz="2400" b="1" dirty="0">
                <a:latin typeface="Verdana"/>
              </a:rPr>
              <a:t> у </a:t>
            </a:r>
            <a:r>
              <a:rPr lang="ru-RU" sz="2400" b="1" dirty="0" err="1">
                <a:latin typeface="Verdana"/>
              </a:rPr>
              <a:t>місто</a:t>
            </a:r>
            <a:r>
              <a:rPr lang="ru-RU" sz="2400" b="1" dirty="0">
                <a:latin typeface="Verdana"/>
              </a:rPr>
              <a:t>/село</a:t>
            </a:r>
            <a:r>
              <a:rPr lang="ru-RU" sz="2400" b="1" dirty="0" smtClean="0">
                <a:latin typeface="Verdana"/>
              </a:rPr>
              <a:t>.</a:t>
            </a:r>
            <a:endParaRPr lang="ru-RU" sz="2400" b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2147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9616" y="177922"/>
            <a:ext cx="8159262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працюйте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корегувальниками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вогню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ворога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»!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199" y="1362285"/>
            <a:ext cx="79306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Verdana"/>
              </a:rPr>
              <a:t>Міноборони</a:t>
            </a:r>
            <a:r>
              <a:rPr lang="ru-RU" sz="2400" dirty="0" smtClean="0">
                <a:latin typeface="Verdana"/>
              </a:rPr>
              <a:t> </a:t>
            </a:r>
            <a:r>
              <a:rPr lang="ru-RU" sz="2400" dirty="0">
                <a:latin typeface="Verdana"/>
              </a:rPr>
              <a:t>наводить </a:t>
            </a:r>
            <a:r>
              <a:rPr lang="ru-RU" sz="2400" dirty="0" err="1">
                <a:latin typeface="Verdana"/>
              </a:rPr>
              <a:t>приклади</a:t>
            </a:r>
            <a:r>
              <a:rPr lang="ru-RU" sz="2400" dirty="0">
                <a:latin typeface="Verdana"/>
              </a:rPr>
              <a:t>, </a:t>
            </a:r>
            <a:r>
              <a:rPr lang="ru-RU" sz="2400" b="1" dirty="0">
                <a:solidFill>
                  <a:srgbClr val="FF0000"/>
                </a:solidFill>
                <a:latin typeface="Verdana"/>
              </a:rPr>
              <a:t>як не </a:t>
            </a:r>
            <a:r>
              <a:rPr lang="ru-RU" sz="2400" b="1" dirty="0" err="1">
                <a:solidFill>
                  <a:srgbClr val="FF0000"/>
                </a:solidFill>
                <a:latin typeface="Verdana"/>
              </a:rPr>
              <a:t>можна</a:t>
            </a:r>
            <a:r>
              <a:rPr lang="ru-RU" sz="2400" b="1" dirty="0">
                <a:solidFill>
                  <a:srgbClr val="FF0000"/>
                </a:solidFill>
                <a:latin typeface="Verdana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Verdana"/>
              </a:rPr>
              <a:t>подавати</a:t>
            </a:r>
            <a:r>
              <a:rPr lang="ru-RU" sz="2400" b="1" dirty="0">
                <a:solidFill>
                  <a:srgbClr val="FF0000"/>
                </a:solidFill>
                <a:latin typeface="Verdana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Verdana"/>
              </a:rPr>
              <a:t>інформацію</a:t>
            </a:r>
            <a:r>
              <a:rPr lang="ru-RU" sz="2400" dirty="0">
                <a:solidFill>
                  <a:srgbClr val="FF0000"/>
                </a:solidFill>
                <a:latin typeface="Verdana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latin typeface="Verdana"/>
              </a:rPr>
              <a:t>Не треба </a:t>
            </a:r>
            <a:r>
              <a:rPr lang="ru-RU" sz="2400" dirty="0" err="1">
                <a:latin typeface="Verdana"/>
              </a:rPr>
              <a:t>говорити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чи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писати</a:t>
            </a:r>
            <a:r>
              <a:rPr lang="ru-RU" sz="2400" dirty="0">
                <a:latin typeface="Verdana"/>
              </a:rPr>
              <a:t>, </a:t>
            </a:r>
            <a:r>
              <a:rPr lang="ru-RU" sz="2400" dirty="0" err="1">
                <a:latin typeface="Verdana"/>
              </a:rPr>
              <a:t>що</a:t>
            </a:r>
            <a:r>
              <a:rPr lang="ru-RU" sz="2400" dirty="0">
                <a:latin typeface="Verdana"/>
              </a:rPr>
              <a:t> ракета </a:t>
            </a:r>
            <a:r>
              <a:rPr lang="ru-RU" sz="2400" dirty="0" err="1">
                <a:latin typeface="Verdana"/>
              </a:rPr>
              <a:t>влучила</a:t>
            </a:r>
            <a:r>
              <a:rPr lang="ru-RU" sz="2400" dirty="0">
                <a:latin typeface="Verdana"/>
              </a:rPr>
              <a:t> у школу №7. </a:t>
            </a:r>
            <a:r>
              <a:rPr lang="ru-RU" sz="2400" dirty="0" err="1">
                <a:latin typeface="Verdana"/>
              </a:rPr>
              <a:t>Доцільніше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заявити</a:t>
            </a:r>
            <a:r>
              <a:rPr lang="ru-RU" sz="2400" dirty="0">
                <a:latin typeface="Verdana"/>
              </a:rPr>
              <a:t>: ракета </a:t>
            </a:r>
            <a:r>
              <a:rPr lang="ru-RU" sz="2400" dirty="0" err="1">
                <a:latin typeface="Verdana"/>
              </a:rPr>
              <a:t>влучила</a:t>
            </a:r>
            <a:r>
              <a:rPr lang="ru-RU" sz="2400" dirty="0">
                <a:latin typeface="Verdana"/>
              </a:rPr>
              <a:t> у такому-то </a:t>
            </a:r>
            <a:r>
              <a:rPr lang="ru-RU" sz="2400" dirty="0" err="1">
                <a:latin typeface="Verdana"/>
              </a:rPr>
              <a:t>населеному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пункті</a:t>
            </a:r>
            <a:r>
              <a:rPr lang="ru-RU" sz="2400" dirty="0">
                <a:latin typeface="Verdana"/>
              </a:rPr>
              <a:t> в </a:t>
            </a:r>
            <a:r>
              <a:rPr lang="ru-RU" sz="2400" dirty="0" err="1">
                <a:latin typeface="Verdana"/>
              </a:rPr>
              <a:t>житловий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smtClean="0">
                <a:latin typeface="Verdana"/>
              </a:rPr>
              <a:t>квартал.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Verdana"/>
              </a:rPr>
              <a:t>Не </a:t>
            </a:r>
            <a:r>
              <a:rPr lang="ru-RU" sz="2400" dirty="0" err="1">
                <a:latin typeface="Verdana"/>
              </a:rPr>
              <a:t>варто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говорити</a:t>
            </a:r>
            <a:r>
              <a:rPr lang="ru-RU" sz="2400" dirty="0">
                <a:latin typeface="Verdana"/>
              </a:rPr>
              <a:t>, </a:t>
            </a:r>
            <a:r>
              <a:rPr lang="ru-RU" sz="2400" dirty="0" err="1">
                <a:latin typeface="Verdana"/>
              </a:rPr>
              <a:t>що</a:t>
            </a:r>
            <a:r>
              <a:rPr lang="ru-RU" sz="2400" dirty="0">
                <a:latin typeface="Verdana"/>
              </a:rPr>
              <a:t> ракетою </a:t>
            </a:r>
            <a:r>
              <a:rPr lang="ru-RU" sz="2400" dirty="0" err="1">
                <a:latin typeface="Verdana"/>
              </a:rPr>
              <a:t>цілились</a:t>
            </a:r>
            <a:r>
              <a:rPr lang="ru-RU" sz="2400" dirty="0">
                <a:latin typeface="Verdana"/>
              </a:rPr>
              <a:t> у вокзал, але </a:t>
            </a:r>
            <a:r>
              <a:rPr lang="ru-RU" sz="2400" dirty="0" err="1">
                <a:latin typeface="Verdana"/>
              </a:rPr>
              <a:t>потрапили</a:t>
            </a:r>
            <a:r>
              <a:rPr lang="ru-RU" sz="2400" dirty="0">
                <a:latin typeface="Verdana"/>
              </a:rPr>
              <a:t> в </a:t>
            </a:r>
            <a:r>
              <a:rPr lang="ru-RU" sz="2400" dirty="0" err="1" smtClean="0">
                <a:latin typeface="Verdana"/>
              </a:rPr>
              <a:t>лікарню</a:t>
            </a:r>
            <a:r>
              <a:rPr lang="ru-RU" sz="2400" dirty="0" smtClean="0">
                <a:latin typeface="Verdana"/>
              </a:rPr>
              <a:t>, </a:t>
            </a:r>
            <a:r>
              <a:rPr lang="ru-RU" sz="2400" dirty="0">
                <a:latin typeface="Verdana"/>
              </a:rPr>
              <a:t>яка </a:t>
            </a:r>
            <a:r>
              <a:rPr lang="ru-RU" sz="2400" dirty="0" err="1">
                <a:latin typeface="Verdana"/>
              </a:rPr>
              <a:t>знаходиться</a:t>
            </a:r>
            <a:r>
              <a:rPr lang="ru-RU" sz="2400" dirty="0">
                <a:latin typeface="Verdana"/>
              </a:rPr>
              <a:t> </a:t>
            </a:r>
            <a:r>
              <a:rPr lang="ru-RU" sz="2400" dirty="0" smtClean="0">
                <a:latin typeface="Verdana"/>
              </a:rPr>
              <a:t>недалеко.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Verdana"/>
              </a:rPr>
              <a:t>Не </a:t>
            </a:r>
            <a:r>
              <a:rPr lang="ru-RU" sz="2400" dirty="0">
                <a:latin typeface="Verdana"/>
              </a:rPr>
              <a:t>треба </a:t>
            </a:r>
            <a:r>
              <a:rPr lang="ru-RU" sz="2400" dirty="0" err="1">
                <a:latin typeface="Verdana"/>
              </a:rPr>
              <a:t>говорити</a:t>
            </a:r>
            <a:r>
              <a:rPr lang="ru-RU" sz="2400" dirty="0">
                <a:latin typeface="Verdana"/>
              </a:rPr>
              <a:t>, </a:t>
            </a:r>
            <a:r>
              <a:rPr lang="ru-RU" sz="2400" dirty="0" err="1">
                <a:latin typeface="Verdana"/>
              </a:rPr>
              <a:t>що</a:t>
            </a:r>
            <a:r>
              <a:rPr lang="ru-RU" sz="2400" dirty="0">
                <a:latin typeface="Verdana"/>
              </a:rPr>
              <a:t> ракета </a:t>
            </a:r>
            <a:r>
              <a:rPr lang="ru-RU" sz="2400" dirty="0" err="1">
                <a:latin typeface="Verdana"/>
              </a:rPr>
              <a:t>влучила</a:t>
            </a:r>
            <a:r>
              <a:rPr lang="ru-RU" sz="2400" dirty="0">
                <a:latin typeface="Verdana"/>
              </a:rPr>
              <a:t> у склад </a:t>
            </a:r>
            <a:r>
              <a:rPr lang="ru-RU" sz="2400" dirty="0" err="1">
                <a:latin typeface="Verdana"/>
              </a:rPr>
              <a:t>поряд</a:t>
            </a:r>
            <a:r>
              <a:rPr lang="ru-RU" sz="2400" dirty="0">
                <a:latin typeface="Verdana"/>
              </a:rPr>
              <a:t> з </a:t>
            </a:r>
            <a:r>
              <a:rPr lang="ru-RU" sz="2400" dirty="0" err="1" smtClean="0">
                <a:latin typeface="Verdana"/>
              </a:rPr>
              <a:t>аеродромом</a:t>
            </a:r>
            <a:r>
              <a:rPr lang="ru-RU" sz="2400" dirty="0" smtClean="0">
                <a:latin typeface="Verdana"/>
              </a:rPr>
              <a:t>, </a:t>
            </a:r>
            <a:r>
              <a:rPr lang="ru-RU" sz="2400" dirty="0" err="1" smtClean="0">
                <a:latin typeface="Verdana"/>
              </a:rPr>
              <a:t>бо</a:t>
            </a:r>
            <a:r>
              <a:rPr lang="ru-RU" sz="2400" dirty="0" smtClean="0">
                <a:latin typeface="Verdana"/>
              </a:rPr>
              <a:t> </a:t>
            </a:r>
            <a:r>
              <a:rPr lang="ru-RU" sz="2400" dirty="0" err="1">
                <a:latin typeface="Verdana"/>
              </a:rPr>
              <a:t>прилетить</a:t>
            </a:r>
            <a:r>
              <a:rPr lang="ru-RU" sz="2400" dirty="0">
                <a:latin typeface="Verdana"/>
              </a:rPr>
              <a:t> друга, </a:t>
            </a:r>
            <a:r>
              <a:rPr lang="ru-RU" sz="2400" dirty="0" err="1">
                <a:latin typeface="Verdana"/>
              </a:rPr>
              <a:t>третя</a:t>
            </a:r>
            <a:r>
              <a:rPr lang="ru-RU" sz="2400" dirty="0">
                <a:latin typeface="Verdana"/>
              </a:rPr>
              <a:t> і </a:t>
            </a:r>
            <a:r>
              <a:rPr lang="ru-RU" sz="2400" dirty="0" err="1">
                <a:latin typeface="Verdana"/>
              </a:rPr>
              <a:t>вже</a:t>
            </a:r>
            <a:r>
              <a:rPr lang="ru-RU" sz="2400" dirty="0">
                <a:latin typeface="Verdana"/>
              </a:rPr>
              <a:t> точно </a:t>
            </a:r>
            <a:r>
              <a:rPr lang="ru-RU" sz="2400" dirty="0" err="1">
                <a:latin typeface="Verdana"/>
              </a:rPr>
              <a:t>влучить</a:t>
            </a:r>
            <a:r>
              <a:rPr lang="ru-RU" sz="2400" dirty="0">
                <a:latin typeface="Verdana"/>
              </a:rPr>
              <a:t> в </a:t>
            </a:r>
            <a:r>
              <a:rPr lang="ru-RU" sz="2400" dirty="0" err="1">
                <a:latin typeface="Verdana"/>
              </a:rPr>
              <a:t>аеродром</a:t>
            </a:r>
            <a:r>
              <a:rPr lang="ru-RU" sz="2400" dirty="0">
                <a:latin typeface="Verdana"/>
              </a:rPr>
              <a:t>.</a:t>
            </a:r>
            <a:endParaRPr lang="ru-RU" sz="2400" b="0" i="0" dirty="0">
              <a:effectLst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28597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27" y="197068"/>
            <a:ext cx="5626395" cy="651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43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1" y="1655519"/>
            <a:ext cx="8806191" cy="419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30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02" y="325316"/>
            <a:ext cx="6139175" cy="613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61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Новая папка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20071" cy="52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56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Під час підготовки використані матеріали Академії української преси та </a:t>
            </a:r>
            <a:r>
              <a:rPr lang="en-US" dirty="0" smtClean="0"/>
              <a:t>IREX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5" y="2690812"/>
            <a:ext cx="30861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83" y="2109421"/>
            <a:ext cx="2898163" cy="40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57" y="4374539"/>
            <a:ext cx="28670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05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Новая папка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" y="371048"/>
            <a:ext cx="7576185" cy="57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7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Новая папка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8288"/>
            <a:ext cx="7389638" cy="56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9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99" y="197842"/>
            <a:ext cx="4820632" cy="602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429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1279644"/>
            <a:ext cx="7765932" cy="436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7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204186" y="100584"/>
            <a:ext cx="8833282" cy="6665976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2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Клікбейтний</a:t>
            </a: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кричущий заголовок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uk-UA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«Терміново!!! Військові зробили </a:t>
            </a: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сенсаційне викриття!»,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«Розвідка шокована неймовірною правдою», «Катастрофа </a:t>
            </a: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неминуча –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російські солдати активно просувається вперед!»</a:t>
            </a:r>
          </a:p>
          <a:p>
            <a:pPr>
              <a:lnSpc>
                <a:spcPct val="107000"/>
              </a:lnSpc>
            </a:pP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00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2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uk-UA" sz="22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uk-UA" sz="22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Заклики, спонукання до дій: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Обов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uk-UA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язково</a:t>
            </a: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скористайтеся цією порадою…», «Не втрачайте часу, </a:t>
            </a:r>
            <a:r>
              <a:rPr lang="uk-UA" sz="2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поширте</a:t>
            </a: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це повідомлення своїм близьким та друзям!»</a:t>
            </a:r>
            <a:endParaRPr lang="uk-UA" sz="1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65" y="1824585"/>
            <a:ext cx="2148252" cy="277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82" y="1897307"/>
            <a:ext cx="2955681" cy="279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1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EF1FB1B-4363-433B-BDED-22400429E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2D6AEFA-EA35-4455-A463-E9D841BF858C}"/>
              </a:ext>
            </a:extLst>
          </p:cNvPr>
          <p:cNvSpPr/>
          <p:nvPr/>
        </p:nvSpPr>
        <p:spPr>
          <a:xfrm>
            <a:off x="106532" y="-1"/>
            <a:ext cx="9037468" cy="68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>
            <a:extLst>
              <a:ext uri="{FF2B5EF4-FFF2-40B4-BE49-F238E27FC236}">
                <a16:creationId xmlns="" xmlns:a16="http://schemas.microsoft.com/office/drawing/2014/main" id="{93BA6A84-7585-42F1-8A0D-A419C20B6C70}"/>
              </a:ext>
            </a:extLst>
          </p:cNvPr>
          <p:cNvSpPr/>
          <p:nvPr/>
        </p:nvSpPr>
        <p:spPr>
          <a:xfrm>
            <a:off x="204186" y="100584"/>
            <a:ext cx="8833282" cy="6665976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uk-UA" sz="22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Висока емоційність</a:t>
            </a:r>
            <a:r>
              <a:rPr lang="uk-UA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07000"/>
              </a:lnSpc>
            </a:pP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 жахлива ситуація!», «Як таке може бути!..»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2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uk-UA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Поширення страху і панічних настроїв, зневіри у майбутньому: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«Навіть ваші оселі не захистять вас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 ракет, люті вороги мають всю необхідну інформацію…», </a:t>
            </a:r>
            <a:endParaRPr lang="uk-UA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«Такі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бомбардування не </a:t>
            </a:r>
            <a:r>
              <a:rPr lang="uk-UA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останні – це лише початок…»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3" y="3627003"/>
            <a:ext cx="4403811" cy="269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3" y="3727049"/>
            <a:ext cx="3346882" cy="233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4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797</Words>
  <Application>Microsoft Office PowerPoint</Application>
  <PresentationFormat>Экран (4:3)</PresentationFormat>
  <Paragraphs>245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Тема Office</vt:lpstr>
      <vt:lpstr>Эркер</vt:lpstr>
      <vt:lpstr>1_Эркер</vt:lpstr>
      <vt:lpstr>2_Эркер</vt:lpstr>
      <vt:lpstr>3_Эркер</vt:lpstr>
      <vt:lpstr>4_Эркер</vt:lpstr>
      <vt:lpstr>«Час правди: фейки у жорнах медіаграмотності»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Діпфейк — методика синтезу зображення людини, яка базується на штучному інтелекті. Використовують для поєднання і накладення одних зображень та відео на інші зображення або відеоролики. </vt:lpstr>
      <vt:lpstr>Презентация PowerPoint</vt:lpstr>
      <vt:lpstr>Презентация PowerPoint</vt:lpstr>
      <vt:lpstr>Презентация PowerPoint</vt:lpstr>
      <vt:lpstr>РОЗПОЧИНАТИ АНАЛІЗ ОБ’ЄКТИВНОСТІ МЕДІАТЕКСТУ ВАЖЛИВО НЕ ЗІ  ЗМІСТУ ПОВІДОМЛЕННЯ, А ЗА ПЕРЕВІРКОЮ ЙОГО ДЖЕРЕЛА, АВТОРСТВА ТА МЕТИ ПУБЛІКАЦІЇ</vt:lpstr>
      <vt:lpstr>«Не працюйте корегувальниками вогню у ворога»!</vt:lpstr>
      <vt:lpstr>«Не працюйте корегувальниками вогню у ворога»!</vt:lpstr>
      <vt:lpstr>Презентация PowerPoint</vt:lpstr>
      <vt:lpstr>Презентация PowerPoint</vt:lpstr>
      <vt:lpstr>Презентация PowerPoint</vt:lpstr>
      <vt:lpstr>Під час підготовки використані матеріали Академії української преси та IREX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Gor Alex</dc:creator>
  <cp:lastModifiedBy>user</cp:lastModifiedBy>
  <cp:revision>44</cp:revision>
  <dcterms:created xsi:type="dcterms:W3CDTF">2020-10-26T06:34:05Z</dcterms:created>
  <dcterms:modified xsi:type="dcterms:W3CDTF">2022-04-26T09:39:58Z</dcterms:modified>
</cp:coreProperties>
</file>