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302" r:id="rId23"/>
    <p:sldId id="303" r:id="rId24"/>
    <p:sldId id="304" r:id="rId25"/>
    <p:sldId id="305" r:id="rId26"/>
    <p:sldId id="306" r:id="rId27"/>
    <p:sldId id="299" r:id="rId28"/>
    <p:sldId id="298" r:id="rId29"/>
    <p:sldId id="300" r:id="rId30"/>
    <p:sldId id="280" r:id="rId31"/>
    <p:sldId id="283" r:id="rId32"/>
    <p:sldId id="285" r:id="rId33"/>
    <p:sldId id="301" r:id="rId34"/>
    <p:sldId id="296" r:id="rId35"/>
    <p:sldId id="278" r:id="rId36"/>
    <p:sldId id="286" r:id="rId37"/>
    <p:sldId id="287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-114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6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9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9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924A-659D-4B2B-AD6D-793E765BBFD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2489-516B-4763-9772-B41968FD35D7}" type="slidenum">
              <a:rPr lang="en-US" smtClean="0"/>
              <a:t>‹№›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4_%D0%BB%D1%8E%D1%82%D0%BE%D0%B3%D0%BE" TargetMode="External"/><Relationship Id="rId2" Type="http://schemas.openxmlformats.org/officeDocument/2006/relationships/hyperlink" Target="https://uk.wikipedia.org/wiki/%D0%A1%D0%BE%D1%86%D1%96%D0%B0%D0%BB%D1%8C%D0%BD%D0%B0_%D0%BC%D0%B5%D1%80%D0%B5%D0%B6%D0%B0_(%D0%86%D0%BD%D1%82%D0%B5%D1%80%D0%BD%D0%B5%D1%82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uk.wikipedia.org/wiki/200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mentimeter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2" y="4060635"/>
            <a:ext cx="9144000" cy="2387600"/>
          </a:xfrm>
        </p:spPr>
        <p:txBody>
          <a:bodyPr>
            <a:noAutofit/>
          </a:bodyPr>
          <a:lstStyle/>
          <a:p>
            <a:r>
              <a:rPr lang="uk-UA" sz="8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Соціальні мережі</a:t>
            </a:r>
            <a:endParaRPr lang="en-US" sz="8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88169" y="786063"/>
            <a:ext cx="9625264" cy="4845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	</a:t>
            </a:r>
            <a:r>
              <a:rPr lang="ru-RU" sz="3200" dirty="0" err="1" smtClean="0"/>
              <a:t>Найбільша</a:t>
            </a:r>
            <a:r>
              <a:rPr lang="ru-RU" sz="3200" dirty="0" smtClean="0"/>
              <a:t> </a:t>
            </a:r>
            <a:r>
              <a:rPr lang="ru-RU" sz="3200" dirty="0"/>
              <a:t>у </a:t>
            </a:r>
            <a:r>
              <a:rPr lang="ru-RU" sz="3200" dirty="0" err="1"/>
              <a:t>світі</a:t>
            </a:r>
            <a:r>
              <a:rPr lang="ru-RU" sz="3200" dirty="0"/>
              <a:t> </a:t>
            </a:r>
            <a:r>
              <a:rPr lang="ru-RU" sz="3200" dirty="0" err="1">
                <a:hlinkClick r:id="rId2" tooltip="Соціальна мережа (Інтернет)"/>
              </a:rPr>
              <a:t>соціальна</a:t>
            </a:r>
            <a:r>
              <a:rPr lang="ru-RU" sz="3200" dirty="0">
                <a:hlinkClick r:id="rId2" tooltip="Соціальна мережа (Інтернет)"/>
              </a:rPr>
              <a:t> мережа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почала </a:t>
            </a:r>
            <a:r>
              <a:rPr lang="ru-RU" sz="3200" dirty="0" err="1"/>
              <a:t>працювати</a:t>
            </a:r>
            <a:r>
              <a:rPr lang="ru-RU" sz="3200" dirty="0"/>
              <a:t> </a:t>
            </a:r>
            <a:r>
              <a:rPr lang="ru-RU" sz="3200" dirty="0">
                <a:hlinkClick r:id="rId3" tooltip="4 лютого"/>
              </a:rPr>
              <a:t>4 лютого</a:t>
            </a:r>
            <a:r>
              <a:rPr lang="ru-RU" sz="3200" dirty="0"/>
              <a:t> </a:t>
            </a:r>
            <a:r>
              <a:rPr lang="ru-RU" sz="3200" dirty="0">
                <a:hlinkClick r:id="rId4" tooltip="2004"/>
              </a:rPr>
              <a:t>2004 року</a:t>
            </a:r>
            <a:r>
              <a:rPr lang="ru-RU" sz="3200" dirty="0"/>
              <a:t> як мережа для </a:t>
            </a:r>
            <a:r>
              <a:rPr lang="ru-RU" sz="3200" dirty="0" err="1"/>
              <a:t>студентів</a:t>
            </a:r>
            <a:r>
              <a:rPr lang="ru-RU" sz="3200" dirty="0"/>
              <a:t> </a:t>
            </a:r>
            <a:r>
              <a:rPr lang="ru-RU" sz="3200" dirty="0" err="1"/>
              <a:t>деяких</a:t>
            </a:r>
            <a:r>
              <a:rPr lang="ru-RU" sz="3200" dirty="0"/>
              <a:t> </a:t>
            </a:r>
            <a:r>
              <a:rPr lang="ru-RU" sz="3200" dirty="0" err="1"/>
              <a:t>американських</a:t>
            </a:r>
            <a:r>
              <a:rPr lang="ru-RU" sz="3200" dirty="0"/>
              <a:t> </a:t>
            </a:r>
            <a:r>
              <a:rPr lang="ru-RU" sz="3200" dirty="0" err="1" smtClean="0"/>
              <a:t>університетів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uk-UA" sz="3200" dirty="0" smtClean="0"/>
              <a:t>	Користувачі </a:t>
            </a:r>
            <a:r>
              <a:rPr lang="en-US" sz="3200" dirty="0" smtClean="0"/>
              <a:t>Facebook</a:t>
            </a:r>
            <a:r>
              <a:rPr lang="uk-UA" sz="3200" dirty="0" smtClean="0"/>
              <a:t> </a:t>
            </a:r>
            <a:r>
              <a:rPr lang="uk-UA" sz="3200" dirty="0"/>
              <a:t>мають можливість створювати профілі з фотографіями, списками інтересів, контактними даними та іншою особистою інформацією. Вони можуть спілкуватися із друзями та іншими користувачами за допомогою приватних або загальнодоступних повідомлень і </a:t>
            </a:r>
            <a:r>
              <a:rPr lang="uk-UA" sz="3200" dirty="0" err="1"/>
              <a:t>чату</a:t>
            </a:r>
            <a:r>
              <a:rPr lang="uk-UA" sz="3200" dirty="0"/>
              <a:t>. Також користувачі можуть створювати і приєднуватися до груп за інтересами та «сторінок </a:t>
            </a:r>
            <a:r>
              <a:rPr lang="uk-UA" sz="3200" dirty="0" smtClean="0"/>
              <a:t>уподобань». Деякі </a:t>
            </a:r>
            <a:r>
              <a:rPr lang="uk-UA" sz="3200" dirty="0"/>
              <a:t>з цих сторінок підтримують організації як засоби реклами.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9" y="156410"/>
            <a:ext cx="1219200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13" y="5935579"/>
            <a:ext cx="870938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0" y="365125"/>
            <a:ext cx="10237519" cy="1325563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Facebook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дала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точний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опис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даних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вона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збирає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про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користувачів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0030" y="1825624"/>
            <a:ext cx="10213769" cy="471767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 err="1"/>
              <a:t>рівень</a:t>
            </a:r>
            <a:r>
              <a:rPr lang="ru-RU" dirty="0"/>
              <a:t> заряду </a:t>
            </a:r>
            <a:r>
              <a:rPr lang="ru-RU" dirty="0" err="1"/>
              <a:t>батареї</a:t>
            </a:r>
            <a:r>
              <a:rPr lang="ru-RU" dirty="0"/>
              <a:t> на </a:t>
            </a:r>
            <a:r>
              <a:rPr lang="ru-RU" dirty="0" err="1"/>
              <a:t>пристрої</a:t>
            </a:r>
            <a:r>
              <a:rPr lang="ru-RU" dirty="0"/>
              <a:t>;   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файлів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на </a:t>
            </a:r>
            <a:r>
              <a:rPr lang="ru-RU" dirty="0" err="1"/>
              <a:t>пристрої</a:t>
            </a:r>
            <a:r>
              <a:rPr lang="ru-RU" dirty="0"/>
              <a:t>,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ru-RU" dirty="0"/>
              <a:t>як часто й як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взаємодіє</a:t>
            </a:r>
            <a:r>
              <a:rPr lang="ru-RU" dirty="0"/>
              <a:t> з </a:t>
            </a:r>
            <a:r>
              <a:rPr lang="ru-RU" dirty="0" err="1"/>
              <a:t>вкладкою</a:t>
            </a:r>
            <a:r>
              <a:rPr lang="ru-RU" dirty="0"/>
              <a:t> </a:t>
            </a:r>
            <a:r>
              <a:rPr lang="ru-RU" dirty="0" err="1"/>
              <a:t>соцмережі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вона у фоновому </a:t>
            </a:r>
            <a:r>
              <a:rPr lang="ru-RU" dirty="0" err="1"/>
              <a:t>режимі</a:t>
            </a:r>
            <a:r>
              <a:rPr lang="ru-RU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фотографії</a:t>
            </a:r>
            <a:r>
              <a:rPr lang="ru-RU" dirty="0" smtClean="0"/>
              <a:t> </a:t>
            </a:r>
            <a:r>
              <a:rPr lang="ru-RU" dirty="0"/>
              <a:t>та як часто </a:t>
            </a:r>
            <a:r>
              <a:rPr lang="ru-RU" dirty="0" err="1"/>
              <a:t>людина</a:t>
            </a:r>
            <a:r>
              <a:rPr lang="ru-RU" dirty="0"/>
              <a:t> з ними </a:t>
            </a:r>
            <a:r>
              <a:rPr lang="ru-RU" dirty="0" err="1"/>
              <a:t>взаємодіє</a:t>
            </a:r>
            <a:r>
              <a:rPr lang="ru-RU" dirty="0"/>
              <a:t>;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покупки</a:t>
            </a:r>
            <a:r>
              <a:rPr lang="ru-RU" dirty="0"/>
              <a:t>, </a:t>
            </a:r>
            <a:r>
              <a:rPr lang="ru-RU" dirty="0" err="1"/>
              <a:t>здійснені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 сайтах;</a:t>
            </a:r>
          </a:p>
          <a:p>
            <a:pPr>
              <a:lnSpc>
                <a:spcPct val="120000"/>
              </a:lnSpc>
            </a:pP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дозволи</a:t>
            </a:r>
            <a:r>
              <a:rPr lang="ru-RU" dirty="0"/>
              <a:t> на </a:t>
            </a:r>
            <a:r>
              <a:rPr lang="ru-RU" dirty="0" err="1" smtClean="0"/>
              <a:t>пристрої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09" y="4730854"/>
            <a:ext cx="1713974" cy="21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"/>
            <a:ext cx="12192000" cy="6854440"/>
          </a:xfrm>
        </p:spPr>
      </p:pic>
    </p:spTree>
    <p:extLst>
      <p:ext uri="{BB962C8B-B14F-4D97-AF65-F5344CB8AC3E}">
        <p14:creationId xmlns:p14="http://schemas.microsoft.com/office/powerpoint/2010/main" val="23735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4000" y="1970004"/>
            <a:ext cx="992605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err="1" smtClean="0"/>
              <a:t>Месенджер</a:t>
            </a:r>
            <a:r>
              <a:rPr lang="ru-RU" sz="3600" dirty="0" smtClean="0"/>
              <a:t> </a:t>
            </a:r>
            <a:r>
              <a:rPr lang="ru-RU" sz="3600" dirty="0"/>
              <a:t>для </a:t>
            </a:r>
            <a:r>
              <a:rPr lang="ru-RU" sz="3600" dirty="0" err="1" smtClean="0"/>
              <a:t>смартфонів</a:t>
            </a:r>
            <a:r>
              <a:rPr lang="ru-RU" sz="3600" dirty="0" smtClean="0"/>
              <a:t>. </a:t>
            </a:r>
            <a:r>
              <a:rPr lang="ru-RU" sz="3600" dirty="0" err="1"/>
              <a:t>Дозволяє</a:t>
            </a:r>
            <a:r>
              <a:rPr lang="ru-RU" sz="3600" dirty="0"/>
              <a:t> </a:t>
            </a:r>
            <a:r>
              <a:rPr lang="ru-RU" sz="3600" dirty="0" err="1"/>
              <a:t>пересилати</a:t>
            </a:r>
            <a:r>
              <a:rPr lang="ru-RU" sz="3600" dirty="0"/>
              <a:t> </a:t>
            </a:r>
            <a:r>
              <a:rPr lang="ru-RU" sz="3600" dirty="0" err="1"/>
              <a:t>текстові</a:t>
            </a:r>
            <a:r>
              <a:rPr lang="ru-RU" sz="3600" dirty="0"/>
              <a:t> </a:t>
            </a:r>
            <a:r>
              <a:rPr lang="ru-RU" sz="3600" dirty="0" err="1"/>
              <a:t>повідомлення</a:t>
            </a:r>
            <a:r>
              <a:rPr lang="ru-RU" sz="3600" dirty="0"/>
              <a:t> (</a:t>
            </a:r>
            <a:r>
              <a:rPr lang="ru-RU" sz="3600" dirty="0" err="1"/>
              <a:t>дописи</a:t>
            </a:r>
            <a:r>
              <a:rPr lang="ru-RU" sz="3600" dirty="0"/>
              <a:t>), </a:t>
            </a:r>
            <a:r>
              <a:rPr lang="ru-RU" sz="3600" dirty="0" err="1"/>
              <a:t>зображення</a:t>
            </a:r>
            <a:r>
              <a:rPr lang="ru-RU" sz="3600" dirty="0"/>
              <a:t>, </a:t>
            </a:r>
            <a:r>
              <a:rPr lang="ru-RU" sz="3600" dirty="0" err="1"/>
              <a:t>відео</a:t>
            </a:r>
            <a:r>
              <a:rPr lang="ru-RU" sz="3600" dirty="0"/>
              <a:t> та </a:t>
            </a:r>
            <a:r>
              <a:rPr lang="ru-RU" sz="3600" dirty="0" err="1"/>
              <a:t>аудіо</a:t>
            </a:r>
            <a:r>
              <a:rPr lang="ru-RU" sz="3600" dirty="0"/>
              <a:t>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	</a:t>
            </a:r>
            <a:r>
              <a:rPr lang="ru-RU" sz="3600" dirty="0" err="1" smtClean="0"/>
              <a:t>Програму</a:t>
            </a:r>
            <a:r>
              <a:rPr lang="ru-RU" sz="3600" dirty="0" smtClean="0"/>
              <a:t> створив Ян Кум, </a:t>
            </a:r>
            <a:r>
              <a:rPr lang="ru-RU" sz="3600" dirty="0" err="1"/>
              <a:t>американський</a:t>
            </a:r>
            <a:r>
              <a:rPr lang="ru-RU" sz="3600" dirty="0"/>
              <a:t> </a:t>
            </a:r>
            <a:r>
              <a:rPr lang="ru-RU" sz="3600" dirty="0" err="1"/>
              <a:t>програміст</a:t>
            </a:r>
            <a:r>
              <a:rPr lang="ru-RU" sz="3600" dirty="0"/>
              <a:t> </a:t>
            </a:r>
            <a:r>
              <a:rPr lang="ru-RU" sz="3600" dirty="0" err="1"/>
              <a:t>українського</a:t>
            </a:r>
            <a:r>
              <a:rPr lang="ru-RU" sz="3600" dirty="0"/>
              <a:t> </a:t>
            </a:r>
            <a:r>
              <a:rPr lang="ru-RU" sz="3600" dirty="0" err="1"/>
              <a:t>походження</a:t>
            </a:r>
            <a:r>
              <a:rPr lang="ru-RU" sz="3600" dirty="0" smtClean="0"/>
              <a:t>.</a:t>
            </a:r>
            <a:endParaRPr lang="ru-RU" sz="3600" baseline="30000" dirty="0"/>
          </a:p>
          <a:p>
            <a:pPr marL="0" indent="0">
              <a:buNone/>
            </a:pPr>
            <a:r>
              <a:rPr lang="ru-RU" sz="3600" dirty="0" smtClean="0"/>
              <a:t> 	</a:t>
            </a:r>
            <a:r>
              <a:rPr lang="ru-RU" sz="3600" dirty="0" err="1" smtClean="0"/>
              <a:t>Інтерфейс</a:t>
            </a:r>
            <a:r>
              <a:rPr lang="ru-RU" sz="3600" dirty="0" smtClean="0"/>
              <a:t> </a:t>
            </a:r>
            <a:r>
              <a:rPr lang="ru-RU" sz="3600" dirty="0" err="1"/>
              <a:t>програми</a:t>
            </a:r>
            <a:r>
              <a:rPr lang="ru-RU" sz="3600" dirty="0"/>
              <a:t> та дизайн сайту </a:t>
            </a:r>
            <a:r>
              <a:rPr lang="ru-RU" sz="3600" dirty="0" err="1"/>
              <a:t>розробляє</a:t>
            </a:r>
            <a:r>
              <a:rPr lang="ru-RU" sz="3600" dirty="0"/>
              <a:t> дизайн-</a:t>
            </a:r>
            <a:r>
              <a:rPr lang="ru-RU" sz="3600" dirty="0" err="1"/>
              <a:t>студія</a:t>
            </a:r>
            <a:r>
              <a:rPr lang="ru-RU" sz="3600" dirty="0"/>
              <a:t> з </a:t>
            </a:r>
            <a:r>
              <a:rPr lang="ru-RU" sz="3600" dirty="0" err="1" smtClean="0"/>
              <a:t>Дніпра</a:t>
            </a:r>
            <a:r>
              <a:rPr lang="ru-RU" sz="3600" dirty="0" smtClean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7495"/>
            <a:ext cx="4588042" cy="12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65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0"/>
            <a:ext cx="4535971" cy="226193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6715" y="2066256"/>
            <a:ext cx="9529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	</a:t>
            </a:r>
            <a:r>
              <a:rPr lang="uk-UA" sz="3600" dirty="0" err="1" smtClean="0"/>
              <a:t>Клауд-месенджер</a:t>
            </a:r>
            <a:r>
              <a:rPr lang="uk-UA" sz="3600" dirty="0" smtClean="0"/>
              <a:t>, </a:t>
            </a:r>
            <a:r>
              <a:rPr lang="uk-UA" sz="3600" dirty="0"/>
              <a:t>програмне забезпечення для </a:t>
            </a:r>
            <a:r>
              <a:rPr lang="uk-UA" sz="3600" dirty="0" err="1" smtClean="0"/>
              <a:t>смартфонів</a:t>
            </a:r>
            <a:r>
              <a:rPr lang="uk-UA" sz="3600" dirty="0" smtClean="0"/>
              <a:t>, планшетів </a:t>
            </a:r>
            <a:r>
              <a:rPr lang="uk-UA" sz="3600" dirty="0"/>
              <a:t>та </a:t>
            </a:r>
            <a:r>
              <a:rPr lang="uk-UA" sz="3600" dirty="0" smtClean="0"/>
              <a:t>ПК, </a:t>
            </a:r>
            <a:r>
              <a:rPr lang="uk-UA" sz="3600" dirty="0"/>
              <a:t>яке дозволяє обмінюватися текстовими повідомленнями, графічними та </a:t>
            </a:r>
            <a:r>
              <a:rPr lang="uk-UA" sz="3600" dirty="0" err="1"/>
              <a:t>відеофайлами</a:t>
            </a:r>
            <a:r>
              <a:rPr lang="uk-UA" sz="3600" dirty="0"/>
              <a:t>, а також безкоштовно телефонувати іншим користувачам програми. </a:t>
            </a:r>
            <a:endParaRPr lang="uk-UA" sz="3600" dirty="0" smtClean="0"/>
          </a:p>
          <a:p>
            <a:pPr marL="0" indent="0">
              <a:buNone/>
            </a:pPr>
            <a:r>
              <a:rPr lang="uk-UA" sz="3600" dirty="0" smtClean="0"/>
              <a:t>	Створений </a:t>
            </a:r>
            <a:r>
              <a:rPr lang="uk-UA" sz="3600" dirty="0"/>
              <a:t>російським розробником </a:t>
            </a:r>
            <a:r>
              <a:rPr lang="uk-UA" sz="3600" dirty="0" smtClean="0"/>
              <a:t>Павлом Дуровим.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1010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17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88" y="0"/>
            <a:ext cx="1227472" cy="1428272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12758" y="1027220"/>
            <a:ext cx="9272337" cy="5390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 smtClean="0"/>
              <a:t>	</a:t>
            </a:r>
            <a:r>
              <a:rPr lang="uk-UA" sz="3200" dirty="0" err="1" smtClean="0"/>
              <a:t>Соцмедійний</a:t>
            </a:r>
            <a:r>
              <a:rPr lang="uk-UA" sz="3200" dirty="0" smtClean="0"/>
              <a:t> </a:t>
            </a:r>
            <a:r>
              <a:rPr lang="uk-UA" sz="3200" dirty="0" err="1" smtClean="0"/>
              <a:t>застосунок</a:t>
            </a:r>
            <a:r>
              <a:rPr lang="uk-UA" sz="3200" dirty="0" smtClean="0"/>
              <a:t> для </a:t>
            </a:r>
            <a:r>
              <a:rPr lang="uk-UA" sz="3200" dirty="0"/>
              <a:t>створення та поширення </a:t>
            </a:r>
            <a:r>
              <a:rPr lang="uk-UA" sz="3200" dirty="0" err="1"/>
              <a:t>відеофайлів</a:t>
            </a:r>
            <a:r>
              <a:rPr lang="uk-UA" sz="3200" dirty="0"/>
              <a:t> та </a:t>
            </a:r>
            <a:r>
              <a:rPr lang="uk-UA" sz="3200" dirty="0" err="1"/>
              <a:t>онлайн-трансляцій</a:t>
            </a:r>
            <a:r>
              <a:rPr lang="uk-UA" sz="3200" dirty="0"/>
              <a:t>. 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Сервіс </a:t>
            </a:r>
            <a:r>
              <a:rPr lang="uk-UA" sz="3200" dirty="0"/>
              <a:t>запущено у вересні 2016 китайською компанією </a:t>
            </a:r>
            <a:r>
              <a:rPr lang="en-US" sz="3200" dirty="0" err="1" smtClean="0"/>
              <a:t>ByteDance</a:t>
            </a:r>
            <a:r>
              <a:rPr lang="en-US" sz="3200" dirty="0" smtClean="0"/>
              <a:t>. 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	Це </a:t>
            </a:r>
            <a:r>
              <a:rPr lang="uk-UA" sz="3200" dirty="0"/>
              <a:t>найпопулярніша платформа для коротких відео в </a:t>
            </a:r>
            <a:r>
              <a:rPr lang="uk-UA" sz="3200" dirty="0" smtClean="0"/>
              <a:t>Азії, яка </a:t>
            </a:r>
            <a:r>
              <a:rPr lang="uk-UA" sz="3200" dirty="0"/>
              <a:t>поширилася на інші частини світу і швидко набирає </a:t>
            </a:r>
            <a:r>
              <a:rPr lang="uk-UA" sz="3200" dirty="0" smtClean="0"/>
              <a:t>популярність. </a:t>
            </a:r>
            <a:endParaRPr lang="uk-UA" sz="3200" dirty="0"/>
          </a:p>
          <a:p>
            <a:pPr marL="0" indent="0">
              <a:buNone/>
            </a:pPr>
            <a:r>
              <a:rPr lang="uk-UA" sz="3200" dirty="0" smtClean="0"/>
              <a:t>	</a:t>
            </a:r>
            <a:r>
              <a:rPr lang="uk-UA" sz="3200" dirty="0" err="1" smtClean="0"/>
              <a:t>Застосунок</a:t>
            </a:r>
            <a:r>
              <a:rPr lang="uk-UA" sz="3200" dirty="0" smtClean="0"/>
              <a:t> </a:t>
            </a:r>
            <a:r>
              <a:rPr lang="uk-UA" sz="3200" dirty="0"/>
              <a:t>дозволяє користувачам створювати музичні, танцювальні, комедійні та інші відео тривалістю до 15 секунд</a:t>
            </a:r>
            <a:r>
              <a:rPr lang="uk-UA" sz="3200" dirty="0" smtClean="0"/>
              <a:t>.</a:t>
            </a:r>
            <a:endParaRPr lang="uk-UA" sz="3200" baseline="30000" dirty="0"/>
          </a:p>
          <a:p>
            <a:pPr marL="0" indent="0">
              <a:buNone/>
            </a:pPr>
            <a:r>
              <a:rPr lang="uk-UA" sz="3200" dirty="0" smtClean="0"/>
              <a:t>	Кількість </a:t>
            </a:r>
            <a:r>
              <a:rPr lang="uk-UA" sz="3200" dirty="0"/>
              <a:t>користувачів програми сягнула 500 млн з 150 </a:t>
            </a:r>
            <a:r>
              <a:rPr lang="uk-UA" sz="3200" dirty="0" smtClean="0"/>
              <a:t>країн.</a:t>
            </a:r>
            <a:endParaRPr lang="uk-UA" sz="32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39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22"/>
            <a:ext cx="12191999" cy="6868422"/>
          </a:xfrm>
        </p:spPr>
      </p:pic>
    </p:spTree>
    <p:extLst>
      <p:ext uri="{BB962C8B-B14F-4D97-AF65-F5344CB8AC3E}">
        <p14:creationId xmlns:p14="http://schemas.microsoft.com/office/powerpoint/2010/main" val="35942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05263" y="1873751"/>
            <a:ext cx="919212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 smtClean="0"/>
              <a:t>	Соціальна мережа, </a:t>
            </a:r>
            <a:r>
              <a:rPr lang="uk-UA" sz="3200" dirty="0"/>
              <a:t>яка є мережею </a:t>
            </a:r>
            <a:r>
              <a:rPr lang="uk-UA" sz="3200" dirty="0" err="1" smtClean="0"/>
              <a:t>мікроблогів</a:t>
            </a:r>
            <a:r>
              <a:rPr lang="uk-UA" sz="3200" dirty="0" smtClean="0"/>
              <a:t>, </a:t>
            </a:r>
            <a:r>
              <a:rPr lang="uk-UA" sz="3200" dirty="0"/>
              <a:t>дає змогу користувачам надсилати короткі текстові </a:t>
            </a:r>
            <a:r>
              <a:rPr lang="uk-UA" sz="3200" dirty="0" smtClean="0"/>
              <a:t>повідомлення, </a:t>
            </a:r>
            <a:r>
              <a:rPr lang="uk-UA" sz="3200" dirty="0"/>
              <a:t>використовуючи </a:t>
            </a:r>
            <a:r>
              <a:rPr lang="en-US" sz="3200" dirty="0" smtClean="0"/>
              <a:t>SMS, </a:t>
            </a:r>
            <a:r>
              <a:rPr lang="uk-UA" sz="3200" dirty="0"/>
              <a:t>служби миттєвих повідомлень і сторонні програми-клієнти</a:t>
            </a:r>
            <a:r>
              <a:rPr lang="uk-UA" sz="3200" dirty="0" smtClean="0"/>
              <a:t>.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	</a:t>
            </a:r>
            <a:r>
              <a:rPr lang="ru-RU" sz="3200" dirty="0" err="1" smtClean="0"/>
              <a:t>Власником</a:t>
            </a:r>
            <a:r>
              <a:rPr lang="ru-RU" sz="3200" dirty="0" smtClean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 «</a:t>
            </a:r>
            <a:r>
              <a:rPr lang="ru-RU" sz="3200" dirty="0" err="1"/>
              <a:t>Твіттер</a:t>
            </a:r>
            <a:r>
              <a:rPr lang="ru-RU" sz="3200" dirty="0"/>
              <a:t>» є </a:t>
            </a:r>
            <a:r>
              <a:rPr lang="ru-RU" sz="3200" dirty="0" err="1"/>
              <a:t>компанія</a:t>
            </a:r>
            <a:r>
              <a:rPr lang="ru-RU" sz="3200" dirty="0"/>
              <a:t> </a:t>
            </a:r>
            <a:r>
              <a:rPr lang="ru-RU" sz="3200" dirty="0" err="1"/>
              <a:t>Twitter</a:t>
            </a:r>
            <a:r>
              <a:rPr lang="ru-RU" sz="3200" dirty="0"/>
              <a:t>, </a:t>
            </a:r>
            <a:r>
              <a:rPr lang="ru-RU" sz="3200" dirty="0" err="1"/>
              <a:t>Inc</a:t>
            </a:r>
            <a:r>
              <a:rPr lang="ru-RU" sz="3200" dirty="0"/>
              <a:t>., </a:t>
            </a:r>
            <a:r>
              <a:rPr lang="ru-RU" sz="3200" dirty="0" err="1"/>
              <a:t>головний</a:t>
            </a:r>
            <a:r>
              <a:rPr lang="ru-RU" sz="3200" dirty="0"/>
              <a:t> </a:t>
            </a:r>
            <a:r>
              <a:rPr lang="ru-RU" sz="3200" dirty="0" err="1"/>
              <a:t>офіс</a:t>
            </a:r>
            <a:r>
              <a:rPr lang="ru-RU" sz="3200" dirty="0"/>
              <a:t> </a:t>
            </a:r>
            <a:r>
              <a:rPr lang="ru-RU" sz="3200" dirty="0" err="1"/>
              <a:t>якої</a:t>
            </a:r>
            <a:r>
              <a:rPr lang="ru-RU" sz="3200" dirty="0"/>
              <a:t> </a:t>
            </a:r>
            <a:r>
              <a:rPr lang="ru-RU" sz="3200" dirty="0" err="1"/>
              <a:t>розташований</a:t>
            </a:r>
            <a:r>
              <a:rPr lang="ru-RU" sz="3200" dirty="0"/>
              <a:t> у </a:t>
            </a:r>
            <a:r>
              <a:rPr lang="ru-RU" sz="3200" dirty="0" smtClean="0"/>
              <a:t>Сан-Франциско.</a:t>
            </a:r>
          </a:p>
          <a:p>
            <a:pPr marL="0" indent="0">
              <a:buNone/>
            </a:pPr>
            <a:r>
              <a:rPr lang="ru-RU" sz="3200" dirty="0" smtClean="0"/>
              <a:t>	У </a:t>
            </a:r>
            <a:r>
              <a:rPr lang="ru-RU" sz="3200" dirty="0" err="1"/>
              <a:t>середині</a:t>
            </a:r>
            <a:r>
              <a:rPr lang="ru-RU" sz="3200" dirty="0"/>
              <a:t> </a:t>
            </a:r>
            <a:r>
              <a:rPr lang="ru-RU" sz="3200" dirty="0" err="1"/>
              <a:t>травня</a:t>
            </a:r>
            <a:r>
              <a:rPr lang="ru-RU" sz="3200" dirty="0"/>
              <a:t> </a:t>
            </a:r>
            <a:r>
              <a:rPr lang="ru-RU" sz="3200" dirty="0" smtClean="0"/>
              <a:t>2012 </a:t>
            </a:r>
            <a:r>
              <a:rPr lang="ru-RU" sz="3200" dirty="0"/>
              <a:t>в </a:t>
            </a:r>
            <a:r>
              <a:rPr lang="ru-RU" sz="3200" dirty="0" err="1"/>
              <a:t>Центрі</a:t>
            </a:r>
            <a:r>
              <a:rPr lang="ru-RU" sz="3200" dirty="0"/>
              <a:t> перекладу </a:t>
            </a:r>
            <a:r>
              <a:rPr lang="ru-RU" sz="3200" dirty="0" err="1"/>
              <a:t>Твіттера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додано </a:t>
            </a:r>
            <a:r>
              <a:rPr lang="ru-RU" sz="3200" dirty="0" err="1"/>
              <a:t>українську</a:t>
            </a:r>
            <a:r>
              <a:rPr lang="ru-RU" sz="3200" dirty="0"/>
              <a:t> </a:t>
            </a:r>
            <a:r>
              <a:rPr lang="ru-RU" sz="3200" dirty="0" err="1"/>
              <a:t>мову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60" y="437147"/>
            <a:ext cx="2025851" cy="16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21" y="2085474"/>
            <a:ext cx="5338011" cy="2532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Соціальні медіа як джерело новин</a:t>
            </a:r>
            <a:endParaRPr lang="uk-UA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4432" y="5590674"/>
            <a:ext cx="5674895" cy="1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https://www.youtube.com/watch?time_continue=294&amp;v=hPnT0h7Dyhk&amp;feature=emb_logo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34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6" y="0"/>
            <a:ext cx="12211235" cy="6858000"/>
          </a:xfrm>
        </p:spPr>
      </p:pic>
    </p:spTree>
    <p:extLst>
      <p:ext uri="{BB962C8B-B14F-4D97-AF65-F5344CB8AC3E}">
        <p14:creationId xmlns:p14="http://schemas.microsoft.com/office/powerpoint/2010/main" val="14299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684421" y="1941096"/>
            <a:ext cx="9705474" cy="457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	Соціальний </a:t>
            </a:r>
            <a:r>
              <a:rPr lang="uk-UA" sz="3200" dirty="0"/>
              <a:t>фото-сервіс. Після того, як зображення завантажені на </a:t>
            </a:r>
            <a:r>
              <a:rPr lang="en-US" sz="3200" dirty="0" err="1"/>
              <a:t>Pinterest</a:t>
            </a:r>
            <a:r>
              <a:rPr lang="en-US" sz="3200" dirty="0"/>
              <a:t>, </a:t>
            </a:r>
            <a:r>
              <a:rPr lang="uk-UA" sz="3200" dirty="0"/>
              <a:t>вони називаються пінами (</a:t>
            </a:r>
            <a:r>
              <a:rPr lang="uk-UA" sz="3200" dirty="0">
                <a:hlinkClick r:id="rId2" tooltip="Англійська мова"/>
              </a:rPr>
              <a:t>англ.</a:t>
            </a:r>
            <a:r>
              <a:rPr lang="uk-UA" sz="3200" dirty="0"/>
              <a:t> </a:t>
            </a:r>
            <a:r>
              <a:rPr lang="en-US" sz="3200" i="1" dirty="0"/>
              <a:t>Pins</a:t>
            </a:r>
            <a:r>
              <a:rPr lang="en-US" sz="3200" dirty="0"/>
              <a:t>), </a:t>
            </a:r>
            <a:r>
              <a:rPr lang="uk-UA" sz="3200" dirty="0"/>
              <a:t>а колекції, до яких вони належать, — дошки (</a:t>
            </a:r>
            <a:r>
              <a:rPr lang="uk-UA" sz="3200" dirty="0">
                <a:hlinkClick r:id="rId2" tooltip="Англійська мова"/>
              </a:rPr>
              <a:t>англ.</a:t>
            </a:r>
            <a:r>
              <a:rPr lang="uk-UA" sz="3200" dirty="0"/>
              <a:t> </a:t>
            </a:r>
            <a:r>
              <a:rPr lang="en-US" sz="3200" i="1" dirty="0"/>
              <a:t>Boards</a:t>
            </a:r>
            <a:r>
              <a:rPr lang="en-US" sz="3200" dirty="0"/>
              <a:t>). 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/>
              <a:t>	</a:t>
            </a:r>
            <a:r>
              <a:rPr lang="uk-UA" sz="3200" dirty="0" smtClean="0"/>
              <a:t>Місія </a:t>
            </a:r>
            <a:r>
              <a:rPr lang="uk-UA" sz="3200" dirty="0"/>
              <a:t>сайту звучить, як «об’єднати весь світ за допомогою речей, які їм цікаві</a:t>
            </a:r>
            <a:r>
              <a:rPr lang="uk-UA" sz="3200" dirty="0" smtClean="0"/>
              <a:t>».</a:t>
            </a:r>
          </a:p>
          <a:p>
            <a:pPr marL="0" indent="0">
              <a:buNone/>
            </a:pPr>
            <a:r>
              <a:rPr lang="ru-RU" sz="3200" dirty="0" smtClean="0"/>
              <a:t>	</a:t>
            </a:r>
            <a:r>
              <a:rPr lang="ru-RU" sz="3200" dirty="0" err="1" smtClean="0"/>
              <a:t>Незареєстрований</a:t>
            </a:r>
            <a:r>
              <a:rPr lang="ru-RU" sz="3200" dirty="0" smtClean="0"/>
              <a:t> </a:t>
            </a:r>
            <a:r>
              <a:rPr lang="ru-RU" sz="3200" dirty="0" err="1"/>
              <a:t>користувач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переглядати</a:t>
            </a:r>
            <a:r>
              <a:rPr lang="ru-RU" sz="3200" dirty="0"/>
              <a:t> сайт, </a:t>
            </a:r>
            <a:r>
              <a:rPr lang="ru-RU" sz="3200" dirty="0" err="1"/>
              <a:t>поки</a:t>
            </a:r>
            <a:r>
              <a:rPr lang="ru-RU" sz="3200" dirty="0"/>
              <a:t> </a:t>
            </a:r>
            <a:r>
              <a:rPr lang="ru-RU" sz="3200" dirty="0" err="1"/>
              <a:t>сервіс</a:t>
            </a:r>
            <a:r>
              <a:rPr lang="ru-RU" sz="3200" dirty="0"/>
              <a:t> не </a:t>
            </a:r>
            <a:r>
              <a:rPr lang="ru-RU" sz="3200" dirty="0" err="1"/>
              <a:t>почне</a:t>
            </a:r>
            <a:r>
              <a:rPr lang="ru-RU" sz="3200" dirty="0"/>
              <a:t> </a:t>
            </a:r>
            <a:r>
              <a:rPr lang="ru-RU" sz="3200" dirty="0" err="1"/>
              <a:t>вимагати</a:t>
            </a:r>
            <a:r>
              <a:rPr lang="ru-RU" sz="3200" dirty="0"/>
              <a:t>, </a:t>
            </a:r>
            <a:r>
              <a:rPr lang="ru-RU" sz="3200" dirty="0" err="1"/>
              <a:t>щоб</a:t>
            </a:r>
            <a:r>
              <a:rPr lang="ru-RU" sz="3200" dirty="0"/>
              <a:t> </a:t>
            </a:r>
            <a:r>
              <a:rPr lang="ru-RU" sz="3200" dirty="0" err="1"/>
              <a:t>користувач</a:t>
            </a:r>
            <a:r>
              <a:rPr lang="ru-RU" sz="3200" dirty="0"/>
              <a:t> </a:t>
            </a:r>
            <a:r>
              <a:rPr lang="ru-RU" sz="3200" dirty="0" err="1"/>
              <a:t>зареєструвався</a:t>
            </a:r>
            <a:r>
              <a:rPr lang="ru-RU" sz="3200" dirty="0"/>
              <a:t>. 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11" y="-20053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Соцмережі-2021: ТікТок старшає, Facebook — переважно жіночий, а стрічку ми  гортаємо 400 мільйонів років | Громадське телебач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Рисунок 2" descr="https://s3.eu-central-1.amazonaws.com/img.hromadske.ua/posts/211630/sitesocialmedia01jpg/mediu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8" y="320841"/>
            <a:ext cx="9641306" cy="6176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81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3.eu-central-1.amazonaws.com/img.hromadske.ua/posts/211630/sitesocialmedia02jpg/mediu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2" y="481263"/>
            <a:ext cx="9641305" cy="6192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51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3.eu-central-1.amazonaws.com/img.hromadske.ua/posts/211630/sitesocialmedia05jpg/mediu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89" y="144379"/>
            <a:ext cx="10138611" cy="6713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09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" y="818147"/>
            <a:ext cx="10379241" cy="521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84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27" y="1973180"/>
            <a:ext cx="10491536" cy="216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809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1110916" y="189330"/>
            <a:ext cx="10246895" cy="5662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 err="1" smtClean="0">
                <a:hlinkClick r:id="rId2"/>
              </a:rPr>
              <a:t>Mentimeter</a:t>
            </a:r>
            <a:endParaRPr lang="uk-UA" sz="3800" dirty="0" smtClean="0"/>
          </a:p>
          <a:p>
            <a:pPr marL="0" indent="0" algn="ctr">
              <a:buNone/>
            </a:pPr>
            <a:endParaRPr lang="uk-UA" sz="3800" dirty="0" smtClean="0"/>
          </a:p>
          <a:p>
            <a:pPr marL="0" indent="0" algn="ctr">
              <a:buNone/>
            </a:pPr>
            <a:r>
              <a:rPr lang="en-US" sz="4000" dirty="0" err="1" smtClean="0"/>
              <a:t>Mentimeter</a:t>
            </a:r>
            <a:r>
              <a:rPr lang="en-US" sz="4000" dirty="0" smtClean="0"/>
              <a:t> </a:t>
            </a:r>
            <a:r>
              <a:rPr lang="en-US" sz="4000" dirty="0"/>
              <a:t>- </a:t>
            </a:r>
            <a:r>
              <a:rPr lang="uk-UA" sz="4000" dirty="0"/>
              <a:t>шведська компанія, що базується в Стокгольмі, яка розробляє та підтримує однойменний додаток, що використовується для створення презентацій із зворотним зв'язком у режимі реального </a:t>
            </a:r>
            <a:r>
              <a:rPr lang="uk-UA" sz="4000" dirty="0" smtClean="0"/>
              <a:t>часу</a:t>
            </a:r>
            <a:endParaRPr lang="uk-UA" sz="38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468414" y="1022985"/>
            <a:ext cx="9499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dirty="0" smtClean="0"/>
              <a:t>	</a:t>
            </a:r>
            <a:endParaRPr lang="uk-UA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40" y="4442907"/>
            <a:ext cx="3926927" cy="210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4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68414" y="1022985"/>
            <a:ext cx="949900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dirty="0" smtClean="0"/>
              <a:t>	</a:t>
            </a:r>
            <a:r>
              <a:rPr lang="en-US" sz="2600" dirty="0" smtClean="0"/>
              <a:t>C</a:t>
            </a:r>
            <a:r>
              <a:rPr lang="uk-UA" sz="2600" dirty="0" err="1"/>
              <a:t>ервіс</a:t>
            </a:r>
            <a:r>
              <a:rPr lang="uk-UA" sz="2600" dirty="0"/>
              <a:t> для створення та проведення опитувань. Вчитель у кілька </a:t>
            </a:r>
            <a:r>
              <a:rPr lang="uk-UA" sz="2600" dirty="0" err="1"/>
              <a:t>кліків</a:t>
            </a:r>
            <a:r>
              <a:rPr lang="uk-UA" sz="2600" dirty="0"/>
              <a:t> може завантажити на сайт одне чи декілька запитань. А потім дає учням посилання з кодом доступу чи можливість сканувати </a:t>
            </a:r>
            <a:r>
              <a:rPr lang="en-US" sz="2600" dirty="0"/>
              <a:t>QR-</a:t>
            </a:r>
            <a:r>
              <a:rPr lang="uk-UA" sz="2600" dirty="0"/>
              <a:t>код</a:t>
            </a:r>
            <a:r>
              <a:rPr lang="uk-UA" sz="2600" dirty="0" smtClean="0"/>
              <a:t>.</a:t>
            </a:r>
          </a:p>
          <a:p>
            <a:pPr algn="just" fontAlgn="base"/>
            <a:endParaRPr lang="uk-UA" sz="2600" dirty="0"/>
          </a:p>
          <a:p>
            <a:pPr algn="just" fontAlgn="base"/>
            <a:r>
              <a:rPr lang="uk-UA" sz="2600" dirty="0" smtClean="0"/>
              <a:t>	Сервіс </a:t>
            </a:r>
            <a:r>
              <a:rPr lang="uk-UA" sz="2600" dirty="0"/>
              <a:t>не персоніфікований (вчитель не бачить, хто з учнів як відповів). Тому для оцінювання успішності не підійде. Однак може допомогти відслідкувати динаміку засвоєння матеріалу, оскільки результати кожного опитування зберігаються. А учні відповідають більш розкуто, коли знають, що за неправильну відповідь ніхто не дорікатиме</a:t>
            </a:r>
            <a:r>
              <a:rPr lang="uk-UA" sz="2600" dirty="0" smtClean="0"/>
              <a:t>.</a:t>
            </a:r>
          </a:p>
          <a:p>
            <a:pPr algn="just" fontAlgn="base"/>
            <a:endParaRPr lang="uk-UA" sz="2200" dirty="0"/>
          </a:p>
          <a:p>
            <a:pPr algn="just" fontAlgn="base"/>
            <a:endParaRPr lang="uk-UA" sz="2200" dirty="0" smtClean="0"/>
          </a:p>
          <a:p>
            <a:pPr algn="just" fontAlgn="base"/>
            <a:endParaRPr lang="uk-UA" sz="2200" dirty="0"/>
          </a:p>
          <a:p>
            <a:pPr algn="just" fontAlgn="base"/>
            <a:endParaRPr lang="uk-UA" sz="2200" dirty="0" smtClean="0"/>
          </a:p>
          <a:p>
            <a:pPr algn="just" fontAlgn="base"/>
            <a:endParaRPr lang="uk-UA" sz="2200" dirty="0"/>
          </a:p>
          <a:p>
            <a:pPr algn="just" fontAlgn="base"/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8461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68413" y="1022985"/>
            <a:ext cx="9499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dirty="0" smtClean="0"/>
              <a:t>	</a:t>
            </a:r>
            <a:endParaRPr lang="uk-UA" sz="22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838200" y="862564"/>
            <a:ext cx="10515600" cy="5153978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Перейдіть за посиланням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en-US" sz="4000" dirty="0" smtClean="0">
                <a:hlinkClick r:id="rId2"/>
              </a:rPr>
              <a:t>www.menti.com</a:t>
            </a:r>
            <a:endParaRPr lang="uk-UA" sz="4000" dirty="0" smtClean="0"/>
          </a:p>
          <a:p>
            <a:pPr marL="0" indent="0" algn="ctr">
              <a:buNone/>
            </a:pPr>
            <a:endParaRPr lang="uk-UA" sz="40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uk-UA" sz="4000" dirty="0" smtClean="0"/>
              <a:t>Код доступу</a:t>
            </a:r>
          </a:p>
          <a:p>
            <a:pPr marL="0" indent="0" algn="ctr">
              <a:buNone/>
            </a:pPr>
            <a:endParaRPr lang="uk-UA" sz="4000" dirty="0"/>
          </a:p>
          <a:p>
            <a:pPr marL="0" indent="0" algn="ctr">
              <a:buNone/>
            </a:pPr>
            <a:r>
              <a:rPr lang="uk-UA" sz="4000" dirty="0"/>
              <a:t>н</a:t>
            </a:r>
            <a:r>
              <a:rPr lang="uk-UA" sz="4000" dirty="0" smtClean="0"/>
              <a:t>а екрані</a:t>
            </a:r>
            <a:endParaRPr lang="en-US" sz="4000" dirty="0" smtClean="0"/>
          </a:p>
          <a:p>
            <a:pPr marL="0" indent="0" algn="ctr">
              <a:buNone/>
            </a:pP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63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5231"/>
          </a:xfrm>
        </p:spPr>
      </p:pic>
    </p:spTree>
    <p:extLst>
      <p:ext uri="{BB962C8B-B14F-4D97-AF65-F5344CB8AC3E}">
        <p14:creationId xmlns:p14="http://schemas.microsoft.com/office/powerpoint/2010/main" val="7319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4" y="95038"/>
            <a:ext cx="9495692" cy="6621188"/>
          </a:xfrm>
        </p:spPr>
      </p:pic>
    </p:spTree>
    <p:extLst>
      <p:ext uri="{BB962C8B-B14F-4D97-AF65-F5344CB8AC3E}">
        <p14:creationId xmlns:p14="http://schemas.microsoft.com/office/powerpoint/2010/main" val="25550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27" y="1219200"/>
            <a:ext cx="9374814" cy="3810000"/>
          </a:xfrm>
        </p:spPr>
      </p:pic>
    </p:spTree>
    <p:extLst>
      <p:ext uri="{BB962C8B-B14F-4D97-AF65-F5344CB8AC3E}">
        <p14:creationId xmlns:p14="http://schemas.microsoft.com/office/powerpoint/2010/main" val="17389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538" y="259617"/>
            <a:ext cx="10152108" cy="830629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 із 10 людей читають тільки заголовки</a:t>
            </a:r>
            <a:endParaRPr lang="uk-U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61" y="1207478"/>
            <a:ext cx="6911129" cy="5650522"/>
          </a:xfrm>
        </p:spPr>
      </p:pic>
    </p:spTree>
    <p:extLst>
      <p:ext uri="{BB962C8B-B14F-4D97-AF65-F5344CB8AC3E}">
        <p14:creationId xmlns:p14="http://schemas.microsoft.com/office/powerpoint/2010/main" val="21399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68413" y="1022985"/>
            <a:ext cx="9499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dirty="0" smtClean="0"/>
              <a:t>	</a:t>
            </a:r>
            <a:endParaRPr lang="uk-UA" sz="22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247886" y="678740"/>
            <a:ext cx="9638853" cy="5153978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Програма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uk-UA" sz="4000" smtClean="0">
                <a:solidFill>
                  <a:srgbClr val="FF0000"/>
                </a:solidFill>
              </a:rPr>
              <a:t> </a:t>
            </a:r>
            <a:r>
              <a:rPr lang="en-US" sz="5400" b="1" i="1" smtClean="0">
                <a:solidFill>
                  <a:schemeClr val="accent6">
                    <a:lumMod val="75000"/>
                  </a:schemeClr>
                </a:solidFill>
              </a:rPr>
              <a:t>Rescue-Time</a:t>
            </a:r>
            <a:endParaRPr lang="uk-UA" sz="5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Автоматичний інструмент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який дає можливість відстежувати свій час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проведений в Інтернеті.</a:t>
            </a:r>
          </a:p>
          <a:p>
            <a:pPr marL="0" indent="0" algn="ctr">
              <a:buNone/>
            </a:pPr>
            <a:endParaRPr lang="uk-UA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Визначає продуктивний та непродуктивний час (за день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місяць та рік).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12192000" cy="68537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652" y="365125"/>
            <a:ext cx="10343147" cy="1325563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Інформаційні бульбашки</a:t>
            </a:r>
            <a:endParaRPr lang="uk-U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58778" y="1825625"/>
            <a:ext cx="10295021" cy="4703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3200" dirty="0" smtClean="0"/>
              <a:t>    </a:t>
            </a:r>
            <a:r>
              <a:rPr lang="en-US" sz="3200" dirty="0" smtClean="0"/>
              <a:t>https</a:t>
            </a:r>
            <a:r>
              <a:rPr lang="en-US" sz="3200" dirty="0"/>
              <a:t>://www.youtube.com/watch?v=yssSI0Bk0XE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7331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964"/>
            <a:ext cx="12191999" cy="6927963"/>
          </a:xfrm>
        </p:spPr>
      </p:pic>
    </p:spTree>
    <p:extLst>
      <p:ext uri="{BB962C8B-B14F-4D97-AF65-F5344CB8AC3E}">
        <p14:creationId xmlns:p14="http://schemas.microsoft.com/office/powerpoint/2010/main" val="17863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69" y="1074821"/>
            <a:ext cx="10567737" cy="209174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безпеки в </a:t>
            </a:r>
            <a:r>
              <a:rPr lang="uk-UA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інтернеті</a:t>
            </a: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4800" dirty="0" smtClean="0"/>
              <a:t>      </a:t>
            </a:r>
            <a:r>
              <a:rPr lang="uk-UA" sz="4800" dirty="0" err="1" smtClean="0"/>
              <a:t>Пам</a:t>
            </a:r>
            <a:r>
              <a:rPr lang="en-US" sz="4800" dirty="0" smtClean="0"/>
              <a:t>’</a:t>
            </a:r>
            <a:r>
              <a:rPr lang="uk-UA" sz="4800" dirty="0" smtClean="0"/>
              <a:t>ятка для батьків</a:t>
            </a:r>
            <a:endParaRPr lang="uk-UA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3" y="3714750"/>
            <a:ext cx="48768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9410" y="1825625"/>
            <a:ext cx="9480885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4000" dirty="0" smtClean="0">
                <a:solidFill>
                  <a:srgbClr val="C00000"/>
                </a:solidFill>
                <a:latin typeface="Comic Sans MS" pitchFamily="66" charset="0"/>
              </a:rPr>
              <a:t>1.</a:t>
            </a:r>
            <a:r>
              <a:rPr lang="uk-UA" sz="4000" dirty="0" smtClean="0"/>
              <a:t> Насамперед батьки разом із дітьми мають домовитись про те, скільки часу можна перебувати в </a:t>
            </a:r>
            <a:r>
              <a:rPr lang="uk-UA" sz="4000" dirty="0" err="1" smtClean="0"/>
              <a:t>інтернеті</a:t>
            </a:r>
            <a:r>
              <a:rPr lang="uk-UA" sz="4000" dirty="0" smtClean="0"/>
              <a:t>, й обговорити, на які сайти варто заходити. 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70" y="4304271"/>
            <a:ext cx="2743200" cy="25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44758"/>
            <a:ext cx="4519863" cy="3013242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6088" y="1536867"/>
            <a:ext cx="9352548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4000" dirty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uk-UA" sz="40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r>
              <a:rPr lang="uk-UA" sz="4000" dirty="0" smtClean="0"/>
              <a:t> Нікому не розповідати особистої інформації: домашньої адреси, номерів телефонів, де працюють батьки, номер й адресу школи тощо.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059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19200" y="718719"/>
            <a:ext cx="9480885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4000" dirty="0">
                <a:solidFill>
                  <a:srgbClr val="C00000"/>
                </a:solidFill>
                <a:latin typeface="Comic Sans MS" pitchFamily="66" charset="0"/>
              </a:rPr>
              <a:t>3</a:t>
            </a:r>
            <a:r>
              <a:rPr lang="uk-UA" sz="40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r>
              <a:rPr lang="uk-UA" sz="4000" dirty="0" smtClean="0"/>
              <a:t> Ніколи не погоджуватись на зустрічі із людиною, з якою познайомились в </a:t>
            </a:r>
            <a:r>
              <a:rPr lang="uk-UA" sz="4000" dirty="0" err="1" smtClean="0"/>
              <a:t>інтернеті</a:t>
            </a:r>
            <a:r>
              <a:rPr lang="uk-UA" sz="4000" dirty="0" smtClean="0"/>
              <a:t>. Якщо все-таки це необхідно, то спочатку потрібно спитати дозволу в батьків, а зустріч повинна відбуватись у громадському місці й у присутності дорослих.</a:t>
            </a:r>
            <a:endParaRPr lang="uk-UA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34" y="4208045"/>
            <a:ext cx="2649955" cy="264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41937" y="2004645"/>
            <a:ext cx="9483971" cy="417231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3600" dirty="0" smtClean="0"/>
              <a:t>	</a:t>
            </a:r>
            <a:r>
              <a:rPr lang="uk-UA" sz="4000" dirty="0" smtClean="0"/>
              <a:t>Соціальна мережа,  </a:t>
            </a:r>
            <a:r>
              <a:rPr lang="uk-UA" sz="4000" dirty="0"/>
              <a:t>що базується на обміні фотографіями, дозволяє користувачам робити фотографії, застосовувати до них фільтри, а також поширювати їх через свій сервіс і низку інших соціальних </a:t>
            </a:r>
            <a:r>
              <a:rPr lang="uk-UA" sz="4000" dirty="0" smtClean="0"/>
              <a:t>мереж.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8" y="222738"/>
            <a:ext cx="4900246" cy="16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15452" y="953514"/>
            <a:ext cx="9480885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4400" dirty="0" smtClean="0">
                <a:solidFill>
                  <a:srgbClr val="C00000"/>
                </a:solidFill>
                <a:latin typeface="Comic Sans MS" pitchFamily="66" charset="0"/>
              </a:rPr>
              <a:t>4.</a:t>
            </a:r>
            <a:r>
              <a:rPr lang="uk-UA" sz="4400" dirty="0" smtClean="0"/>
              <a:t> Не відповідати на образливі листи чи повідомлення і розповідати про це дорослим.</a:t>
            </a:r>
            <a:endParaRPr lang="uk-UA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35" y="2713740"/>
            <a:ext cx="5274511" cy="41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9410" y="1825625"/>
            <a:ext cx="9480885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4000" dirty="0">
                <a:solidFill>
                  <a:srgbClr val="C00000"/>
                </a:solidFill>
                <a:latin typeface="Comic Sans MS" pitchFamily="66" charset="0"/>
              </a:rPr>
              <a:t>5</a:t>
            </a:r>
            <a:r>
              <a:rPr lang="uk-UA" sz="40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r>
              <a:rPr lang="uk-UA" sz="4000" dirty="0" smtClean="0"/>
              <a:t> Не давати нікому, окрім батьків, своїх паролів.</a:t>
            </a:r>
            <a:endParaRPr lang="uk-UA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31" y="2584910"/>
            <a:ext cx="4273090" cy="42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58" y="2628900"/>
            <a:ext cx="5715000" cy="4229100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9410" y="1825625"/>
            <a:ext cx="9480885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4000" dirty="0" smtClean="0">
                <a:solidFill>
                  <a:srgbClr val="C00000"/>
                </a:solidFill>
                <a:latin typeface="Comic Sans MS" pitchFamily="66" charset="0"/>
              </a:rPr>
              <a:t>6.</a:t>
            </a:r>
            <a:r>
              <a:rPr lang="uk-UA" sz="4000" dirty="0" smtClean="0"/>
              <a:t> Не шкодити та не заважати іншим користувачам.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068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9410" y="1312278"/>
            <a:ext cx="9480885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4000" dirty="0">
                <a:solidFill>
                  <a:srgbClr val="C00000"/>
                </a:solidFill>
                <a:latin typeface="Comic Sans MS" pitchFamily="66" charset="0"/>
              </a:rPr>
              <a:t>7</a:t>
            </a:r>
            <a:r>
              <a:rPr lang="uk-UA" sz="40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r>
              <a:rPr lang="uk-UA" sz="4000" dirty="0" smtClean="0"/>
              <a:t> Ділитися з Вами інформацією, яку вони знайшли, яка їх турбує, чи проблемами, які виникають у їхньому житті, навчанні.</a:t>
            </a:r>
            <a:endParaRPr lang="uk-UA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3547310"/>
            <a:ext cx="4414253" cy="33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79" y="-23447"/>
            <a:ext cx="4153576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245732" y="845776"/>
            <a:ext cx="6013937" cy="5585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Найпопулярнішим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дописом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400" dirty="0"/>
              <a:t>за всю </a:t>
            </a:r>
            <a:r>
              <a:rPr lang="ru-RU" sz="4400" dirty="0" err="1"/>
              <a:t>історію</a:t>
            </a:r>
            <a:r>
              <a:rPr lang="ru-RU" sz="4400" dirty="0"/>
              <a:t> </a:t>
            </a:r>
            <a:r>
              <a:rPr lang="ru-RU" sz="4400" dirty="0" err="1"/>
              <a:t>платформи</a:t>
            </a:r>
            <a:r>
              <a:rPr lang="ru-RU" sz="4400" dirty="0"/>
              <a:t> є </a:t>
            </a:r>
            <a:r>
              <a:rPr lang="ru-RU" sz="4400" dirty="0" err="1" smtClean="0"/>
              <a:t>допис</a:t>
            </a:r>
            <a:r>
              <a:rPr lang="ru-RU" sz="4400" dirty="0" smtClean="0"/>
              <a:t> про </a:t>
            </a:r>
            <a:r>
              <a:rPr lang="ru-RU" sz="4400" dirty="0" err="1" smtClean="0"/>
              <a:t>просте</a:t>
            </a:r>
            <a:r>
              <a:rPr lang="ru-RU" sz="4400" dirty="0" smtClean="0"/>
              <a:t> </a:t>
            </a:r>
            <a:r>
              <a:rPr lang="ru-RU" sz="4400" dirty="0" err="1" smtClean="0"/>
              <a:t>куряче</a:t>
            </a:r>
            <a:r>
              <a:rPr lang="ru-RU" sz="4400" dirty="0" smtClean="0"/>
              <a:t> яйце, </a:t>
            </a:r>
            <a:r>
              <a:rPr lang="ru-RU" sz="4400" dirty="0" err="1"/>
              <a:t>який</a:t>
            </a:r>
            <a:r>
              <a:rPr lang="ru-RU" sz="4400" dirty="0"/>
              <a:t> </a:t>
            </a:r>
            <a:r>
              <a:rPr lang="ru-RU" sz="4400" dirty="0" err="1"/>
              <a:t>викладено</a:t>
            </a:r>
            <a:r>
              <a:rPr lang="ru-RU" sz="4400" dirty="0"/>
              <a:t> </a:t>
            </a:r>
            <a:r>
              <a:rPr lang="ru-RU" sz="4400" dirty="0" err="1"/>
              <a:t>користувачем</a:t>
            </a:r>
            <a:r>
              <a:rPr lang="ru-RU" sz="4400" dirty="0"/>
              <a:t> </a:t>
            </a:r>
            <a:r>
              <a:rPr lang="ru-RU" sz="4400" b="1" dirty="0"/>
              <a:t>@</a:t>
            </a:r>
            <a:r>
              <a:rPr lang="ru-RU" sz="4400" b="1" dirty="0" err="1"/>
              <a:t>world_record_egg</a:t>
            </a:r>
            <a:r>
              <a:rPr lang="ru-RU" sz="4400" dirty="0"/>
              <a:t> — 53,965 млн (станом на 5 </a:t>
            </a:r>
            <a:r>
              <a:rPr lang="ru-RU" sz="4400" dirty="0" err="1"/>
              <a:t>грудня</a:t>
            </a:r>
            <a:r>
              <a:rPr lang="ru-RU" sz="4400" dirty="0"/>
              <a:t> 2019 року</a:t>
            </a:r>
            <a:r>
              <a:rPr lang="ru-RU" sz="4400" dirty="0" smtClean="0"/>
              <a:t>).</a:t>
            </a:r>
            <a:endParaRPr lang="uk-UA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07" y="2303584"/>
            <a:ext cx="2373120" cy="2203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22" y="1066800"/>
            <a:ext cx="2235689" cy="766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93" y="5436561"/>
            <a:ext cx="994518" cy="9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35706" y="393033"/>
            <a:ext cx="8133348" cy="6224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Instagram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Stories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3200" dirty="0"/>
              <a:t>- це функція, за допомогою якої можна викладати фотографії і короткі відеоролики, завдовжки в </a:t>
            </a:r>
            <a:r>
              <a:rPr lang="uk-UA" sz="3200" dirty="0" smtClean="0"/>
              <a:t>15 секунд</a:t>
            </a:r>
            <a:r>
              <a:rPr lang="uk-UA" sz="3200" dirty="0"/>
              <a:t>, додавати до них текстові позначки і </a:t>
            </a:r>
            <a:r>
              <a:rPr lang="uk-UA" sz="3200" dirty="0" err="1"/>
              <a:t>емодзі</a:t>
            </a:r>
            <a:r>
              <a:rPr lang="uk-UA" sz="3200" dirty="0" smtClean="0"/>
              <a:t>.</a:t>
            </a:r>
            <a:endParaRPr lang="en-US" sz="3200" dirty="0" smtClean="0"/>
          </a:p>
          <a:p>
            <a:pPr marL="0" indent="0">
              <a:buNone/>
            </a:pPr>
            <a:r>
              <a:rPr lang="uk-UA" sz="3200" dirty="0" smtClean="0"/>
              <a:t>	Ключова </a:t>
            </a:r>
            <a:r>
              <a:rPr lang="uk-UA" sz="3200" dirty="0"/>
              <a:t>особливість контенту </a:t>
            </a:r>
            <a:r>
              <a:rPr lang="uk-UA" sz="3200" dirty="0" err="1"/>
              <a:t>сторіз</a:t>
            </a:r>
            <a:r>
              <a:rPr lang="uk-UA" sz="3200" dirty="0"/>
              <a:t> - </a:t>
            </a:r>
            <a:r>
              <a:rPr lang="uk-UA" sz="3200" dirty="0" smtClean="0"/>
              <a:t>вона </a:t>
            </a:r>
            <a:r>
              <a:rPr lang="uk-UA" sz="3200" dirty="0"/>
              <a:t>зникає через 24 години. </a:t>
            </a:r>
            <a:endParaRPr lang="en-US" sz="3200" dirty="0" smtClean="0"/>
          </a:p>
          <a:p>
            <a:pPr marL="0" indent="0">
              <a:buNone/>
            </a:pPr>
            <a:r>
              <a:rPr lang="uk-UA" sz="3200" dirty="0" smtClean="0"/>
              <a:t>	Ця </a:t>
            </a:r>
            <a:r>
              <a:rPr lang="uk-UA" sz="3200" dirty="0"/>
              <a:t>функція була запущена на платформі 2 серпня 2016 року і практично відразу стала надзвичайно популярною серед користувачів. Великою мірою це обумовлено тим, що контент не зберігається вічно. Користувачі мають більше інтересу до фото та відео, які незабаром </a:t>
            </a:r>
            <a:r>
              <a:rPr lang="uk-UA" sz="3200" dirty="0" smtClean="0"/>
              <a:t>будуть видалені </a:t>
            </a:r>
            <a:r>
              <a:rPr lang="uk-UA" sz="3200" dirty="0"/>
              <a:t>назавжди.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8" y="1602207"/>
            <a:ext cx="2143627" cy="21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201" cy="6858000"/>
          </a:xfrm>
        </p:spPr>
      </p:pic>
    </p:spTree>
    <p:extLst>
      <p:ext uri="{BB962C8B-B14F-4D97-AF65-F5344CB8AC3E}">
        <p14:creationId xmlns:p14="http://schemas.microsoft.com/office/powerpoint/2010/main" val="16575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29326" y="1700464"/>
            <a:ext cx="7563853" cy="4719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 smtClean="0"/>
              <a:t>	</a:t>
            </a:r>
            <a:r>
              <a:rPr lang="uk-UA" sz="3800" dirty="0" err="1" smtClean="0"/>
              <a:t>Застосунок</a:t>
            </a:r>
            <a:r>
              <a:rPr lang="uk-UA" sz="3800" dirty="0" smtClean="0"/>
              <a:t>, що інтегрується </a:t>
            </a:r>
            <a:r>
              <a:rPr lang="uk-UA" sz="3800" dirty="0"/>
              <a:t>з адресною книгою та авторизується за номером телефону. Дозволяє здійснювати безкоштовні дзвінки </a:t>
            </a:r>
            <a:r>
              <a:rPr lang="uk-UA" sz="3800" dirty="0" smtClean="0"/>
              <a:t>високої якості, а </a:t>
            </a:r>
            <a:r>
              <a:rPr lang="uk-UA" sz="3800" dirty="0"/>
              <a:t>також передавати текстові повідомлення, зображення, відео та аудіо повідомлення. </a:t>
            </a:r>
          </a:p>
          <a:p>
            <a:pPr marL="0" indent="0">
              <a:buNone/>
            </a:pPr>
            <a:endParaRPr lang="uk-UA" sz="3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6" y="0"/>
            <a:ext cx="2245897" cy="2245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71" y="2735181"/>
            <a:ext cx="4122819" cy="412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236" cy="6858000"/>
          </a:xfrm>
        </p:spPr>
      </p:pic>
    </p:spTree>
    <p:extLst>
      <p:ext uri="{BB962C8B-B14F-4D97-AF65-F5344CB8AC3E}">
        <p14:creationId xmlns:p14="http://schemas.microsoft.com/office/powerpoint/2010/main" val="41038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130</Words>
  <Application>Microsoft Office PowerPoint</Application>
  <PresentationFormat>Довільний</PresentationFormat>
  <Paragraphs>79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43</vt:i4>
      </vt:variant>
    </vt:vector>
  </HeadingPairs>
  <TitlesOfParts>
    <vt:vector size="44" baseType="lpstr">
      <vt:lpstr>Office Theme</vt:lpstr>
      <vt:lpstr>Соціальні мережі</vt:lpstr>
      <vt:lpstr>Соціальні медіа як джерело новин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Facebook дала точний опис даних, які вона збирає про користувачів: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7 із 10 людей читають тільки заголовки</vt:lpstr>
      <vt:lpstr>Презентація PowerPoint</vt:lpstr>
      <vt:lpstr>Інформаційні бульбашки</vt:lpstr>
      <vt:lpstr>Презентація PowerPoint</vt:lpstr>
      <vt:lpstr>Правила безпеки в інтернеті       Пам’ятка для батьків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Roman</cp:lastModifiedBy>
  <cp:revision>49</cp:revision>
  <dcterms:created xsi:type="dcterms:W3CDTF">2020-01-15T13:52:14Z</dcterms:created>
  <dcterms:modified xsi:type="dcterms:W3CDTF">2021-11-26T13:44:56Z</dcterms:modified>
</cp:coreProperties>
</file>