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C2E7F6B-3AB3-4617-89C5-50476C71A827}" type="datetimeFigureOut">
              <a:rPr lang="uk-UA" smtClean="0"/>
              <a:pPr/>
              <a:t>30.11.2021</a:t>
            </a:fld>
            <a:endParaRPr lang="uk-UA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uk-U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1FA0032-270C-4A10-BD71-6090EF608980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2E7F6B-3AB3-4617-89C5-50476C71A827}" type="datetimeFigureOut">
              <a:rPr lang="uk-UA" smtClean="0"/>
              <a:pPr/>
              <a:t>30.11.2021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FA0032-270C-4A10-BD71-6090EF608980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2E7F6B-3AB3-4617-89C5-50476C71A827}" type="datetimeFigureOut">
              <a:rPr lang="uk-UA" smtClean="0"/>
              <a:pPr/>
              <a:t>30.11.2021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FA0032-270C-4A10-BD71-6090EF608980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2E7F6B-3AB3-4617-89C5-50476C71A827}" type="datetimeFigureOut">
              <a:rPr lang="uk-UA" smtClean="0"/>
              <a:pPr/>
              <a:t>30.11.2021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FA0032-270C-4A10-BD71-6090EF608980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2E7F6B-3AB3-4617-89C5-50476C71A827}" type="datetimeFigureOut">
              <a:rPr lang="uk-UA" smtClean="0"/>
              <a:pPr/>
              <a:t>30.11.2021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FA0032-270C-4A10-BD71-6090EF608980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2E7F6B-3AB3-4617-89C5-50476C71A827}" type="datetimeFigureOut">
              <a:rPr lang="uk-UA" smtClean="0"/>
              <a:pPr/>
              <a:t>30.11.2021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FA0032-270C-4A10-BD71-6090EF608980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2E7F6B-3AB3-4617-89C5-50476C71A827}" type="datetimeFigureOut">
              <a:rPr lang="uk-UA" smtClean="0"/>
              <a:pPr/>
              <a:t>30.11.2021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FA0032-270C-4A10-BD71-6090EF608980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2E7F6B-3AB3-4617-89C5-50476C71A827}" type="datetimeFigureOut">
              <a:rPr lang="uk-UA" smtClean="0"/>
              <a:pPr/>
              <a:t>30.11.2021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FA0032-270C-4A10-BD71-6090EF608980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2E7F6B-3AB3-4617-89C5-50476C71A827}" type="datetimeFigureOut">
              <a:rPr lang="uk-UA" smtClean="0"/>
              <a:pPr/>
              <a:t>30.11.2021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FA0032-270C-4A10-BD71-6090EF608980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C2E7F6B-3AB3-4617-89C5-50476C71A827}" type="datetimeFigureOut">
              <a:rPr lang="uk-UA" smtClean="0"/>
              <a:pPr/>
              <a:t>30.11.2021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FA0032-270C-4A10-BD71-6090EF608980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C2E7F6B-3AB3-4617-89C5-50476C71A827}" type="datetimeFigureOut">
              <a:rPr lang="uk-UA" smtClean="0"/>
              <a:pPr/>
              <a:t>30.11.2021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1FA0032-270C-4A10-BD71-6090EF608980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C2E7F6B-3AB3-4617-89C5-50476C71A827}" type="datetimeFigureOut">
              <a:rPr lang="uk-UA" smtClean="0"/>
              <a:pPr/>
              <a:t>30.11.2021</a:t>
            </a:fld>
            <a:endParaRPr lang="uk-UA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uk-U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E1FA0032-270C-4A10-BD71-6090EF608980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>
                <a:latin typeface="Arial" pitchFamily="34" charset="0"/>
                <a:cs typeface="Arial" pitchFamily="34" charset="0"/>
              </a:rPr>
              <a:t>Комунікація за концепцією Шульца фон ТУНА</a:t>
            </a:r>
            <a:endParaRPr lang="uk-UA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Вправа </a:t>
            </a:r>
            <a:endParaRPr lang="uk-UA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292803"/>
          </a:xfrm>
        </p:spPr>
        <p:txBody>
          <a:bodyPr/>
          <a:lstStyle/>
          <a:p>
            <a:pPr>
              <a:buNone/>
            </a:pPr>
            <a:endParaRPr lang="uk-UA" dirty="0" smtClean="0"/>
          </a:p>
          <a:p>
            <a:pPr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Бажаєте відповісти директорові:</a:t>
            </a:r>
          </a:p>
          <a:p>
            <a:pPr>
              <a:buNone/>
            </a:pPr>
            <a:endParaRPr lang="uk-UA" dirty="0" smtClean="0">
              <a:latin typeface="Arial" pitchFamily="34" charset="0"/>
              <a:cs typeface="Arial" pitchFamily="34" charset="0"/>
            </a:endParaRP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А) на жаль. Я не можу залишитися;</a:t>
            </a: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Б) вчора я працював/працювала понаднормово і не розумію вашого зауваження;</a:t>
            </a: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В) бачу, що ви здивовані;</a:t>
            </a: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Г) так, власне одягаюсь</a:t>
            </a:r>
            <a:endParaRPr lang="uk-UA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68412"/>
          </a:xfrm>
        </p:spPr>
        <p:txBody>
          <a:bodyPr>
            <a:normAutofit fontScale="90000"/>
          </a:bodyPr>
          <a:lstStyle/>
          <a:p>
            <a:r>
              <a:rPr lang="uk-UA" sz="2800" dirty="0" smtClean="0"/>
              <a:t>1. </a:t>
            </a:r>
            <a:r>
              <a:rPr lang="uk-UA" sz="3000" dirty="0" smtClean="0">
                <a:latin typeface="Arial" pitchFamily="34" charset="0"/>
                <a:cs typeface="Arial" pitchFamily="34" charset="0"/>
              </a:rPr>
              <a:t>Ви щойно закінчили роботу. Коли одягаєтесь, до вас звертається директор: “Ви вже виходите?”</a:t>
            </a:r>
            <a:endParaRPr lang="uk-UA" sz="3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28596" y="1857364"/>
            <a:ext cx="8229600" cy="4311649"/>
          </a:xfrm>
        </p:spPr>
        <p:txBody>
          <a:bodyPr/>
          <a:lstStyle/>
          <a:p>
            <a:endParaRPr lang="uk-UA" dirty="0" smtClean="0"/>
          </a:p>
          <a:p>
            <a:pPr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Ви відповідаєте:</a:t>
            </a:r>
          </a:p>
          <a:p>
            <a:pPr>
              <a:buNone/>
            </a:pPr>
            <a:endParaRPr lang="uk-UA" dirty="0" smtClean="0">
              <a:latin typeface="Arial" pitchFamily="34" charset="0"/>
              <a:cs typeface="Arial" pitchFamily="34" charset="0"/>
            </a:endParaRP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а) переживаєш за моє здоров’я?</a:t>
            </a: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б) знаю, але й так з’їм.</a:t>
            </a: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в) вважаєш, що я товста/тий.</a:t>
            </a: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г) ти права, 500 калорій – це насправді багато</a:t>
            </a:r>
            <a:r>
              <a:rPr lang="uk-UA" dirty="0" smtClean="0"/>
              <a:t>.</a:t>
            </a:r>
          </a:p>
          <a:p>
            <a:endParaRPr lang="uk-UA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82726"/>
          </a:xfrm>
        </p:spPr>
        <p:txBody>
          <a:bodyPr>
            <a:normAutofit fontScale="90000"/>
          </a:bodyPr>
          <a:lstStyle/>
          <a:p>
            <a:pPr lvl="0"/>
            <a:r>
              <a:rPr lang="uk-UA" sz="2700" dirty="0" smtClean="0"/>
              <a:t/>
            </a:r>
            <a:br>
              <a:rPr lang="uk-UA" sz="2700" dirty="0" smtClean="0"/>
            </a:br>
            <a:r>
              <a:rPr lang="uk-UA" sz="2700" dirty="0" smtClean="0"/>
              <a:t/>
            </a:r>
            <a:br>
              <a:rPr lang="uk-UA" sz="2700" dirty="0" smtClean="0"/>
            </a:br>
            <a:r>
              <a:rPr lang="uk-UA" sz="3000" dirty="0" smtClean="0">
                <a:latin typeface="Arial" pitchFamily="34" charset="0"/>
                <a:cs typeface="Arial" pitchFamily="34" charset="0"/>
              </a:rPr>
              <a:t>2. Ви зробили собі бутерброд. Ваша донька дивиться на нього і говорить «У цьому бутерброді 500 калорій»</a:t>
            </a:r>
            <a:r>
              <a:rPr lang="uk-UA" dirty="0" smtClean="0"/>
              <a:t/>
            </a:r>
            <a:br>
              <a:rPr lang="uk-UA" dirty="0" smtClean="0"/>
            </a:br>
            <a:endParaRPr lang="uk-UA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4435679"/>
          </a:xfrm>
        </p:spPr>
        <p:txBody>
          <a:bodyPr/>
          <a:lstStyle/>
          <a:p>
            <a:pPr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Ви відповідаєте:</a:t>
            </a:r>
          </a:p>
          <a:p>
            <a:pPr>
              <a:buNone/>
            </a:pPr>
            <a:endParaRPr lang="uk-UA" dirty="0" smtClean="0">
              <a:latin typeface="Arial" pitchFamily="34" charset="0"/>
              <a:cs typeface="Arial" pitchFamily="34" charset="0"/>
            </a:endParaRP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а) 125 хвилин;</a:t>
            </a: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б) а що, боїшся, що не витримаєш так довго у моєму товаристві?</a:t>
            </a: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в) чому питаєш? Тобі не подобаються довгі фільми?</a:t>
            </a: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г) фільм закінчується пізно, але я відвезу тебе додому.</a:t>
            </a:r>
          </a:p>
          <a:p>
            <a:endParaRPr lang="uk-UA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00034" y="428604"/>
            <a:ext cx="82296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uk-UA" sz="3000" dirty="0" smtClean="0">
                <a:latin typeface="Arial" pitchFamily="34" charset="0"/>
                <a:cs typeface="Arial" pitchFamily="34" charset="0"/>
              </a:rPr>
              <a:t>3. Ви запрошуєте дівчину у кіно. Вона запитує: «Як довго триватиме цей фільм?»</a:t>
            </a:r>
            <a:r>
              <a:rPr lang="uk-UA" sz="2800" dirty="0" smtClean="0"/>
              <a:t/>
            </a:r>
            <a:br>
              <a:rPr lang="uk-UA" sz="2800" dirty="0" smtClean="0"/>
            </a:br>
            <a:endParaRPr lang="uk-UA" sz="27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uk-UA" dirty="0" smtClean="0"/>
              <a:t>Ви думаєте:</a:t>
            </a:r>
          </a:p>
          <a:p>
            <a:pPr>
              <a:buNone/>
            </a:pPr>
            <a:endParaRPr lang="uk-UA" dirty="0" smtClean="0"/>
          </a:p>
          <a:p>
            <a:r>
              <a:rPr lang="uk-UA" dirty="0" smtClean="0"/>
              <a:t>а) він вважає, що я повертаюсь з роботи невтомленою;</a:t>
            </a:r>
          </a:p>
          <a:p>
            <a:r>
              <a:rPr lang="uk-UA" dirty="0" smtClean="0"/>
              <a:t>б) ти сьогодні дуже довго працював;</a:t>
            </a:r>
          </a:p>
          <a:p>
            <a:r>
              <a:rPr lang="uk-UA" dirty="0" smtClean="0"/>
              <a:t>в) гаразд. Я сьогодні приготую вечерю і покладу дітей спати;</a:t>
            </a:r>
          </a:p>
          <a:p>
            <a:r>
              <a:rPr lang="uk-UA" dirty="0" smtClean="0"/>
              <a:t>г) в нього напевно був сьогодні дуже важкий день!</a:t>
            </a:r>
          </a:p>
          <a:p>
            <a:endParaRPr lang="uk-UA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uk-UA" sz="3000" dirty="0" smtClean="0">
                <a:latin typeface="Arial" pitchFamily="34" charset="0"/>
                <a:cs typeface="Arial" pitchFamily="34" charset="0"/>
              </a:rPr>
              <a:t>4. Ваш чоловік повертається з роботи додому і говорить: «Я сьогодні дуже втомився»</a:t>
            </a:r>
            <a:r>
              <a:rPr lang="uk-UA" sz="2800" dirty="0" smtClean="0"/>
              <a:t/>
            </a:r>
            <a:br>
              <a:rPr lang="uk-UA" sz="2800" dirty="0" smtClean="0"/>
            </a:br>
            <a:endParaRPr lang="uk-UA" sz="27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Ви думаєте:</a:t>
            </a:r>
          </a:p>
          <a:p>
            <a:endParaRPr lang="uk-UA" dirty="0" smtClean="0">
              <a:latin typeface="Arial" pitchFamily="34" charset="0"/>
              <a:cs typeface="Arial" pitchFamily="34" charset="0"/>
            </a:endParaRP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а) може тоді підійде чай;</a:t>
            </a: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б) бачу, що людина піклується про своє здоров’я;</a:t>
            </a: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в) а я п’ю щодня і не бачу в цьому нічого поганого;</a:t>
            </a: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г) ага. Після дванадцятої ані краплини кави.</a:t>
            </a:r>
          </a:p>
          <a:p>
            <a:endParaRPr lang="uk-U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uk-UA" sz="30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uk-UA" sz="3000" dirty="0" smtClean="0">
                <a:latin typeface="Arial" pitchFamily="34" charset="0"/>
                <a:cs typeface="Arial" pitchFamily="34" charset="0"/>
              </a:rPr>
            </a:br>
            <a:r>
              <a:rPr lang="uk-UA" sz="3000" dirty="0" smtClean="0">
                <a:latin typeface="Arial" pitchFamily="34" charset="0"/>
                <a:cs typeface="Arial" pitchFamily="34" charset="0"/>
              </a:rPr>
              <a:t>5. Ви пропонуєте гостю каву. Він відповідає: «Я ніколи не п’ю кави у другій половині дня».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/>
            </a:r>
            <a:br>
              <a:rPr lang="uk-UA" dirty="0" smtClean="0">
                <a:latin typeface="Arial" pitchFamily="34" charset="0"/>
                <a:cs typeface="Arial" pitchFamily="34" charset="0"/>
              </a:rPr>
            </a:br>
            <a:endParaRPr lang="uk-UA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292803"/>
          </a:xfrm>
        </p:spPr>
        <p:txBody>
          <a:bodyPr/>
          <a:lstStyle/>
          <a:p>
            <a:pPr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При цьому ви думаєте:</a:t>
            </a:r>
          </a:p>
          <a:p>
            <a:pPr>
              <a:buNone/>
            </a:pPr>
            <a:endParaRPr lang="uk-UA" dirty="0" smtClean="0">
              <a:latin typeface="Arial" pitchFamily="34" charset="0"/>
              <a:cs typeface="Arial" pitchFamily="34" charset="0"/>
            </a:endParaRP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а) я повертаюсь додому втомленим і бачу такий безлад. Це мене дратує;</a:t>
            </a: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б) моя дружина не піклується про мене і наш дім. Вона нечепура;</a:t>
            </a: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в) я би хотів, щоб моя дружина прибирала;</a:t>
            </a: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г) вона залишила взуття в коридорі, а це заважає</a:t>
            </a:r>
          </a:p>
          <a:p>
            <a:endParaRPr lang="uk-U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1357322"/>
          </a:xfrm>
        </p:spPr>
        <p:txBody>
          <a:bodyPr>
            <a:normAutofit fontScale="90000"/>
          </a:bodyPr>
          <a:lstStyle/>
          <a:p>
            <a:pPr lvl="0"/>
            <a:r>
              <a:rPr lang="uk-UA" sz="30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uk-UA" sz="3000" dirty="0" smtClean="0">
                <a:latin typeface="Arial" pitchFamily="34" charset="0"/>
                <a:cs typeface="Arial" pitchFamily="34" charset="0"/>
              </a:rPr>
            </a:br>
            <a:r>
              <a:rPr lang="uk-UA" sz="3000" dirty="0" smtClean="0">
                <a:latin typeface="Arial" pitchFamily="34" charset="0"/>
                <a:cs typeface="Arial" pitchFamily="34" charset="0"/>
              </a:rPr>
              <a:t>6. Ви повертаєтеся додому і говорите: «Чи все це взуття повинно бути так розкидане по коридору?»</a:t>
            </a:r>
            <a:r>
              <a:rPr lang="uk-UA" dirty="0" smtClean="0"/>
              <a:t/>
            </a:r>
            <a:br>
              <a:rPr lang="uk-UA" dirty="0" smtClean="0"/>
            </a:br>
            <a:endParaRPr lang="uk-UA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500034" y="1285860"/>
          <a:ext cx="8401080" cy="328614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80216"/>
                <a:gridCol w="1680216"/>
                <a:gridCol w="1680216"/>
                <a:gridCol w="1680216"/>
                <a:gridCol w="1680216"/>
              </a:tblGrid>
              <a:tr h="469449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dirty="0"/>
                    </a:p>
                  </a:txBody>
                  <a:tcPr/>
                </a:tc>
              </a:tr>
              <a:tr h="469449">
                <a:tc>
                  <a:txBody>
                    <a:bodyPr/>
                    <a:lstStyle/>
                    <a:p>
                      <a:pPr algn="ctr"/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dirty="0"/>
                    </a:p>
                  </a:txBody>
                  <a:tcPr/>
                </a:tc>
              </a:tr>
              <a:tr h="469449">
                <a:tc>
                  <a:txBody>
                    <a:bodyPr/>
                    <a:lstStyle/>
                    <a:p>
                      <a:pPr algn="ctr"/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dirty="0"/>
                    </a:p>
                  </a:txBody>
                  <a:tcPr/>
                </a:tc>
              </a:tr>
              <a:tr h="469449">
                <a:tc>
                  <a:txBody>
                    <a:bodyPr/>
                    <a:lstStyle/>
                    <a:p>
                      <a:pPr algn="ctr"/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dirty="0"/>
                    </a:p>
                  </a:txBody>
                  <a:tcPr/>
                </a:tc>
              </a:tr>
              <a:tr h="469449">
                <a:tc>
                  <a:txBody>
                    <a:bodyPr/>
                    <a:lstStyle/>
                    <a:p>
                      <a:pPr algn="ctr"/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dirty="0"/>
                    </a:p>
                  </a:txBody>
                  <a:tcPr/>
                </a:tc>
              </a:tr>
              <a:tr h="469449">
                <a:tc>
                  <a:txBody>
                    <a:bodyPr/>
                    <a:lstStyle/>
                    <a:p>
                      <a:pPr algn="ctr"/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dirty="0"/>
                    </a:p>
                  </a:txBody>
                  <a:tcPr/>
                </a:tc>
              </a:tr>
              <a:tr h="469449">
                <a:tc>
                  <a:txBody>
                    <a:bodyPr/>
                    <a:lstStyle/>
                    <a:p>
                      <a:pPr algn="ctr"/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30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uk-UA" sz="3000" dirty="0" smtClean="0">
                <a:latin typeface="Arial" pitchFamily="34" charset="0"/>
                <a:cs typeface="Arial" pitchFamily="34" charset="0"/>
              </a:rPr>
            </a:br>
            <a:r>
              <a:rPr lang="uk-UA" sz="3000" dirty="0" smtClean="0">
                <a:latin typeface="Arial" pitchFamily="34" charset="0"/>
                <a:cs typeface="Arial" pitchFamily="34" charset="0"/>
              </a:rPr>
              <a:t>таблиця оцінки відповідей – вид домінуючого «вуха»</a:t>
            </a:r>
            <a:r>
              <a:rPr lang="uk-UA" sz="2800" dirty="0" smtClean="0"/>
              <a:t/>
            </a:r>
            <a:br>
              <a:rPr lang="uk-UA" sz="2800" dirty="0" smtClean="0"/>
            </a:br>
            <a:endParaRPr lang="uk-UA" sz="27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786050" y="1285860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а</a:t>
            </a:r>
            <a:endParaRPr lang="uk-UA" dirty="0"/>
          </a:p>
        </p:txBody>
      </p:sp>
      <p:sp>
        <p:nvSpPr>
          <p:cNvPr id="9" name="TextBox 8"/>
          <p:cNvSpPr txBox="1"/>
          <p:nvPr/>
        </p:nvSpPr>
        <p:spPr>
          <a:xfrm>
            <a:off x="4500562" y="1285860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б</a:t>
            </a:r>
            <a:endParaRPr lang="uk-UA" dirty="0"/>
          </a:p>
        </p:txBody>
      </p:sp>
      <p:sp>
        <p:nvSpPr>
          <p:cNvPr id="10" name="TextBox 9"/>
          <p:cNvSpPr txBox="1"/>
          <p:nvPr/>
        </p:nvSpPr>
        <p:spPr>
          <a:xfrm>
            <a:off x="6000760" y="1285860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в</a:t>
            </a:r>
            <a:endParaRPr lang="uk-UA" dirty="0"/>
          </a:p>
        </p:txBody>
      </p:sp>
      <p:sp>
        <p:nvSpPr>
          <p:cNvPr id="11" name="TextBox 10"/>
          <p:cNvSpPr txBox="1"/>
          <p:nvPr/>
        </p:nvSpPr>
        <p:spPr>
          <a:xfrm>
            <a:off x="7643834" y="1285860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г</a:t>
            </a:r>
            <a:endParaRPr lang="uk-UA" dirty="0"/>
          </a:p>
        </p:txBody>
      </p:sp>
      <p:sp>
        <p:nvSpPr>
          <p:cNvPr id="12" name="TextBox 11"/>
          <p:cNvSpPr txBox="1"/>
          <p:nvPr/>
        </p:nvSpPr>
        <p:spPr>
          <a:xfrm>
            <a:off x="1214414" y="1857364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1</a:t>
            </a:r>
            <a:endParaRPr lang="uk-UA" dirty="0"/>
          </a:p>
        </p:txBody>
      </p:sp>
      <p:sp>
        <p:nvSpPr>
          <p:cNvPr id="13" name="TextBox 12"/>
          <p:cNvSpPr txBox="1"/>
          <p:nvPr/>
        </p:nvSpPr>
        <p:spPr>
          <a:xfrm>
            <a:off x="2786050" y="1857364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З</a:t>
            </a:r>
            <a:r>
              <a:rPr lang="uk-UA" dirty="0" smtClean="0"/>
              <a:t>а</a:t>
            </a:r>
            <a:endParaRPr lang="uk-UA" dirty="0"/>
          </a:p>
        </p:txBody>
      </p:sp>
      <p:sp>
        <p:nvSpPr>
          <p:cNvPr id="14" name="TextBox 13"/>
          <p:cNvSpPr txBox="1"/>
          <p:nvPr/>
        </p:nvSpPr>
        <p:spPr>
          <a:xfrm>
            <a:off x="4429124" y="1857364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Вз</a:t>
            </a:r>
            <a:endParaRPr lang="uk-UA" dirty="0"/>
          </a:p>
        </p:txBody>
      </p:sp>
      <p:sp>
        <p:nvSpPr>
          <p:cNvPr id="15" name="TextBox 14"/>
          <p:cNvSpPr txBox="1"/>
          <p:nvPr/>
        </p:nvSpPr>
        <p:spPr>
          <a:xfrm>
            <a:off x="5929322" y="1857364"/>
            <a:ext cx="642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Пс</a:t>
            </a:r>
            <a:endParaRPr lang="uk-UA" dirty="0"/>
          </a:p>
        </p:txBody>
      </p:sp>
      <p:sp>
        <p:nvSpPr>
          <p:cNvPr id="16" name="TextBox 15"/>
          <p:cNvSpPr txBox="1"/>
          <p:nvPr/>
        </p:nvSpPr>
        <p:spPr>
          <a:xfrm>
            <a:off x="7643834" y="1857364"/>
            <a:ext cx="642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Ко</a:t>
            </a:r>
            <a:endParaRPr lang="uk-UA" dirty="0"/>
          </a:p>
        </p:txBody>
      </p:sp>
      <p:sp>
        <p:nvSpPr>
          <p:cNvPr id="17" name="TextBox 16"/>
          <p:cNvSpPr txBox="1"/>
          <p:nvPr/>
        </p:nvSpPr>
        <p:spPr>
          <a:xfrm>
            <a:off x="1214414" y="2357430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2</a:t>
            </a:r>
            <a:endParaRPr lang="uk-UA" dirty="0"/>
          </a:p>
        </p:txBody>
      </p:sp>
      <p:sp>
        <p:nvSpPr>
          <p:cNvPr id="18" name="TextBox 17"/>
          <p:cNvSpPr txBox="1"/>
          <p:nvPr/>
        </p:nvSpPr>
        <p:spPr>
          <a:xfrm>
            <a:off x="1214414" y="2786058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3</a:t>
            </a:r>
            <a:endParaRPr lang="uk-UA" dirty="0"/>
          </a:p>
        </p:txBody>
      </p:sp>
      <p:sp>
        <p:nvSpPr>
          <p:cNvPr id="19" name="TextBox 18"/>
          <p:cNvSpPr txBox="1"/>
          <p:nvPr/>
        </p:nvSpPr>
        <p:spPr>
          <a:xfrm>
            <a:off x="1214414" y="3286124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4</a:t>
            </a:r>
            <a:endParaRPr lang="uk-UA" dirty="0"/>
          </a:p>
        </p:txBody>
      </p:sp>
      <p:sp>
        <p:nvSpPr>
          <p:cNvPr id="20" name="TextBox 19"/>
          <p:cNvSpPr txBox="1"/>
          <p:nvPr/>
        </p:nvSpPr>
        <p:spPr>
          <a:xfrm>
            <a:off x="1214414" y="3714752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5</a:t>
            </a:r>
            <a:endParaRPr lang="uk-UA" dirty="0"/>
          </a:p>
        </p:txBody>
      </p:sp>
      <p:sp>
        <p:nvSpPr>
          <p:cNvPr id="21" name="TextBox 20"/>
          <p:cNvSpPr txBox="1"/>
          <p:nvPr/>
        </p:nvSpPr>
        <p:spPr>
          <a:xfrm>
            <a:off x="1214414" y="4143380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6</a:t>
            </a:r>
            <a:endParaRPr lang="uk-UA" dirty="0"/>
          </a:p>
        </p:txBody>
      </p:sp>
      <p:sp>
        <p:nvSpPr>
          <p:cNvPr id="22" name="TextBox 21"/>
          <p:cNvSpPr txBox="1"/>
          <p:nvPr/>
        </p:nvSpPr>
        <p:spPr>
          <a:xfrm>
            <a:off x="2786050" y="2285992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Пс</a:t>
            </a:r>
            <a:endParaRPr lang="uk-UA" dirty="0"/>
          </a:p>
        </p:txBody>
      </p:sp>
      <p:sp>
        <p:nvSpPr>
          <p:cNvPr id="23" name="TextBox 22"/>
          <p:cNvSpPr txBox="1"/>
          <p:nvPr/>
        </p:nvSpPr>
        <p:spPr>
          <a:xfrm>
            <a:off x="4429124" y="2285992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За</a:t>
            </a:r>
            <a:endParaRPr lang="uk-UA" dirty="0"/>
          </a:p>
        </p:txBody>
      </p:sp>
      <p:sp>
        <p:nvSpPr>
          <p:cNvPr id="24" name="TextBox 23"/>
          <p:cNvSpPr txBox="1"/>
          <p:nvPr/>
        </p:nvSpPr>
        <p:spPr>
          <a:xfrm>
            <a:off x="5929322" y="2357430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Вз</a:t>
            </a:r>
            <a:endParaRPr lang="uk-UA" dirty="0"/>
          </a:p>
        </p:txBody>
      </p:sp>
      <p:sp>
        <p:nvSpPr>
          <p:cNvPr id="25" name="TextBox 24"/>
          <p:cNvSpPr txBox="1"/>
          <p:nvPr/>
        </p:nvSpPr>
        <p:spPr>
          <a:xfrm>
            <a:off x="7643834" y="2285992"/>
            <a:ext cx="642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Ко</a:t>
            </a:r>
            <a:endParaRPr lang="uk-UA" dirty="0"/>
          </a:p>
        </p:txBody>
      </p:sp>
      <p:sp>
        <p:nvSpPr>
          <p:cNvPr id="26" name="TextBox 25"/>
          <p:cNvSpPr txBox="1"/>
          <p:nvPr/>
        </p:nvSpPr>
        <p:spPr>
          <a:xfrm>
            <a:off x="2786050" y="2714620"/>
            <a:ext cx="642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Ко</a:t>
            </a:r>
            <a:endParaRPr lang="uk-UA" dirty="0"/>
          </a:p>
        </p:txBody>
      </p:sp>
      <p:sp>
        <p:nvSpPr>
          <p:cNvPr id="27" name="TextBox 26"/>
          <p:cNvSpPr txBox="1"/>
          <p:nvPr/>
        </p:nvSpPr>
        <p:spPr>
          <a:xfrm>
            <a:off x="2786050" y="3286124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Вз</a:t>
            </a:r>
            <a:endParaRPr lang="uk-UA" dirty="0"/>
          </a:p>
        </p:txBody>
      </p:sp>
      <p:sp>
        <p:nvSpPr>
          <p:cNvPr id="28" name="TextBox 27"/>
          <p:cNvSpPr txBox="1"/>
          <p:nvPr/>
        </p:nvSpPr>
        <p:spPr>
          <a:xfrm>
            <a:off x="2786050" y="3714752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За</a:t>
            </a:r>
            <a:endParaRPr lang="uk-UA" dirty="0"/>
          </a:p>
        </p:txBody>
      </p:sp>
      <p:sp>
        <p:nvSpPr>
          <p:cNvPr id="29" name="TextBox 28"/>
          <p:cNvSpPr txBox="1"/>
          <p:nvPr/>
        </p:nvSpPr>
        <p:spPr>
          <a:xfrm>
            <a:off x="2786050" y="4143380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Пс</a:t>
            </a:r>
            <a:endParaRPr lang="uk-UA" dirty="0"/>
          </a:p>
        </p:txBody>
      </p:sp>
      <p:sp>
        <p:nvSpPr>
          <p:cNvPr id="30" name="TextBox 29"/>
          <p:cNvSpPr txBox="1"/>
          <p:nvPr/>
        </p:nvSpPr>
        <p:spPr>
          <a:xfrm>
            <a:off x="4429124" y="2714620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Вз</a:t>
            </a:r>
            <a:endParaRPr lang="uk-UA" dirty="0"/>
          </a:p>
        </p:txBody>
      </p:sp>
      <p:sp>
        <p:nvSpPr>
          <p:cNvPr id="31" name="TextBox 30"/>
          <p:cNvSpPr txBox="1"/>
          <p:nvPr/>
        </p:nvSpPr>
        <p:spPr>
          <a:xfrm>
            <a:off x="4429124" y="3286124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Ко</a:t>
            </a:r>
            <a:endParaRPr lang="uk-UA" dirty="0"/>
          </a:p>
        </p:txBody>
      </p:sp>
      <p:sp>
        <p:nvSpPr>
          <p:cNvPr id="32" name="TextBox 31"/>
          <p:cNvSpPr txBox="1"/>
          <p:nvPr/>
        </p:nvSpPr>
        <p:spPr>
          <a:xfrm>
            <a:off x="4429124" y="3714752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Пс</a:t>
            </a:r>
            <a:endParaRPr lang="uk-UA" dirty="0"/>
          </a:p>
        </p:txBody>
      </p:sp>
      <p:sp>
        <p:nvSpPr>
          <p:cNvPr id="33" name="TextBox 32"/>
          <p:cNvSpPr txBox="1"/>
          <p:nvPr/>
        </p:nvSpPr>
        <p:spPr>
          <a:xfrm>
            <a:off x="4429124" y="4143380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Вз</a:t>
            </a:r>
            <a:endParaRPr lang="uk-UA" dirty="0"/>
          </a:p>
        </p:txBody>
      </p:sp>
      <p:sp>
        <p:nvSpPr>
          <p:cNvPr id="34" name="TextBox 33"/>
          <p:cNvSpPr txBox="1"/>
          <p:nvPr/>
        </p:nvSpPr>
        <p:spPr>
          <a:xfrm>
            <a:off x="5929322" y="2786058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Пс</a:t>
            </a:r>
            <a:endParaRPr lang="uk-UA" dirty="0"/>
          </a:p>
        </p:txBody>
      </p:sp>
      <p:sp>
        <p:nvSpPr>
          <p:cNvPr id="35" name="TextBox 34"/>
          <p:cNvSpPr txBox="1"/>
          <p:nvPr/>
        </p:nvSpPr>
        <p:spPr>
          <a:xfrm>
            <a:off x="5929322" y="3286124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Пс</a:t>
            </a:r>
            <a:endParaRPr lang="uk-UA" dirty="0"/>
          </a:p>
        </p:txBody>
      </p:sp>
      <p:sp>
        <p:nvSpPr>
          <p:cNvPr id="36" name="TextBox 35"/>
          <p:cNvSpPr txBox="1"/>
          <p:nvPr/>
        </p:nvSpPr>
        <p:spPr>
          <a:xfrm>
            <a:off x="5929322" y="3714752"/>
            <a:ext cx="642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Вз</a:t>
            </a:r>
            <a:endParaRPr lang="uk-UA" dirty="0"/>
          </a:p>
        </p:txBody>
      </p:sp>
      <p:sp>
        <p:nvSpPr>
          <p:cNvPr id="37" name="TextBox 36"/>
          <p:cNvSpPr txBox="1"/>
          <p:nvPr/>
        </p:nvSpPr>
        <p:spPr>
          <a:xfrm>
            <a:off x="5929322" y="4143380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За</a:t>
            </a:r>
            <a:endParaRPr lang="uk-UA" dirty="0"/>
          </a:p>
        </p:txBody>
      </p:sp>
      <p:sp>
        <p:nvSpPr>
          <p:cNvPr id="38" name="TextBox 37"/>
          <p:cNvSpPr txBox="1"/>
          <p:nvPr/>
        </p:nvSpPr>
        <p:spPr>
          <a:xfrm>
            <a:off x="7643834" y="2714620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За</a:t>
            </a:r>
            <a:endParaRPr lang="uk-UA" dirty="0"/>
          </a:p>
        </p:txBody>
      </p:sp>
      <p:sp>
        <p:nvSpPr>
          <p:cNvPr id="39" name="TextBox 38"/>
          <p:cNvSpPr txBox="1"/>
          <p:nvPr/>
        </p:nvSpPr>
        <p:spPr>
          <a:xfrm>
            <a:off x="7643834" y="3286124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За</a:t>
            </a:r>
            <a:endParaRPr lang="uk-UA" dirty="0"/>
          </a:p>
        </p:txBody>
      </p:sp>
      <p:sp>
        <p:nvSpPr>
          <p:cNvPr id="40" name="TextBox 39"/>
          <p:cNvSpPr txBox="1"/>
          <p:nvPr/>
        </p:nvSpPr>
        <p:spPr>
          <a:xfrm>
            <a:off x="7643834" y="3714752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Ко</a:t>
            </a:r>
            <a:endParaRPr lang="uk-UA" dirty="0"/>
          </a:p>
        </p:txBody>
      </p:sp>
      <p:sp>
        <p:nvSpPr>
          <p:cNvPr id="41" name="TextBox 40"/>
          <p:cNvSpPr txBox="1"/>
          <p:nvPr/>
        </p:nvSpPr>
        <p:spPr>
          <a:xfrm>
            <a:off x="7643834" y="4143380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Ко</a:t>
            </a:r>
            <a:endParaRPr lang="uk-UA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“</a:t>
            </a:r>
            <a:r>
              <a:rPr lang="uk-UA" sz="3200" dirty="0" smtClean="0"/>
              <a:t>За” – “Вухо заклику”</a:t>
            </a:r>
          </a:p>
          <a:p>
            <a:r>
              <a:rPr lang="uk-UA" sz="3200" dirty="0" smtClean="0"/>
              <a:t>“Пс” – “Вухо проявлення себе”</a:t>
            </a:r>
          </a:p>
          <a:p>
            <a:r>
              <a:rPr lang="uk-UA" sz="3200" dirty="0" smtClean="0"/>
              <a:t>“Ко” – “Вухо конретів” (мови)</a:t>
            </a:r>
          </a:p>
          <a:p>
            <a:r>
              <a:rPr lang="uk-UA" sz="3200" dirty="0" smtClean="0"/>
              <a:t>“Вз” – “Вухо взаємин</a:t>
            </a:r>
            <a:r>
              <a:rPr lang="uk-UA" sz="3200" dirty="0" smtClean="0"/>
              <a:t>”</a:t>
            </a:r>
            <a:endParaRPr lang="en-US" sz="3200" dirty="0" smtClean="0"/>
          </a:p>
          <a:p>
            <a:endParaRPr lang="en-US" sz="3200" dirty="0" smtClean="0"/>
          </a:p>
          <a:p>
            <a:endParaRPr lang="en-US" sz="3200" dirty="0" smtClean="0"/>
          </a:p>
          <a:p>
            <a:endParaRPr lang="en-US" sz="3200" dirty="0" smtClean="0"/>
          </a:p>
          <a:p>
            <a:pPr>
              <a:buNone/>
            </a:pPr>
            <a:r>
              <a:rPr lang="uk-UA" sz="1800" dirty="0" smtClean="0"/>
              <a:t>Джерело: Моніка Вервіцька, Ева Максимовська, Дорота Зюлковська-Мацяшек. </a:t>
            </a:r>
            <a:r>
              <a:rPr lang="uk-UA" sz="1800" smtClean="0"/>
              <a:t>РП</a:t>
            </a:r>
            <a:endParaRPr lang="uk-UA" sz="1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104</TotalTime>
  <Words>419</Words>
  <Application>Microsoft Office PowerPoint</Application>
  <PresentationFormat>On-screen Show (4:3)</PresentationFormat>
  <Paragraphs>89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Concourse</vt:lpstr>
      <vt:lpstr>Комунікація за концепцією Шульца фон ТУНА</vt:lpstr>
      <vt:lpstr>1. Ви щойно закінчили роботу. Коли одягаєтесь, до вас звертається директор: “Ви вже виходите?”</vt:lpstr>
      <vt:lpstr>  2. Ви зробили собі бутерброд. Ваша донька дивиться на нього і говорить «У цьому бутерброді 500 калорій» </vt:lpstr>
      <vt:lpstr>3. Ви запрошуєте дівчину у кіно. Вона запитує: «Як довго триватиме цей фільм?» </vt:lpstr>
      <vt:lpstr>4. Ваш чоловік повертається з роботи додому і говорить: «Я сьогодні дуже втомився» </vt:lpstr>
      <vt:lpstr> 5. Ви пропонуєте гостю каву. Він відповідає: «Я ніколи не п’ю кави у другій половині дня». </vt:lpstr>
      <vt:lpstr> 6. Ви повертаєтеся додому і говорите: «Чи все це взуття повинно бути так розкидане по коридору?» </vt:lpstr>
      <vt:lpstr> таблиця оцінки відповідей – вид домінуючого «вуха» 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Комунікація за концепцією Шульца фон ТУНА</dc:title>
  <dc:creator>Ira</dc:creator>
  <cp:lastModifiedBy>Ira</cp:lastModifiedBy>
  <cp:revision>13</cp:revision>
  <dcterms:created xsi:type="dcterms:W3CDTF">2021-11-29T20:25:33Z</dcterms:created>
  <dcterms:modified xsi:type="dcterms:W3CDTF">2021-11-29T22:11:39Z</dcterms:modified>
</cp:coreProperties>
</file>