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0" r:id="rId5"/>
    <p:sldId id="258" r:id="rId6"/>
    <p:sldId id="263" r:id="rId7"/>
    <p:sldId id="264" r:id="rId8"/>
    <p:sldId id="262" r:id="rId9"/>
    <p:sldId id="265" r:id="rId10"/>
    <p:sldId id="26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EAEAE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3" autoAdjust="0"/>
    <p:restoredTop sz="94625" autoAdjust="0"/>
  </p:normalViewPr>
  <p:slideViewPr>
    <p:cSldViewPr>
      <p:cViewPr varScale="1">
        <p:scale>
          <a:sx n="76" d="100"/>
          <a:sy n="76" d="100"/>
        </p:scale>
        <p:origin x="-96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1AFE-AB7F-46C3-B313-C175D018F29A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FF471-B553-43F1-88E8-A998E7CE3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3124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1AFE-AB7F-46C3-B313-C175D018F29A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FF471-B553-43F1-88E8-A998E7CE3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52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1AFE-AB7F-46C3-B313-C175D018F29A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FF471-B553-43F1-88E8-A998E7CE3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336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1AFE-AB7F-46C3-B313-C175D018F29A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FF471-B553-43F1-88E8-A998E7CE3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773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1AFE-AB7F-46C3-B313-C175D018F29A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FF471-B553-43F1-88E8-A998E7CE3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4294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1AFE-AB7F-46C3-B313-C175D018F29A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FF471-B553-43F1-88E8-A998E7CE3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1288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1AFE-AB7F-46C3-B313-C175D018F29A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FF471-B553-43F1-88E8-A998E7CE3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38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1AFE-AB7F-46C3-B313-C175D018F29A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FF471-B553-43F1-88E8-A998E7CE3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096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1AFE-AB7F-46C3-B313-C175D018F29A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FF471-B553-43F1-88E8-A998E7CE3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5500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1AFE-AB7F-46C3-B313-C175D018F29A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FF471-B553-43F1-88E8-A998E7CE3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5203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1AFE-AB7F-46C3-B313-C175D018F29A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FF471-B553-43F1-88E8-A998E7CE3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745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81AFE-AB7F-46C3-B313-C175D018F29A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FF471-B553-43F1-88E8-A998E7CE3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167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348880"/>
            <a:ext cx="7772400" cy="14700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5400" b="1" i="1" dirty="0" smtClean="0">
                <a:solidFill>
                  <a:srgbClr val="F489CF">
                    <a:lumMod val="50000"/>
                  </a:srgbClr>
                </a:solidFill>
                <a:latin typeface="Verdana"/>
              </a:rPr>
              <a:t/>
            </a:r>
            <a:br>
              <a:rPr lang="ru-RU" sz="5400" b="1" i="1" dirty="0" smtClean="0">
                <a:solidFill>
                  <a:srgbClr val="F489CF">
                    <a:lumMod val="50000"/>
                  </a:srgbClr>
                </a:solidFill>
                <a:latin typeface="Verdana"/>
              </a:rPr>
            </a:br>
            <a:r>
              <a:rPr lang="ru-RU" sz="5400" b="1" i="1" dirty="0">
                <a:solidFill>
                  <a:srgbClr val="F489CF">
                    <a:lumMod val="50000"/>
                  </a:srgbClr>
                </a:solidFill>
                <a:latin typeface="Verdana"/>
              </a:rPr>
              <a:t/>
            </a:r>
            <a:br>
              <a:rPr lang="ru-RU" sz="5400" b="1" i="1" dirty="0">
                <a:solidFill>
                  <a:srgbClr val="F489CF">
                    <a:lumMod val="50000"/>
                  </a:srgbClr>
                </a:solidFill>
                <a:latin typeface="Verdana"/>
              </a:rPr>
            </a:br>
            <a:r>
              <a:rPr lang="ru-RU" sz="5400" b="1" i="1" dirty="0" smtClean="0">
                <a:solidFill>
                  <a:srgbClr val="F489CF">
                    <a:lumMod val="50000"/>
                  </a:srgbClr>
                </a:solidFill>
                <a:latin typeface="Verdana"/>
              </a:rPr>
              <a:t>Мини-музей </a:t>
            </a:r>
            <a:r>
              <a:rPr lang="ru-RU" sz="5400" b="1" i="1" dirty="0">
                <a:solidFill>
                  <a:srgbClr val="F489CF">
                    <a:lumMod val="50000"/>
                  </a:srgbClr>
                </a:solidFill>
                <a:latin typeface="Verdana"/>
              </a:rPr>
              <a:t/>
            </a:r>
            <a:br>
              <a:rPr lang="ru-RU" sz="5400" b="1" i="1" dirty="0">
                <a:solidFill>
                  <a:srgbClr val="F489CF">
                    <a:lumMod val="50000"/>
                  </a:srgbClr>
                </a:solidFill>
                <a:latin typeface="Verdana"/>
              </a:rPr>
            </a:br>
            <a:r>
              <a:rPr lang="ru-RU" sz="5400" b="1" i="1" dirty="0" smtClean="0">
                <a:solidFill>
                  <a:srgbClr val="F489CF">
                    <a:lumMod val="50000"/>
                  </a:srgbClr>
                </a:solidFill>
                <a:latin typeface="Verdana"/>
              </a:rPr>
              <a:t>«Как жили на Руси»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941168"/>
            <a:ext cx="4932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Подготовила: </a:t>
            </a:r>
            <a:r>
              <a:rPr lang="ru-RU" dirty="0"/>
              <a:t>Яковлева Н.Н. </a:t>
            </a:r>
          </a:p>
          <a:p>
            <a:pPr algn="r"/>
            <a:r>
              <a:rPr lang="ru-RU" dirty="0"/>
              <a:t>воспитатель МДОАУ № 103 «Алёнушка» , </a:t>
            </a:r>
            <a:r>
              <a:rPr lang="ru-RU" dirty="0" smtClean="0"/>
              <a:t>2020 </a:t>
            </a:r>
            <a:r>
              <a:rPr lang="ru-RU" dirty="0"/>
              <a:t>г.</a:t>
            </a:r>
          </a:p>
        </p:txBody>
      </p:sp>
    </p:spTree>
    <p:extLst>
      <p:ext uri="{BB962C8B-B14F-4D97-AF65-F5344CB8AC3E}">
        <p14:creationId xmlns="" xmlns:p14="http://schemas.microsoft.com/office/powerpoint/2010/main" val="526808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7801"/>
            <a:ext cx="3096344" cy="393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3573016"/>
            <a:ext cx="4968552" cy="1080120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Спасибо </a:t>
            </a:r>
          </a:p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За </a:t>
            </a:r>
          </a:p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Внимание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59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0364" y="714356"/>
            <a:ext cx="5357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Цель создания мини-музея: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/>
              <a:t>патриотизма</a:t>
            </a:r>
            <a:r>
              <a:rPr lang="ru-RU" dirty="0"/>
              <a:t>, как важнейшей духовно-нравственной и социальной ценности, посредством воспитания любви к родному краю, истории и культуре России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2428868"/>
            <a:ext cx="44291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Задачи: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- знакомить с культурными традициями русского народа, бытом, обычаями, фольклором, праздничным календарем;</a:t>
            </a:r>
          </a:p>
          <a:p>
            <a:r>
              <a:rPr lang="ru-RU" dirty="0" smtClean="0"/>
              <a:t>- раскрыть через предметы, экспонаты экспозиции в доступной форме уникальную историю своей Родины;</a:t>
            </a:r>
          </a:p>
          <a:p>
            <a:r>
              <a:rPr lang="ru-RU" dirty="0" smtClean="0"/>
              <a:t>- воспитывать бережное отношение к культурному наследию своей страны,</a:t>
            </a:r>
          </a:p>
          <a:p>
            <a:r>
              <a:rPr lang="ru-RU" dirty="0" smtClean="0"/>
              <a:t>развивать чувство гордости за свой народ;</a:t>
            </a:r>
          </a:p>
          <a:p>
            <a:r>
              <a:rPr lang="ru-RU" dirty="0" smtClean="0"/>
              <a:t>- способствовать возникновения интереса к созданию музея и бережное отношение к его содержимому.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5072066" y="2143116"/>
            <a:ext cx="3857652" cy="457203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0730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2857488" y="639508"/>
            <a:ext cx="3500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        Экспозиция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«Куклы наших бабушек»</a:t>
            </a:r>
          </a:p>
          <a:p>
            <a:pPr algn="ctr"/>
            <a:r>
              <a:rPr lang="ru-RU" b="1" dirty="0" smtClean="0">
                <a:solidFill>
                  <a:srgbClr val="800080"/>
                </a:solidFill>
              </a:rPr>
              <a:t>Куклы-обереги</a:t>
            </a:r>
            <a:endParaRPr lang="ru-RU" b="1" dirty="0">
              <a:solidFill>
                <a:srgbClr val="80008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88" t="16803" r="27699" b="5297"/>
          <a:stretch/>
        </p:blipFill>
        <p:spPr bwMode="auto">
          <a:xfrm>
            <a:off x="2857488" y="1643050"/>
            <a:ext cx="1300733" cy="2061210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98938" y="3477762"/>
            <a:ext cx="15290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Кукла- </a:t>
            </a:r>
            <a:r>
              <a:rPr lang="ru-RU" sz="1600" b="1" dirty="0" err="1">
                <a:solidFill>
                  <a:srgbClr val="FF0000"/>
                </a:solidFill>
              </a:rPr>
              <a:t>пеленашка</a:t>
            </a: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endParaRPr lang="ru-RU" sz="1600" dirty="0"/>
          </a:p>
        </p:txBody>
      </p:sp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0" y="2447157"/>
            <a:ext cx="2082165" cy="15621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8" name="Прямоугольник 7"/>
          <p:cNvSpPr/>
          <p:nvPr/>
        </p:nvSpPr>
        <p:spPr>
          <a:xfrm rot="10800000" flipV="1">
            <a:off x="699700" y="3972675"/>
            <a:ext cx="2199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Кукла </a:t>
            </a:r>
            <a:r>
              <a:rPr lang="ru-RU" sz="1600" b="1" dirty="0" err="1" smtClean="0">
                <a:solidFill>
                  <a:srgbClr val="FF0000"/>
                </a:solidFill>
              </a:rPr>
              <a:t>Крупеничка</a:t>
            </a: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94" t="18467" r="19782" b="30662"/>
          <a:stretch/>
        </p:blipFill>
        <p:spPr bwMode="auto">
          <a:xfrm>
            <a:off x="6516216" y="836712"/>
            <a:ext cx="1533525" cy="1841748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96136" y="2708921"/>
            <a:ext cx="2376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        </a:t>
            </a:r>
            <a:r>
              <a:rPr lang="ru-RU" sz="1600" b="1" dirty="0" err="1" smtClean="0">
                <a:solidFill>
                  <a:srgbClr val="FF0000"/>
                </a:solidFill>
              </a:rPr>
              <a:t>Кукла-столбушкачка</a:t>
            </a: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endParaRPr lang="ru-RU" sz="1600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0" t="13603" r="6267"/>
          <a:stretch/>
        </p:blipFill>
        <p:spPr bwMode="auto">
          <a:xfrm>
            <a:off x="4357686" y="1857364"/>
            <a:ext cx="1800200" cy="1293112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355975" y="3244334"/>
            <a:ext cx="1944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FF0000"/>
                </a:solidFill>
              </a:rPr>
              <a:t>Куклы  «День и Ночь»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23179"/>
            <a:ext cx="1008112" cy="1343755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199" y="4323179"/>
            <a:ext cx="1036822" cy="1345067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99699" y="5666934"/>
            <a:ext cx="26459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      Кукла-перевертыш</a:t>
            </a: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16" t="14867" r="13432" b="16608"/>
          <a:stretch/>
        </p:blipFill>
        <p:spPr bwMode="auto">
          <a:xfrm>
            <a:off x="4214810" y="4000504"/>
            <a:ext cx="1238720" cy="1714060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203848" y="5666934"/>
            <a:ext cx="2952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Кукла-толстушка </a:t>
            </a:r>
            <a:r>
              <a:rPr lang="ru-RU" sz="1600" b="1" dirty="0" err="1" smtClean="0">
                <a:solidFill>
                  <a:srgbClr val="FF0000"/>
                </a:solidFill>
              </a:rPr>
              <a:t>Костромушка</a:t>
            </a:r>
            <a:endParaRPr lang="ru-RU" sz="1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36712"/>
            <a:ext cx="2236787" cy="1347787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2483768" y="2177061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           Куклы-неразлучники</a:t>
            </a: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71" t="11537" r="18036" b="15661"/>
          <a:stretch/>
        </p:blipFill>
        <p:spPr bwMode="auto">
          <a:xfrm>
            <a:off x="755576" y="2469449"/>
            <a:ext cx="1983110" cy="2489066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4958515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Кукла-кубышка  травница</a:t>
            </a: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36712"/>
            <a:ext cx="1656184" cy="206723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6012160" y="2903943"/>
            <a:ext cx="1656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Кукла-путник</a:t>
            </a: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endParaRPr lang="ru-RU" sz="16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6" cstate="print"/>
          <a:srcRect l="9365" r="25083" b="12962"/>
          <a:stretch/>
        </p:blipFill>
        <p:spPr bwMode="auto">
          <a:xfrm>
            <a:off x="3568427" y="2761837"/>
            <a:ext cx="1512168" cy="2524635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68427" y="5250902"/>
            <a:ext cx="16516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solidFill>
                  <a:srgbClr val="FF0000"/>
                </a:solidFill>
              </a:rPr>
              <a:t>Кукла-ведучка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528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9" y="3068959"/>
            <a:ext cx="1728191" cy="216023"/>
          </a:xfrm>
        </p:spPr>
        <p:txBody>
          <a:bodyPr>
            <a:normAutofit fontScale="90000"/>
          </a:bodyPr>
          <a:lstStyle/>
          <a:p>
            <a:r>
              <a:rPr lang="ru-RU" sz="1800" b="1" dirty="0" err="1" smtClean="0">
                <a:solidFill>
                  <a:srgbClr val="FF0000"/>
                </a:solidFill>
              </a:rPr>
              <a:t>Кукла-стригушка</a:t>
            </a: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</a:rPr>
              <a:t/>
            </a:r>
            <a:br>
              <a:rPr lang="ru-RU" sz="1600" b="1" dirty="0" smtClean="0">
                <a:solidFill>
                  <a:srgbClr val="7030A0"/>
                </a:solidFill>
              </a:rPr>
            </a:br>
            <a:r>
              <a:rPr lang="ru-RU" sz="1600" b="1" dirty="0" smtClean="0">
                <a:solidFill>
                  <a:srgbClr val="7030A0"/>
                </a:solidFill>
              </a:rPr>
              <a:t/>
            </a:r>
            <a:br>
              <a:rPr lang="ru-RU" sz="1600" b="1" dirty="0" smtClean="0">
                <a:solidFill>
                  <a:srgbClr val="7030A0"/>
                </a:solidFill>
              </a:rPr>
            </a:b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95936" y="2961171"/>
            <a:ext cx="2520280" cy="395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err="1" smtClean="0">
                <a:solidFill>
                  <a:srgbClr val="FF0000"/>
                </a:solidFill>
              </a:rPr>
              <a:t>Кукла-десятиручница</a:t>
            </a: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34036"/>
            <a:ext cx="1080120" cy="172060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 rot="10800000" flipH="1" flipV="1">
            <a:off x="755576" y="5301208"/>
            <a:ext cx="18722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764704"/>
            <a:ext cx="2159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800080"/>
                </a:solidFill>
              </a:rPr>
              <a:t>Обрядовые  куклы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80" t="21602" r="23654" b="14286"/>
          <a:stretch/>
        </p:blipFill>
        <p:spPr bwMode="auto">
          <a:xfrm>
            <a:off x="4559477" y="1112686"/>
            <a:ext cx="1457325" cy="1848485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576" b="13315"/>
          <a:stretch/>
        </p:blipFill>
        <p:spPr bwMode="auto">
          <a:xfrm>
            <a:off x="755576" y="2461711"/>
            <a:ext cx="1512169" cy="1494055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3955767"/>
            <a:ext cx="1872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   </a:t>
            </a:r>
            <a:r>
              <a:rPr lang="ru-RU" sz="1600" b="1" dirty="0" err="1" smtClean="0">
                <a:solidFill>
                  <a:srgbClr val="FF0000"/>
                </a:solidFill>
              </a:rPr>
              <a:t>Кукла-капустка</a:t>
            </a: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613" b="4065"/>
          <a:stretch/>
        </p:blipFill>
        <p:spPr bwMode="auto">
          <a:xfrm>
            <a:off x="6660232" y="848673"/>
            <a:ext cx="1291590" cy="2005965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516216" y="2780929"/>
            <a:ext cx="1872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    Кукла </a:t>
            </a:r>
            <a:r>
              <a:rPr lang="ru-RU" sz="1600" b="1" dirty="0">
                <a:solidFill>
                  <a:srgbClr val="FF0000"/>
                </a:solidFill>
              </a:rPr>
              <a:t>коза</a:t>
            </a:r>
            <a:br>
              <a:rPr lang="ru-RU" sz="1600" b="1" dirty="0">
                <a:solidFill>
                  <a:srgbClr val="FF0000"/>
                </a:solidFill>
              </a:rPr>
            </a:b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47" t="7085" r="20555"/>
          <a:stretch/>
        </p:blipFill>
        <p:spPr bwMode="auto">
          <a:xfrm>
            <a:off x="3059832" y="3208739"/>
            <a:ext cx="1171575" cy="2226945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706462" y="5323676"/>
            <a:ext cx="229758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    Кукла-веснянка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33" y="4314571"/>
            <a:ext cx="1477086" cy="1969516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23528" y="6309321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          </a:t>
            </a:r>
            <a:r>
              <a:rPr lang="ru-RU" sz="1600" b="1" dirty="0" err="1" smtClean="0">
                <a:solidFill>
                  <a:srgbClr val="FF0000"/>
                </a:solidFill>
              </a:rPr>
              <a:t>Кукла-рванка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21" name="Рисунок 20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21" t="21580" r="8002" b="24012"/>
          <a:stretch/>
        </p:blipFill>
        <p:spPr bwMode="auto">
          <a:xfrm>
            <a:off x="4644008" y="3267764"/>
            <a:ext cx="1656184" cy="1263790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355977" y="4531554"/>
            <a:ext cx="1944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     </a:t>
            </a:r>
            <a:r>
              <a:rPr lang="ru-RU" sz="1600" b="1" dirty="0" err="1" smtClean="0">
                <a:solidFill>
                  <a:srgbClr val="FF0000"/>
                </a:solidFill>
              </a:rPr>
              <a:t>Кукла-плакушка</a:t>
            </a: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298921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7" y="764704"/>
            <a:ext cx="4862808" cy="57606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800080"/>
                </a:solidFill>
              </a:rPr>
              <a:t>Куклы в национальных костюмах народов России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3" cstate="print"/>
          <a:srcRect l="16133" t="12376" r="30540" b="28699"/>
          <a:stretch/>
        </p:blipFill>
        <p:spPr bwMode="auto">
          <a:xfrm>
            <a:off x="2483767" y="1268761"/>
            <a:ext cx="1355099" cy="1656183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2924945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Кукла в русском праздничном мужском костюме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</a:rPr>
              <a:t>Кукла в русском праздничном женском  костюме</a:t>
            </a:r>
          </a:p>
        </p:txBody>
      </p:sp>
      <p:pic>
        <p:nvPicPr>
          <p:cNvPr id="12" name="Рисунок 11"/>
          <p:cNvPicPr/>
          <p:nvPr/>
        </p:nvPicPr>
        <p:blipFill rotWithShape="1">
          <a:blip r:embed="rId4" cstate="print"/>
          <a:srcRect l="20994" t="19111" r="30287" b="13341"/>
          <a:stretch/>
        </p:blipFill>
        <p:spPr bwMode="auto">
          <a:xfrm>
            <a:off x="5500694" y="1357298"/>
            <a:ext cx="1029392" cy="1625491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572000" y="2924945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Кукла в русском повседневном мужском костюме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</a:rPr>
              <a:t>Кукла в русском повседневном женском  костюме</a:t>
            </a:r>
          </a:p>
        </p:txBody>
      </p:sp>
      <p:pic>
        <p:nvPicPr>
          <p:cNvPr id="14" name="Рисунок 13"/>
          <p:cNvPicPr/>
          <p:nvPr/>
        </p:nvPicPr>
        <p:blipFill rotWithShape="1">
          <a:blip r:embed="rId5" cstate="print"/>
          <a:srcRect l="26122" t="12860" r="35576" b="9615"/>
          <a:stretch/>
        </p:blipFill>
        <p:spPr bwMode="auto">
          <a:xfrm>
            <a:off x="939792" y="2492896"/>
            <a:ext cx="825500" cy="2228850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55576" y="4721746"/>
            <a:ext cx="15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Кукла в еврейском мужском костюме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6" cstate="print"/>
          <a:srcRect l="5609" t="12139" r="5607" b="11298"/>
          <a:stretch/>
        </p:blipFill>
        <p:spPr bwMode="auto">
          <a:xfrm>
            <a:off x="2267744" y="4152835"/>
            <a:ext cx="1437517" cy="1599486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7" cstate="print"/>
          <a:srcRect l="4487" t="8534" b="13101"/>
          <a:stretch/>
        </p:blipFill>
        <p:spPr bwMode="auto">
          <a:xfrm>
            <a:off x="4143372" y="3929066"/>
            <a:ext cx="1523365" cy="1666875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55576" y="5752321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Кукла в татарском  мужском костюме 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Кукла в  татарском  женском костюме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714744" y="5661248"/>
            <a:ext cx="2571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Кукла  в украинском мужском костюме 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Кукла в украинском женском костюме</a:t>
            </a:r>
          </a:p>
        </p:txBody>
      </p:sp>
    </p:spTree>
    <p:extLst>
      <p:ext uri="{BB962C8B-B14F-4D97-AF65-F5344CB8AC3E}">
        <p14:creationId xmlns="" xmlns:p14="http://schemas.microsoft.com/office/powerpoint/2010/main" val="45852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3383865" y="692696"/>
            <a:ext cx="2288975" cy="606111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800080"/>
                </a:solidFill>
              </a:rPr>
              <a:t>Макеты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3" cstate="print"/>
          <a:srcRect l="5609" t="34135" r="6408" b="14303"/>
          <a:stretch/>
        </p:blipFill>
        <p:spPr bwMode="auto">
          <a:xfrm>
            <a:off x="2430589" y="1196752"/>
            <a:ext cx="1908531" cy="1440160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5736" y="2636912"/>
            <a:ext cx="24477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  </a:t>
            </a:r>
            <a:r>
              <a:rPr lang="ru-RU" sz="1200" b="1" dirty="0" smtClean="0">
                <a:solidFill>
                  <a:srgbClr val="FF0000"/>
                </a:solidFill>
              </a:rPr>
              <a:t>Макет  - интерьер </a:t>
            </a:r>
            <a:r>
              <a:rPr lang="ru-RU" sz="1200" b="1" dirty="0">
                <a:solidFill>
                  <a:srgbClr val="FF0000"/>
                </a:solidFill>
              </a:rPr>
              <a:t>русской избы 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4" cstate="print"/>
          <a:srcRect l="11539" t="21634" r="18107" b="22957"/>
          <a:stretch/>
        </p:blipFill>
        <p:spPr bwMode="auto">
          <a:xfrm>
            <a:off x="827584" y="2420888"/>
            <a:ext cx="1450975" cy="1524000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683568" y="3994031"/>
            <a:ext cx="17281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  Макет </a:t>
            </a:r>
            <a:r>
              <a:rPr lang="ru-RU" sz="1200" b="1" dirty="0">
                <a:solidFill>
                  <a:srgbClr val="FF0000"/>
                </a:solidFill>
              </a:rPr>
              <a:t>русской печи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5" cstate="print"/>
          <a:srcRect l="17147" t="20072" r="25318" b="30529"/>
          <a:stretch/>
        </p:blipFill>
        <p:spPr bwMode="auto">
          <a:xfrm>
            <a:off x="2699792" y="2887620"/>
            <a:ext cx="1296144" cy="1523891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2627780" y="4425442"/>
            <a:ext cx="15121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     </a:t>
            </a:r>
            <a:r>
              <a:rPr lang="ru-RU" sz="1200" b="1" dirty="0" smtClean="0">
                <a:solidFill>
                  <a:srgbClr val="FF0000"/>
                </a:solidFill>
              </a:rPr>
              <a:t>Макет </a:t>
            </a:r>
            <a:r>
              <a:rPr lang="ru-RU" sz="1200" b="1" dirty="0">
                <a:solidFill>
                  <a:srgbClr val="FF0000"/>
                </a:solidFill>
              </a:rPr>
              <a:t>колодца</a:t>
            </a:r>
          </a:p>
        </p:txBody>
      </p:sp>
      <p:pic>
        <p:nvPicPr>
          <p:cNvPr id="18" name="Рисунок 17"/>
          <p:cNvPicPr/>
          <p:nvPr/>
        </p:nvPicPr>
        <p:blipFill rotWithShape="1">
          <a:blip r:embed="rId6" cstate="print"/>
          <a:srcRect l="8814" t="20793" r="5446"/>
          <a:stretch/>
        </p:blipFill>
        <p:spPr bwMode="auto">
          <a:xfrm>
            <a:off x="4643438" y="2071678"/>
            <a:ext cx="1512168" cy="1905132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 rot="10800000" flipV="1">
            <a:off x="4211959" y="3953226"/>
            <a:ext cx="23042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Макет  Православного храма</a:t>
            </a:r>
          </a:p>
        </p:txBody>
      </p:sp>
      <p:pic>
        <p:nvPicPr>
          <p:cNvPr id="19" name="Рисунок 18"/>
          <p:cNvPicPr/>
          <p:nvPr/>
        </p:nvPicPr>
        <p:blipFill rotWithShape="1">
          <a:blip r:embed="rId7" cstate="print"/>
          <a:srcRect l="8654" r="3205"/>
          <a:stretch/>
        </p:blipFill>
        <p:spPr bwMode="auto">
          <a:xfrm>
            <a:off x="6173580" y="813838"/>
            <a:ext cx="2104971" cy="1452001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0800000" flipV="1">
            <a:off x="6300192" y="2265839"/>
            <a:ext cx="2016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       </a:t>
            </a:r>
            <a:r>
              <a:rPr lang="ru-RU" sz="1200" b="1" dirty="0" smtClean="0">
                <a:solidFill>
                  <a:srgbClr val="FF0000"/>
                </a:solidFill>
              </a:rPr>
              <a:t>Макет </a:t>
            </a:r>
            <a:r>
              <a:rPr lang="ru-RU" sz="1200" b="1" dirty="0">
                <a:solidFill>
                  <a:srgbClr val="FF0000"/>
                </a:solidFill>
              </a:rPr>
              <a:t>русской избы 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8" cstate="print"/>
          <a:srcRect t="18359" r="4985" b="15953"/>
          <a:stretch/>
        </p:blipFill>
        <p:spPr bwMode="auto">
          <a:xfrm>
            <a:off x="827584" y="4550653"/>
            <a:ext cx="1946910" cy="1009650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83568" y="5560303"/>
            <a:ext cx="2016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     </a:t>
            </a:r>
            <a:r>
              <a:rPr lang="ru-RU" sz="1200" b="1" dirty="0" smtClean="0">
                <a:solidFill>
                  <a:srgbClr val="FF0000"/>
                </a:solidFill>
              </a:rPr>
              <a:t>Макет </a:t>
            </a:r>
            <a:r>
              <a:rPr lang="ru-RU" sz="1200" b="1" dirty="0">
                <a:solidFill>
                  <a:srgbClr val="FF0000"/>
                </a:solidFill>
              </a:rPr>
              <a:t>старинного села</a:t>
            </a:r>
          </a:p>
        </p:txBody>
      </p:sp>
      <p:pic>
        <p:nvPicPr>
          <p:cNvPr id="22" name="Рисунок 21"/>
          <p:cNvPicPr/>
          <p:nvPr/>
        </p:nvPicPr>
        <p:blipFill rotWithShape="1">
          <a:blip r:embed="rId9" cstate="print"/>
          <a:srcRect l="13782" t="16667" r="8491" b="9615"/>
          <a:stretch/>
        </p:blipFill>
        <p:spPr bwMode="auto">
          <a:xfrm>
            <a:off x="3059832" y="4678034"/>
            <a:ext cx="1780540" cy="1266825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843808" y="6014321"/>
            <a:ext cx="2088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      </a:t>
            </a:r>
            <a:r>
              <a:rPr lang="ru-RU" sz="1200" b="1" dirty="0" smtClean="0">
                <a:solidFill>
                  <a:srgbClr val="FF0000"/>
                </a:solidFill>
              </a:rPr>
              <a:t>Макет казахской юрты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273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3848" y="908720"/>
            <a:ext cx="3384376" cy="393711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800080"/>
                </a:solidFill>
              </a:rPr>
              <a:t>Предметы быта в миниатюре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 cstate="print"/>
          <a:srcRect l="7693" t="24279" r="1279" b="33053"/>
          <a:stretch/>
        </p:blipFill>
        <p:spPr bwMode="auto">
          <a:xfrm>
            <a:off x="3851921" y="1340768"/>
            <a:ext cx="2160240" cy="1368152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51920" y="2798728"/>
            <a:ext cx="2333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Веретено. Скалки. Коромысло.</a:t>
            </a:r>
            <a:endParaRPr lang="ru-RU" sz="1200" b="1" dirty="0">
              <a:solidFill>
                <a:srgbClr val="FF0000"/>
              </a:solidFill>
            </a:endParaRPr>
          </a:p>
          <a:p>
            <a:r>
              <a:rPr lang="ru-RU" sz="1200" b="1" dirty="0" smtClean="0">
                <a:solidFill>
                  <a:srgbClr val="FF0000"/>
                </a:solidFill>
              </a:rPr>
              <a:t>               </a:t>
            </a:r>
            <a:r>
              <a:rPr lang="ru-RU" sz="1200" b="1" dirty="0" err="1" smtClean="0">
                <a:solidFill>
                  <a:srgbClr val="FF0000"/>
                </a:solidFill>
              </a:rPr>
              <a:t>Ведра.Туесок</a:t>
            </a:r>
            <a:r>
              <a:rPr lang="ru-RU" sz="1200" b="1" dirty="0" smtClean="0">
                <a:solidFill>
                  <a:srgbClr val="FF0000"/>
                </a:solidFill>
              </a:rPr>
              <a:t>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2348880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</a:rPr>
              <a:t>Натуральные </a:t>
            </a:r>
            <a:r>
              <a:rPr lang="ru-RU" b="1" dirty="0">
                <a:solidFill>
                  <a:srgbClr val="800080"/>
                </a:solidFill>
              </a:rPr>
              <a:t>предметы </a:t>
            </a:r>
            <a:r>
              <a:rPr lang="ru-RU" b="1" dirty="0" smtClean="0">
                <a:solidFill>
                  <a:srgbClr val="800080"/>
                </a:solidFill>
              </a:rPr>
              <a:t>                                                      быта</a:t>
            </a:r>
            <a:endParaRPr lang="ru-RU" b="1" dirty="0">
              <a:solidFill>
                <a:srgbClr val="800080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5" cstate="print"/>
          <a:srcRect l="11379" t="11966" r="16183"/>
          <a:stretch/>
        </p:blipFill>
        <p:spPr bwMode="auto">
          <a:xfrm>
            <a:off x="856361" y="3029560"/>
            <a:ext cx="2009775" cy="1831340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55576" y="4941168"/>
            <a:ext cx="1601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Самовар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Чугунок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Деревянные ложки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00364" y="3429000"/>
            <a:ext cx="357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</a:rPr>
              <a:t>«Сами </a:t>
            </a:r>
            <a:r>
              <a:rPr lang="ru-RU" b="1" dirty="0">
                <a:solidFill>
                  <a:srgbClr val="800080"/>
                </a:solidFill>
              </a:rPr>
              <a:t>своими </a:t>
            </a:r>
            <a:r>
              <a:rPr lang="ru-RU" b="1" dirty="0" smtClean="0">
                <a:solidFill>
                  <a:srgbClr val="800080"/>
                </a:solidFill>
              </a:rPr>
              <a:t>руками» </a:t>
            </a:r>
            <a:r>
              <a:rPr lang="ru-RU" b="1" dirty="0">
                <a:solidFill>
                  <a:srgbClr val="800080"/>
                </a:solidFill>
              </a:rPr>
              <a:t>(материал для самостоятельного изготовления)</a:t>
            </a:r>
          </a:p>
        </p:txBody>
      </p:sp>
      <p:pic>
        <p:nvPicPr>
          <p:cNvPr id="15" name="Рисунок 14"/>
          <p:cNvPicPr/>
          <p:nvPr/>
        </p:nvPicPr>
        <p:blipFill rotWithShape="1">
          <a:blip r:embed="rId6" cstate="print"/>
          <a:srcRect l="10738" r="4003"/>
          <a:stretch/>
        </p:blipFill>
        <p:spPr bwMode="auto">
          <a:xfrm>
            <a:off x="3500430" y="4357694"/>
            <a:ext cx="1777339" cy="1152128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857488" y="5436964"/>
            <a:ext cx="2214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                  </a:t>
            </a:r>
          </a:p>
          <a:p>
            <a:r>
              <a:rPr lang="ru-RU" sz="1200" b="1" dirty="0" smtClean="0">
                <a:solidFill>
                  <a:srgbClr val="FF0000"/>
                </a:solidFill>
              </a:rPr>
              <a:t> Различные </a:t>
            </a:r>
            <a:r>
              <a:rPr lang="ru-RU" sz="1200" b="1" dirty="0">
                <a:solidFill>
                  <a:srgbClr val="FF0000"/>
                </a:solidFill>
              </a:rPr>
              <a:t>лоскутки тканей</a:t>
            </a:r>
          </a:p>
          <a:p>
            <a:r>
              <a:rPr lang="ru-RU" sz="1200" b="1" dirty="0" smtClean="0">
                <a:solidFill>
                  <a:srgbClr val="FF0000"/>
                </a:solidFill>
              </a:rPr>
              <a:t>                   Веревочки</a:t>
            </a:r>
            <a:endParaRPr lang="ru-RU" sz="1200" b="1" dirty="0">
              <a:solidFill>
                <a:srgbClr val="FF0000"/>
              </a:solidFill>
            </a:endParaRPr>
          </a:p>
          <a:p>
            <a:r>
              <a:rPr lang="ru-RU" sz="1200" b="1" dirty="0" smtClean="0">
                <a:solidFill>
                  <a:srgbClr val="FF0000"/>
                </a:solidFill>
              </a:rPr>
              <a:t>                   Ленточки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1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3808" y="764704"/>
            <a:ext cx="3600400" cy="57606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800080"/>
                </a:solidFill>
              </a:rPr>
              <a:t>Музыкальные инструменты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2944912"/>
            <a:ext cx="2664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B050"/>
                </a:solidFill>
              </a:rPr>
              <a:t/>
            </a:r>
            <a:br>
              <a:rPr lang="ru-RU" sz="1400" b="1" dirty="0">
                <a:solidFill>
                  <a:srgbClr val="00B050"/>
                </a:solidFill>
              </a:rPr>
            </a:br>
            <a:endParaRPr lang="ru-RU" sz="1400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/>
          <a:srcRect l="20193" t="8333" r="7208"/>
          <a:stretch/>
        </p:blipFill>
        <p:spPr bwMode="auto">
          <a:xfrm>
            <a:off x="2843808" y="1250603"/>
            <a:ext cx="1929894" cy="1602333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32040" y="1250603"/>
            <a:ext cx="16201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Гармошка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Балалайка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Трещотки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Бубен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Глиняная свистулька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2668270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800080"/>
                </a:solidFill>
              </a:rPr>
              <a:t>   Библиотека</a:t>
            </a:r>
            <a:endParaRPr lang="ru-RU" b="1" dirty="0">
              <a:solidFill>
                <a:srgbClr val="800080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4" cstate="print"/>
          <a:srcRect l="8494" t="14957" b="3633"/>
          <a:stretch/>
        </p:blipFill>
        <p:spPr bwMode="auto">
          <a:xfrm>
            <a:off x="683569" y="3063854"/>
            <a:ext cx="2376264" cy="1565473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13032" y="2888839"/>
            <a:ext cx="2164791" cy="129614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683568" y="4874874"/>
            <a:ext cx="2313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Загадки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Стихи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Сказки  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Скороговорки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Поговорки</a:t>
            </a:r>
          </a:p>
          <a:p>
            <a:r>
              <a:rPr lang="ru-RU" sz="1200" b="1" dirty="0" err="1">
                <a:solidFill>
                  <a:srgbClr val="FF0000"/>
                </a:solidFill>
              </a:rPr>
              <a:t>Чистоговорки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32040" y="4169849"/>
            <a:ext cx="21457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        </a:t>
            </a:r>
            <a:r>
              <a:rPr lang="ru-RU" sz="1200" b="1" dirty="0" smtClean="0">
                <a:solidFill>
                  <a:srgbClr val="FF0000"/>
                </a:solidFill>
              </a:rPr>
              <a:t>Книги </a:t>
            </a:r>
            <a:r>
              <a:rPr lang="ru-RU" sz="1200" b="1" dirty="0">
                <a:solidFill>
                  <a:srgbClr val="FF0000"/>
                </a:solidFill>
              </a:rPr>
              <a:t>своими руками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6" cstate="print"/>
          <a:srcRect l="17308" t="13247" r="11536"/>
          <a:stretch/>
        </p:blipFill>
        <p:spPr bwMode="auto">
          <a:xfrm>
            <a:off x="3104782" y="4365104"/>
            <a:ext cx="1672953" cy="1469859"/>
          </a:xfrm>
          <a:prstGeom prst="rect">
            <a:avLst/>
          </a:prstGeom>
          <a:ln w="19050">
            <a:solidFill>
              <a:srgbClr val="C0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771800" y="5892080"/>
            <a:ext cx="2376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>
                <a:solidFill>
                  <a:srgbClr val="FF0000"/>
                </a:solidFill>
              </a:rPr>
              <a:t>Лэпбук</a:t>
            </a:r>
            <a:r>
              <a:rPr lang="ru-RU" sz="1200" b="1" dirty="0">
                <a:solidFill>
                  <a:srgbClr val="FF0000"/>
                </a:solidFill>
              </a:rPr>
              <a:t> «Жили-были </a:t>
            </a:r>
            <a:r>
              <a:rPr lang="ru-RU" sz="1200" b="1" dirty="0" smtClean="0">
                <a:solidFill>
                  <a:srgbClr val="FF0000"/>
                </a:solidFill>
              </a:rPr>
              <a:t>на  Руси</a:t>
            </a:r>
            <a:r>
              <a:rPr lang="ru-RU" sz="1200" b="1" dirty="0">
                <a:solidFill>
                  <a:srgbClr val="FF0000"/>
                </a:solidFill>
              </a:rPr>
              <a:t>»</a:t>
            </a:r>
          </a:p>
        </p:txBody>
      </p:sp>
    </p:spTree>
    <p:extLst>
      <p:ext uri="{BB962C8B-B14F-4D97-AF65-F5344CB8AC3E}">
        <p14:creationId xmlns="" xmlns:p14="http://schemas.microsoft.com/office/powerpoint/2010/main" val="105771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305</Words>
  <Application>Microsoft Office PowerPoint</Application>
  <PresentationFormat>Экран (4:3)</PresentationFormat>
  <Paragraphs>81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  Мини-музей  «Как жили на Руси»  </vt:lpstr>
      <vt:lpstr>Слайд 2</vt:lpstr>
      <vt:lpstr>Слайд 3</vt:lpstr>
      <vt:lpstr>Слайд 4</vt:lpstr>
      <vt:lpstr>Кукла-стригушка   </vt:lpstr>
      <vt:lpstr>Куклы в национальных костюмах народов России</vt:lpstr>
      <vt:lpstr>Макеты</vt:lpstr>
      <vt:lpstr>Предметы быта в миниатюре</vt:lpstr>
      <vt:lpstr>Музыкальные инструменты</vt:lpstr>
      <vt:lpstr>Слайд 10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Kristina</dc:creator>
  <cp:lastModifiedBy>Admin</cp:lastModifiedBy>
  <cp:revision>50</cp:revision>
  <dcterms:created xsi:type="dcterms:W3CDTF">2016-10-05T17:07:54Z</dcterms:created>
  <dcterms:modified xsi:type="dcterms:W3CDTF">2020-11-27T08:07:47Z</dcterms:modified>
</cp:coreProperties>
</file>