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61" r:id="rId9"/>
    <p:sldId id="265" r:id="rId10"/>
    <p:sldId id="266" r:id="rId11"/>
    <p:sldId id="264" r:id="rId12"/>
    <p:sldId id="263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032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FD70-F3E4-45D8-9E02-976B4E7A68F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EF692C-A9F9-406C-AEF0-B59FB9E28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FD70-F3E4-45D8-9E02-976B4E7A68F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692C-A9F9-406C-AEF0-B59FB9E28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FD70-F3E4-45D8-9E02-976B4E7A68F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692C-A9F9-406C-AEF0-B59FB9E28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FD70-F3E4-45D8-9E02-976B4E7A68F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EF692C-A9F9-406C-AEF0-B59FB9E28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FD70-F3E4-45D8-9E02-976B4E7A68F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692C-A9F9-406C-AEF0-B59FB9E28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FD70-F3E4-45D8-9E02-976B4E7A68F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692C-A9F9-406C-AEF0-B59FB9E28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FD70-F3E4-45D8-9E02-976B4E7A68F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EF692C-A9F9-406C-AEF0-B59FB9E28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FD70-F3E4-45D8-9E02-976B4E7A68F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692C-A9F9-406C-AEF0-B59FB9E28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FD70-F3E4-45D8-9E02-976B4E7A68F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692C-A9F9-406C-AEF0-B59FB9E28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FD70-F3E4-45D8-9E02-976B4E7A68F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692C-A9F9-406C-AEF0-B59FB9E28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FD70-F3E4-45D8-9E02-976B4E7A68F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692C-A9F9-406C-AEF0-B59FB9E28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B4FD70-F3E4-45D8-9E02-976B4E7A68F2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EF692C-A9F9-406C-AEF0-B59FB9E28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undekor.ru/referat/aktivnye-formy-raboty-s-pedagogicheskimi-kadrami-v-dou/" TargetMode="External"/><Relationship Id="rId2" Type="http://schemas.openxmlformats.org/officeDocument/2006/relationships/hyperlink" Target="https://dohcolonoc.ru/cons/11338-organizatsiya-raboty-starshego-vospitatelya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643314"/>
            <a:ext cx="8458200" cy="24324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Старший  воспитатель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МДОАУ  «Детский  сад  №  103  г.  </a:t>
            </a:r>
            <a:r>
              <a:rPr lang="ru-RU" b="1" dirty="0" err="1" smtClean="0">
                <a:solidFill>
                  <a:srgbClr val="002060"/>
                </a:solidFill>
              </a:rPr>
              <a:t>орска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err="1" smtClean="0">
                <a:solidFill>
                  <a:srgbClr val="002060"/>
                </a:solidFill>
              </a:rPr>
              <a:t>Стибунова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инна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леонидовна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/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sz="2200" b="1" smtClean="0">
                <a:solidFill>
                  <a:srgbClr val="002060"/>
                </a:solidFill>
              </a:rPr>
              <a:t>2021 г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66"/>
            <a:ext cx="8458200" cy="30003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Активные формы методической работы в системе повышения квалификации педагогов ДОУ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Ролевые   игры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43050"/>
            <a:ext cx="4343400" cy="4724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Ролевые игры - процесс, в котором участвует группа педагогов, причем каждый участник имитирует деятельность воспитанника, педагога или родителя.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Данная форма методической работы предоставляет педагогам большие возможности по овладению  в короткие сроки приемами, требующими в реальной жизни длительной практической тренировки,  способствует освоению методов имитации, развивает умение действовать в сложной или новой ситуации.</a:t>
            </a:r>
          </a:p>
          <a:p>
            <a:endParaRPr lang="ru-RU" dirty="0"/>
          </a:p>
        </p:txBody>
      </p:sp>
      <p:pic>
        <p:nvPicPr>
          <p:cNvPr id="2050" name="Picture 2" descr="C:\Users\Инна\Desktop\IMG_27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43762"/>
            <a:ext cx="4191000" cy="263727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«Банк идей» и «Аукцион идей»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Метод «Банк идей» -  рациональный способ коллективного решения проблем, не поддающихся решению традиционными способами на данном этапе.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Из высказываемых педагогами предложений выбираются наиболее оптимальные.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«Аукцион идей» – презентация педагогами собственных дидактических разработок и находок.  «Аукцион идей» завершает творческие конкурсы, проводимые в ДОУ. Победитель конкурса выбирается на основе подсчета полученных на аукционе голосов.</a:t>
            </a:r>
          </a:p>
        </p:txBody>
      </p:sp>
      <p:pic>
        <p:nvPicPr>
          <p:cNvPr id="4098" name="Picture 2" descr="C:\Users\Admin\AppData\Local\Temp\Rar$DIa0.201\IMG_93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75115"/>
            <a:ext cx="4195192" cy="322558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РАЗВИТИЕ  РЕФЛЕКСИВНЫХ  СПОСОБНОСТЕЙ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72440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sz="2600" b="1" dirty="0" smtClean="0">
                <a:solidFill>
                  <a:srgbClr val="002060"/>
                </a:solidFill>
              </a:rPr>
              <a:t>Рефлексия – это умение осмысливать и анализировать свое собственное внутреннее состояние. Завершающий этап различных методических мероприятий – возможность провести рефлексию с помощью разных активных методов. Это методы с использованием графических изображений (смайлики, лимоны-яблоки и пр.), подбором соответствующих цитат или написанием собственных отзывов.</a:t>
            </a:r>
            <a:endParaRPr lang="ru-RU" sz="2600" b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Admin\Desktop\IMG_06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736"/>
            <a:ext cx="3276592" cy="218619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2050" name="Picture 2" descr="C:\Users\Admin\Desktop\IMG_1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929066"/>
            <a:ext cx="3484264" cy="235745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858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Результаты проведения активных форм методической работы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2143116"/>
            <a:ext cx="8686800" cy="3937009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Повышается мотивация профессиональной деятельности.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Реализуются стороны личности педагога, которые в повседневной жизни остаются невостребованными.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Формируется опыт коллективной деятельности, основанный на сотрудничестве.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Майер А. А., </a:t>
            </a:r>
            <a:r>
              <a:rPr lang="ru-RU" dirty="0" err="1" smtClean="0">
                <a:solidFill>
                  <a:srgbClr val="002060"/>
                </a:solidFill>
              </a:rPr>
              <a:t>Богославец</a:t>
            </a:r>
            <a:r>
              <a:rPr lang="ru-RU" dirty="0" smtClean="0">
                <a:solidFill>
                  <a:srgbClr val="002060"/>
                </a:solidFill>
              </a:rPr>
              <a:t> Л. Г. Сопровождение профессиональной успешности педагога ДОУ. - Методическое </a:t>
            </a:r>
            <a:r>
              <a:rPr lang="ru-RU" dirty="0" err="1" smtClean="0">
                <a:solidFill>
                  <a:srgbClr val="002060"/>
                </a:solidFill>
              </a:rPr>
              <a:t>пособие.-М</a:t>
            </a:r>
            <a:r>
              <a:rPr lang="ru-RU" dirty="0" smtClean="0">
                <a:solidFill>
                  <a:srgbClr val="002060"/>
                </a:solidFill>
              </a:rPr>
              <a:t>., 2012 г.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Ярмолинская</a:t>
            </a:r>
            <a:r>
              <a:rPr lang="ru-RU" dirty="0" smtClean="0">
                <a:solidFill>
                  <a:srgbClr val="002060"/>
                </a:solidFill>
              </a:rPr>
              <a:t> М.М. Активные формы работы в процессе повышения квалификации руководителей и педагогов дошкольных учреждений.- Учебно-методическое пособие. — Минск. — 2010 г.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Голицына Н.С. Копилка педагогических идей. - Методическое пособие. М.:  Скрипторий 2003., 2007 г.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Справочник старшего воспитателя/авторы-составители </a:t>
            </a:r>
            <a:r>
              <a:rPr lang="ru-RU" dirty="0" err="1" smtClean="0">
                <a:solidFill>
                  <a:srgbClr val="002060"/>
                </a:solidFill>
              </a:rPr>
              <a:t>Кочетова</a:t>
            </a:r>
            <a:r>
              <a:rPr lang="ru-RU" dirty="0" smtClean="0">
                <a:solidFill>
                  <a:srgbClr val="002060"/>
                </a:solidFill>
              </a:rPr>
              <a:t> Н.А., </a:t>
            </a:r>
            <a:r>
              <a:rPr lang="ru-RU" dirty="0" err="1" smtClean="0">
                <a:solidFill>
                  <a:srgbClr val="002060"/>
                </a:solidFill>
              </a:rPr>
              <a:t>Комардина</a:t>
            </a:r>
            <a:r>
              <a:rPr lang="ru-RU" dirty="0" smtClean="0">
                <a:solidFill>
                  <a:srgbClr val="002060"/>
                </a:solidFill>
              </a:rPr>
              <a:t> Т.В., Шапошникова С.В., Гладышева Н.Н. Волгоград: Учитель, 2013 г.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Стибунова</a:t>
            </a:r>
            <a:r>
              <a:rPr lang="ru-RU" dirty="0" smtClean="0">
                <a:solidFill>
                  <a:srgbClr val="002060"/>
                </a:solidFill>
              </a:rPr>
              <a:t> И.Л. Педагогический КВН – эффективная форма групповой работы// Справочник старшего воспитателя № 11, 2009 г.</a:t>
            </a:r>
          </a:p>
          <a:p>
            <a:r>
              <a:rPr lang="en-US" dirty="0" smtClean="0">
                <a:hlinkClick r:id="rId2"/>
              </a:rPr>
              <a:t>https://dohcolonoc.ru/cons/11338-organizatsiya-raboty-starshego-vospitatelya.html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https://sundekor.ru/referat/aktivnye-formy-raboty-s-pedagogicheskimi-kadrami-v-dou/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714356"/>
            <a:ext cx="78581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Активное (интерактивное) обучение </a:t>
            </a:r>
            <a:r>
              <a:rPr lang="ru-RU" sz="2800" b="1" dirty="0" smtClean="0">
                <a:solidFill>
                  <a:srgbClr val="002060"/>
                </a:solidFill>
              </a:rPr>
              <a:t>-способность </a:t>
            </a:r>
            <a:r>
              <a:rPr lang="ru-RU" sz="2800" b="1" dirty="0">
                <a:solidFill>
                  <a:srgbClr val="002060"/>
                </a:solidFill>
              </a:rPr>
              <a:t>взаимодействовать или находится в режиме диалога с чем-либо (например, компьютером) или кем-либо (человеком, группой людей).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А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ктивное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обучение </a:t>
            </a:r>
            <a:r>
              <a:rPr lang="ru-RU" sz="2800" b="1" dirty="0">
                <a:solidFill>
                  <a:srgbClr val="002060"/>
                </a:solidFill>
              </a:rPr>
              <a:t>– это диалоговое обучение, в ходе которого происходит взаимодействие педагогов и организатора методического мероприятия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3582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Значение активных форм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работы в системе повышения квалификации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педагогов: </a:t>
            </a:r>
          </a:p>
          <a:p>
            <a:endParaRPr lang="ru-RU" sz="2800" b="1" dirty="0" smtClean="0"/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 овладение </a:t>
            </a:r>
            <a:r>
              <a:rPr lang="ru-RU" sz="2800" b="1" dirty="0">
                <a:solidFill>
                  <a:srgbClr val="002060"/>
                </a:solidFill>
              </a:rPr>
              <a:t>способами решения </a:t>
            </a:r>
            <a:r>
              <a:rPr lang="ru-RU" sz="2800" b="1" dirty="0" smtClean="0">
                <a:solidFill>
                  <a:srgbClr val="002060"/>
                </a:solidFill>
              </a:rPr>
              <a:t>проблем;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 обучение самостоятельному проектированию воспитательно-образовательной деятельности;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  развитие творчества при </a:t>
            </a:r>
            <a:r>
              <a:rPr lang="ru-RU" sz="2800" b="1" dirty="0">
                <a:solidFill>
                  <a:srgbClr val="002060"/>
                </a:solidFill>
              </a:rPr>
              <a:t>организации предметно-пространственной среды и </a:t>
            </a:r>
            <a:r>
              <a:rPr lang="ru-RU" sz="2800" b="1" dirty="0" smtClean="0">
                <a:solidFill>
                  <a:srgbClr val="002060"/>
                </a:solidFill>
              </a:rPr>
              <a:t>мероприятий </a:t>
            </a:r>
            <a:r>
              <a:rPr lang="ru-RU" sz="2800" b="1" dirty="0">
                <a:solidFill>
                  <a:srgbClr val="002060"/>
                </a:solidFill>
              </a:rPr>
              <a:t>с дошкольниками и с родителями воспитанников.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Формы активной работы с педагогами </a:t>
            </a:r>
            <a:br>
              <a:rPr lang="ru-RU" sz="2800" b="1" dirty="0" smtClean="0"/>
            </a:br>
            <a:r>
              <a:rPr lang="ru-RU" sz="2800" b="1" dirty="0" smtClean="0"/>
              <a:t>МДОАУ № 103 г. Орска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Семинар-практикум   </a:t>
            </a:r>
            <a:r>
              <a:rPr lang="ru-RU" sz="2300" b="1" dirty="0" smtClean="0"/>
              <a:t>                 </a:t>
            </a:r>
            <a:r>
              <a:rPr lang="ru-RU" sz="2300" b="1" dirty="0" smtClean="0">
                <a:solidFill>
                  <a:srgbClr val="002060"/>
                </a:solidFill>
              </a:rPr>
              <a:t>Банк идей, аукцион идей </a:t>
            </a:r>
          </a:p>
          <a:p>
            <a:pPr>
              <a:buNone/>
            </a:pPr>
            <a:endParaRPr lang="ru-RU" sz="2300" b="1" dirty="0" smtClean="0"/>
          </a:p>
          <a:p>
            <a:pPr>
              <a:buNone/>
            </a:pPr>
            <a:r>
              <a:rPr lang="ru-RU" sz="2300" b="1" dirty="0" smtClean="0">
                <a:solidFill>
                  <a:srgbClr val="006600"/>
                </a:solidFill>
              </a:rPr>
              <a:t>   Деловые игры - КВН, </a:t>
            </a:r>
            <a:r>
              <a:rPr lang="ru-RU" sz="2300" b="1" dirty="0" err="1" smtClean="0">
                <a:solidFill>
                  <a:srgbClr val="006600"/>
                </a:solidFill>
              </a:rPr>
              <a:t>блиц-турнир</a:t>
            </a:r>
            <a:r>
              <a:rPr lang="ru-RU" sz="2300" b="1" dirty="0" smtClean="0">
                <a:solidFill>
                  <a:srgbClr val="006600"/>
                </a:solidFill>
              </a:rPr>
              <a:t>, педагогический ринг </a:t>
            </a:r>
            <a:r>
              <a:rPr lang="ru-RU" sz="2300" b="1" dirty="0" smtClean="0"/>
              <a:t>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Мастер-класс </a:t>
            </a:r>
            <a:r>
              <a:rPr lang="ru-RU" sz="23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b="1" dirty="0" smtClean="0">
                <a:solidFill>
                  <a:srgbClr val="FFC000"/>
                </a:solidFill>
              </a:rPr>
              <a:t>                                              </a:t>
            </a:r>
            <a:r>
              <a:rPr lang="ru-RU" sz="2300" b="1" dirty="0" smtClean="0">
                <a:solidFill>
                  <a:srgbClr val="0070C0"/>
                </a:solidFill>
              </a:rPr>
              <a:t>Ролевые игры </a:t>
            </a:r>
            <a:endParaRPr lang="ru-RU" sz="23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2300" b="1" dirty="0" smtClean="0"/>
          </a:p>
          <a:p>
            <a:pPr>
              <a:buNone/>
            </a:pPr>
            <a:r>
              <a:rPr lang="ru-RU" sz="2300" b="1" dirty="0" smtClean="0">
                <a:solidFill>
                  <a:srgbClr val="00B050"/>
                </a:solidFill>
              </a:rPr>
              <a:t>Круглый стол                                             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Упражнения для</a:t>
            </a:r>
          </a:p>
          <a:p>
            <a:pPr>
              <a:buNone/>
            </a:pP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развития рефлексии</a:t>
            </a:r>
            <a:endParaRPr lang="ru-RU" sz="2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Инна\Desktop\colabor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015561"/>
            <a:ext cx="2952328" cy="295232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Практический   семинар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4422"/>
            <a:ext cx="4410076" cy="528641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Семинарские занятия – традиционная форма работы, получившая в настоящее время дополнительное содержание. </a:t>
            </a:r>
          </a:p>
          <a:p>
            <a:pPr algn="just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Все семинары в ДОУ проходят в 3 этапа.</a:t>
            </a:r>
          </a:p>
          <a:p>
            <a:r>
              <a:rPr lang="ru-RU" sz="1500" b="1" dirty="0" smtClean="0">
                <a:solidFill>
                  <a:srgbClr val="002060"/>
                </a:solidFill>
              </a:rPr>
              <a:t>1этап – теоретический –  происходит обсуждения актуальности проблемы, выявляются формы и содержание работы по данному направлению.</a:t>
            </a:r>
          </a:p>
          <a:p>
            <a:r>
              <a:rPr lang="ru-RU" sz="1500" b="1" dirty="0" smtClean="0">
                <a:solidFill>
                  <a:srgbClr val="002060"/>
                </a:solidFill>
              </a:rPr>
              <a:t>2 этап – практический – включает открытые показы занятий и других мероприятий, позволяющие увидеть инновационные подходы к работе с детьми, перенять опыт коллег, чтобы в дальнейшем задействовать его в свой профессиональной деятельности с целью совершенствования собственного мастерства.</a:t>
            </a:r>
          </a:p>
          <a:p>
            <a:r>
              <a:rPr lang="ru-RU" sz="1500" b="1" dirty="0" smtClean="0">
                <a:solidFill>
                  <a:srgbClr val="002060"/>
                </a:solidFill>
              </a:rPr>
              <a:t>3 этап – заключительный – проводится анализ просмотренной практической деятельности, подводятся итоги. </a:t>
            </a:r>
            <a:endParaRPr lang="ru-RU" sz="15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933056"/>
            <a:ext cx="3947637" cy="2522602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Admin\Desktop\IMG_1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3"/>
            <a:ext cx="4000496" cy="239088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Круглый  стол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000" b="1" dirty="0" smtClean="0">
                <a:solidFill>
                  <a:srgbClr val="002060"/>
                </a:solidFill>
              </a:rPr>
              <a:t>Круглый стол – форма обучения, проводимая с целью информирования педагогов по актуальной  для ДОУ проблеме. Организация круглого стола предполагает подборку острых вопросов по теме.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На заседание приглашаются специалисты (учитель начальной школы, инструктор </a:t>
            </a:r>
            <a:r>
              <a:rPr lang="ru-RU" sz="2000" b="1" dirty="0" err="1" smtClean="0">
                <a:solidFill>
                  <a:srgbClr val="002060"/>
                </a:solidFill>
              </a:rPr>
              <a:t>физдиспансера</a:t>
            </a:r>
            <a:r>
              <a:rPr lang="ru-RU" sz="2000" b="1" dirty="0" smtClean="0">
                <a:solidFill>
                  <a:srgbClr val="002060"/>
                </a:solidFill>
              </a:rPr>
              <a:t> и т.д.) или выбираются из присутствующих эксперты. Ведущий организует дискуссию, на основе которой формируется общее мнение и создаются конкретные рекомендации в виде памяток, аналитических схем и пр.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026" name="Picture 2" descr="C:\Users\Admin\Desktop\IMG_1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14488"/>
            <a:ext cx="3946859" cy="292895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«Аквариум» и «Мозговой штурм»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300" b="1" dirty="0" smtClean="0"/>
              <a:t>     </a:t>
            </a:r>
            <a:r>
              <a:rPr lang="ru-RU" sz="2300" b="1" dirty="0" smtClean="0">
                <a:solidFill>
                  <a:srgbClr val="002060"/>
                </a:solidFill>
              </a:rPr>
              <a:t>Приемы «Аквариум» и «Мозговой штурм» используются при проведении тематических семинаров, педсоветов, круглых столов. Коллегиально обсуждаемая тема диктуется квартальной задачей или актуальной для ДОУ проблемой.</a:t>
            </a:r>
          </a:p>
          <a:p>
            <a:pPr algn="just">
              <a:buNone/>
            </a:pPr>
            <a:r>
              <a:rPr lang="ru-RU" sz="2300" b="1" dirty="0" smtClean="0">
                <a:solidFill>
                  <a:srgbClr val="002060"/>
                </a:solidFill>
              </a:rPr>
              <a:t>     Результатами организованной дискуссии являются:</a:t>
            </a:r>
          </a:p>
          <a:p>
            <a:pPr lvl="0" algn="just"/>
            <a:r>
              <a:rPr lang="ru-RU" sz="2300" b="1" dirty="0" smtClean="0">
                <a:solidFill>
                  <a:srgbClr val="002060"/>
                </a:solidFill>
              </a:rPr>
              <a:t>новый взгляд участников обсуждения на проблему;</a:t>
            </a:r>
          </a:p>
          <a:p>
            <a:pPr lvl="0" algn="just"/>
            <a:r>
              <a:rPr lang="ru-RU" sz="2300" b="1" dirty="0" smtClean="0">
                <a:solidFill>
                  <a:srgbClr val="002060"/>
                </a:solidFill>
              </a:rPr>
              <a:t>принятое на основе дискуссии общее решение. </a:t>
            </a:r>
          </a:p>
          <a:p>
            <a:endParaRPr lang="ru-RU" dirty="0"/>
          </a:p>
        </p:txBody>
      </p:sp>
      <p:pic>
        <p:nvPicPr>
          <p:cNvPr id="3074" name="Picture 2" descr="C:\Users\Admin\Desktop\IMG_13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08920"/>
            <a:ext cx="4191000" cy="243219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Мастер-класс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627240" cy="47244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      </a:t>
            </a:r>
            <a:r>
              <a:rPr lang="ru-RU" sz="2000" b="1" dirty="0" smtClean="0">
                <a:solidFill>
                  <a:srgbClr val="002060"/>
                </a:solidFill>
              </a:rPr>
              <a:t>Мастер-классы направлены на обучение педагогов прикладным навыкам.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Организуемые в ДОУ  мастер-классы знакомят воспитателей с различными техниками изготовления поделок, обогащают идеями для детского творчества, оказывают помощь в оформлении группового помещения, участка, музыкального зала к утреннику иди досугу. К разработке и проведению мастер-классов, как правило, привлекаются воспитатели. Тематика связана с квартальной задачей.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мастер-класс\IMG_02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000504"/>
            <a:ext cx="3412359" cy="235745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297" y="1500174"/>
            <a:ext cx="3358221" cy="2428892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2436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 деловые игры - КВН, педагогический ринг, </a:t>
            </a:r>
            <a:r>
              <a:rPr lang="ru-RU" sz="3200" b="1" dirty="0" err="1" smtClean="0"/>
              <a:t>блиц-турнир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772816"/>
            <a:ext cx="4191000" cy="45517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Цель любого вида деловой игры  - уточнить и систематизировать знания педагогов или провести мини-диагностику их информированности по комплексу вопросов.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Содержание вопросов посвящено одной тематике. Это позволяет более полно охватить разные аспекты проблемы. Задания даются в виде вопросов, викторин, кроссвордов,  упражнений с иллюстративным материалом. Включается решение практических задач, разыгрывание инсценировок.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00306"/>
            <a:ext cx="4343400" cy="2722975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550</TotalTime>
  <Words>753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Старший  воспитатель МДОАУ  «Детский  сад  №  103  г.  орска» Стибунова  инна  леонидовна  2021 г.</vt:lpstr>
      <vt:lpstr>Презентация PowerPoint</vt:lpstr>
      <vt:lpstr>Презентация PowerPoint</vt:lpstr>
      <vt:lpstr>Формы активной работы с педагогами  МДОАУ № 103 г. Орска</vt:lpstr>
      <vt:lpstr>Практический   семинар</vt:lpstr>
      <vt:lpstr>Круглый  стол</vt:lpstr>
      <vt:lpstr> «Аквариум» и «Мозговой штурм»</vt:lpstr>
      <vt:lpstr>Мастер-класс</vt:lpstr>
      <vt:lpstr> деловые игры - КВН, педагогический ринг, блиц-турнир </vt:lpstr>
      <vt:lpstr>Ролевые   игры</vt:lpstr>
      <vt:lpstr>«Банк идей» и «Аукцион идей»</vt:lpstr>
      <vt:lpstr>РАЗВИТИЕ  РЕФЛЕКСИВНЫХ  СПОСОБНОСТЕЙ</vt:lpstr>
      <vt:lpstr>Результаты проведения активных форм методической работы</vt:lpstr>
      <vt:lpstr>Используемые  источники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Старший воспитатель МДОАУ «Детский сад № 103 г. орска» Стибунова инна леонидовна</dc:title>
  <dc:creator>Admin</dc:creator>
  <cp:lastModifiedBy>Admin</cp:lastModifiedBy>
  <cp:revision>55</cp:revision>
  <dcterms:created xsi:type="dcterms:W3CDTF">2019-09-11T06:52:51Z</dcterms:created>
  <dcterms:modified xsi:type="dcterms:W3CDTF">2024-01-31T10:15:04Z</dcterms:modified>
</cp:coreProperties>
</file>