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73" r:id="rId6"/>
    <p:sldId id="272" r:id="rId7"/>
    <p:sldId id="274" r:id="rId8"/>
    <p:sldId id="263" r:id="rId9"/>
    <p:sldId id="261" r:id="rId10"/>
    <p:sldId id="271" r:id="rId11"/>
    <p:sldId id="266" r:id="rId12"/>
    <p:sldId id="270" r:id="rId13"/>
    <p:sldId id="262" r:id="rId14"/>
    <p:sldId id="264" r:id="rId15"/>
    <p:sldId id="265" r:id="rId16"/>
    <p:sldId id="267" r:id="rId17"/>
    <p:sldId id="269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52D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CA4-D8C3-4847-A7A1-FB252F98739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696D-BB9C-494F-89FA-E62209110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94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CA4-D8C3-4847-A7A1-FB252F98739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696D-BB9C-494F-89FA-E62209110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67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CA4-D8C3-4847-A7A1-FB252F98739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696D-BB9C-494F-89FA-E62209110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19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CA4-D8C3-4847-A7A1-FB252F98739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696D-BB9C-494F-89FA-E62209110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59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CA4-D8C3-4847-A7A1-FB252F98739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696D-BB9C-494F-89FA-E62209110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70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CA4-D8C3-4847-A7A1-FB252F98739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696D-BB9C-494F-89FA-E62209110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1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CA4-D8C3-4847-A7A1-FB252F98739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696D-BB9C-494F-89FA-E62209110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08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CA4-D8C3-4847-A7A1-FB252F98739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696D-BB9C-494F-89FA-E62209110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36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CA4-D8C3-4847-A7A1-FB252F98739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696D-BB9C-494F-89FA-E62209110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542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CA4-D8C3-4847-A7A1-FB252F98739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696D-BB9C-494F-89FA-E62209110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17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CA4-D8C3-4847-A7A1-FB252F98739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696D-BB9C-494F-89FA-E62209110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62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D4CA4-D8C3-4847-A7A1-FB252F98739E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C696D-BB9C-494F-89FA-E622091104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19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2130425"/>
            <a:ext cx="5386398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Семинар-практикум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для педагогов дошкольных образовательных учреждений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3886200"/>
            <a:ext cx="4929222" cy="2114568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>
                <a:solidFill>
                  <a:srgbClr val="B52D44"/>
                </a:solidFill>
              </a:rPr>
              <a:t>Развитие психических процессов у детей </a:t>
            </a:r>
            <a:endParaRPr lang="ru-RU" sz="11200" dirty="0">
              <a:solidFill>
                <a:srgbClr val="B52D44"/>
              </a:solidFill>
            </a:endParaRPr>
          </a:p>
          <a:p>
            <a:r>
              <a:rPr lang="ru-RU" sz="11200" b="1" dirty="0">
                <a:solidFill>
                  <a:srgbClr val="B52D44"/>
                </a:solidFill>
              </a:rPr>
              <a:t>среднего - старшего дошкольного возраста</a:t>
            </a:r>
          </a:p>
          <a:p>
            <a:endParaRPr lang="ru-RU" sz="5600" b="1" dirty="0">
              <a:solidFill>
                <a:srgbClr val="002060"/>
              </a:solidFill>
            </a:endParaRPr>
          </a:p>
          <a:p>
            <a:r>
              <a:rPr lang="ru-RU" sz="5600" b="1" dirty="0">
                <a:solidFill>
                  <a:srgbClr val="002060"/>
                </a:solidFill>
              </a:rPr>
              <a:t>Старший воспитатель МДОАУ № 103 г. Орска </a:t>
            </a:r>
            <a:r>
              <a:rPr lang="ru-RU" sz="5600" b="1" dirty="0" err="1">
                <a:solidFill>
                  <a:srgbClr val="002060"/>
                </a:solidFill>
              </a:rPr>
              <a:t>Стибунова</a:t>
            </a:r>
            <a:r>
              <a:rPr lang="ru-RU" sz="5600" b="1" dirty="0">
                <a:solidFill>
                  <a:srgbClr val="002060"/>
                </a:solidFill>
              </a:rPr>
              <a:t> И.Л.</a:t>
            </a:r>
          </a:p>
          <a:p>
            <a:r>
              <a:rPr lang="ru-RU" sz="5600" b="1" dirty="0">
                <a:solidFill>
                  <a:srgbClr val="002060"/>
                </a:solidFill>
              </a:rPr>
              <a:t>2020 г.</a:t>
            </a: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1643050"/>
            <a:ext cx="52864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Упражнения для овладения операцией сравнения</a:t>
            </a:r>
            <a:endParaRPr lang="ru-RU" b="1" dirty="0"/>
          </a:p>
          <a:p>
            <a:pPr algn="just"/>
            <a:r>
              <a:rPr lang="ru-RU" sz="1700" b="1" dirty="0">
                <a:solidFill>
                  <a:srgbClr val="FF0000"/>
                </a:solidFill>
                <a:latin typeface="Arial Black" pitchFamily="34" charset="0"/>
              </a:rPr>
              <a:t>«Что общего?» </a:t>
            </a:r>
            <a:r>
              <a:rPr lang="ru-RU" sz="1700" dirty="0">
                <a:solidFill>
                  <a:srgbClr val="002060"/>
                </a:solidFill>
                <a:latin typeface="Arial Black" pitchFamily="34" charset="0"/>
              </a:rPr>
              <a:t>Ребенку дается ряд предметов и предлагается найти сходство между ними. Это могут быть фигуры одинаковой формы (цвета, размера), цветы/животные одного вида, похожие люди и др.</a:t>
            </a:r>
          </a:p>
          <a:p>
            <a:pPr algn="just"/>
            <a:r>
              <a:rPr lang="ru-RU" sz="1700" b="1" dirty="0">
                <a:solidFill>
                  <a:srgbClr val="FF0000"/>
                </a:solidFill>
                <a:latin typeface="Arial Black" pitchFamily="34" charset="0"/>
              </a:rPr>
              <a:t>«Чем различаются?» </a:t>
            </a:r>
            <a:r>
              <a:rPr lang="ru-RU" sz="1700" dirty="0">
                <a:solidFill>
                  <a:srgbClr val="002060"/>
                </a:solidFill>
                <a:latin typeface="Arial Black" pitchFamily="34" charset="0"/>
              </a:rPr>
              <a:t>Задание схоже с предыдущим, только здесь необходимо сказать, в чем отличие предметов. Можно использовать фигуры одного цвета, но разной формы, животных разных видов и т.д. Для совсем маленьких детей используются максимально непохожие объекты. </a:t>
            </a:r>
            <a:endParaRPr lang="ru-RU" sz="17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000372"/>
            <a:ext cx="4414846" cy="263842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>Аналогия - 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перенос знаний об одном предмете/явлении на другой (менее изученный или недоступный для изучения). Как мыслительная операция аналогия формируется на основе сравнения.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1785926"/>
            <a:ext cx="47149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«Аналогии»</a:t>
            </a:r>
            <a:r>
              <a:rPr lang="ru-RU" b="1" dirty="0">
                <a:latin typeface="Arial Black" pitchFamily="34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Сначала ребенку дается пример, на основе которого и будет выполняться упражнение. Важно удостовериться, что ребенку пример понятен. Задание: лес – дерево (в лесу дерево); луг — ? (а что на лугу?) коза – животное; хлеб — ? и т.д. Задание может быть как в свободной форме (ребенок сам придумывает ответ), так и с вариантами ответов.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1785927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Упражнения для овладения операцией аналогия</a:t>
            </a: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000372"/>
            <a:ext cx="4786346" cy="2638428"/>
          </a:xfrm>
        </p:spPr>
        <p:txBody>
          <a:bodyPr>
            <a:norm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Классификация и обобщение 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– объединение различных предметов по общим признакам.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Активная работа по развитию операций классификации и обобщения проходит с детьми 4 – 5 лет.</a:t>
            </a:r>
            <a:endParaRPr lang="ru-RU" sz="18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1714488"/>
            <a:ext cx="53578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   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 «Подбери картинку»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1. Ребенку дается набор картинок, изображающих различные предметы/явления (стол, шкаф, книга, кукла, чашка, собака, ручка, яблоко и т.д.). Его задача отложить изображения предметов определенной группы </a:t>
            </a:r>
          </a:p>
          <a:p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2. Ребенок получает набор картинок. Его задачей будет подобрать изображение предмета одной группы с предложенным. </a:t>
            </a:r>
          </a:p>
          <a:p>
            <a:r>
              <a:rPr lang="ru-RU" sz="1600" dirty="0">
                <a:solidFill>
                  <a:srgbClr val="FF0000"/>
                </a:solidFill>
                <a:latin typeface="Arial Black" pitchFamily="34" charset="0"/>
              </a:rPr>
              <a:t> «Назови группу»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Дается ряд изображений/определений, которые ему необходимо объединить в одну обобщающую группу и назвать ее. Например, клубника, вишня, ежевика – ягоды.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643051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Упражнения для овладения операциями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классификации и обобщения</a:t>
            </a:r>
          </a:p>
          <a:p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1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000372"/>
            <a:ext cx="4414846" cy="2638428"/>
          </a:xfrm>
        </p:spPr>
        <p:txBody>
          <a:bodyPr>
            <a:normAutofit fontScale="85000" lnSpcReduction="10000"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Анализ</a:t>
            </a:r>
            <a:r>
              <a:rPr lang="ru-RU" sz="1900" b="1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- расчленение сложного объекта на составные части. </a:t>
            </a:r>
            <a:endParaRPr lang="ru-RU" sz="19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00" b="1" dirty="0">
              <a:solidFill>
                <a:srgbClr val="002060"/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Синтез</a:t>
            </a:r>
            <a:r>
              <a:rPr lang="ru-RU" sz="1900" b="1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– переход от частей к целому.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b="1" dirty="0">
                <a:solidFill>
                  <a:srgbClr val="002060"/>
                </a:solidFill>
                <a:latin typeface="Arial Black" pitchFamily="34" charset="0"/>
              </a:rPr>
              <a:t>Направленный процесс по формированию операций анализа и синтеза организуется с дошкольниками с 5 лет.</a:t>
            </a:r>
            <a:endParaRPr lang="ru-RU" sz="19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1714488"/>
            <a:ext cx="5143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Упражнения для овладения операцией анализа</a:t>
            </a:r>
            <a:endParaRPr lang="ru-RU" sz="1600" b="1" dirty="0">
              <a:latin typeface="Arial Black" pitchFamily="34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«Назови свойства»</a:t>
            </a: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 Ребенку дается ряд понятий (яблоко, стол, собака и т.д.), его просят назвать существенные признаки каждого из них. Напр., яблоко круглое, зеленого цвета, растет на дереве. Чем больше названо свойств, тем лучше. 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«Раздели по признаку» </a:t>
            </a: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Ребенку предлагается набор различных фигур (красные – синие – зеленые – желтые, большие – маленькие, квадраты – круги - треугольники), которые необходимо разделить по определенному признаку: сначала по форме, потом по цвету и, наконец, по размеру.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86116" y="2136338"/>
            <a:ext cx="492922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endParaRPr lang="ru-RU" sz="1600" b="1" dirty="0">
              <a:latin typeface="Arial Black" pitchFamily="34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«Нарисуй недостающую фигуру»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Ребенку предлагается несколько фигур, объединенных по какому-то признаку (цвет, форма, размер). В ряду не хватает одного объекта – школьник должен его назвать и дорисовать.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«Выложи фигуру»</a:t>
            </a:r>
            <a:r>
              <a:rPr lang="ru-RU" sz="1600" b="1" dirty="0"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Из набора элементов ребенку нужно сложить предмет: квадрат, треугольник, ромб, домик, стул и т.д.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928803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 Black" pitchFamily="34" charset="0"/>
              </a:rPr>
              <a:t>Упражнения для овладения операцией синтеза</a:t>
            </a:r>
            <a:endParaRPr lang="ru-RU" sz="1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130425"/>
            <a:ext cx="5542384" cy="147002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СПАСИБО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886200"/>
            <a:ext cx="3920480" cy="17526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071802" y="1714488"/>
            <a:ext cx="521494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систематизировать знания и умения педагогов в вопросах развития мышления дошкольников в условиях ДОУ.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Активизировать теоретические и практические знания педагогов по развитию мыслительных</a:t>
            </a:r>
            <a:r>
              <a:rPr kumimoji="0" lang="ru-RU" sz="17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процессов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дошкольников.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Способствовать расширению педагогических методов и приемов по развитию у детей познавательной активности через мыслительную деятельность.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Повышать педагогическое мастерство педагогов в условиях внедрения современных инновационных технологий.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14678" y="1857364"/>
            <a:ext cx="507209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Дошкольный период – возраст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интенсивного формирования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психических процессов: восприятия, печи, памяти, внимания, мышления, воображения.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Мониторинговые исследования педагогов-психологов ДОУ и ОУ за последние 10 лет свидетельствуют о снижении познавательной активности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В</a:t>
            </a:r>
            <a:r>
              <a:rPr kumimoji="0" lang="ru-RU" sz="14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ФГОС ДО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одной из главных задач является создание благоприятных условий развития детей в соответствии с их возрастными и индивидуальными особенностями и склонностями, развитие познавательных способностей и творческого потенциала каждого ребенка как субъекта отношений с самим собой, другими детьми, взрослыми и миром.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Перед дошкольным образованием стоит задача поиска новых нестандартных форм взаимодействия с воспитанниками, выбор и применение образовательных технологий, которые помогут каждому ребенку проявить интересы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потребности.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86116" y="1928802"/>
            <a:ext cx="50006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Память в дошкольном возрасте является основной функцией.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В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младшем дошкольном возрасте память ребенка непроизвольна. Он запоминает лишь то, что его заинтересовало, вызвало эмоции.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К 4–5 годам начинает развиваться память произвольная.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Окончательно произвольность сформируется к старшему дошкольному возрасту.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8992" y="3214686"/>
            <a:ext cx="4714908" cy="2571768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«Чего не стало?», «что изменилось?», «Что добавилось?» «Опиши спрятанный предмет», «</a:t>
            </a:r>
            <a:r>
              <a:rPr lang="ru-RU" sz="1400" dirty="0" err="1">
                <a:solidFill>
                  <a:srgbClr val="002060"/>
                </a:solidFill>
                <a:latin typeface="Arial Black" pitchFamily="34" charset="0"/>
              </a:rPr>
              <a:t>меморина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» («парочки»), «снежный ком», «Пары слов», «10 слов», «Запомни и нарисуй», «запомни и напиши цифры (буквы)», «найди заданный предмет», «запомни – разложи», «Действуем по заданию», «повтори действия», «постучи, как я»,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14678" y="1857364"/>
            <a:ext cx="4914880" cy="1357322"/>
          </a:xfrm>
        </p:spPr>
        <p:txBody>
          <a:bodyPr>
            <a:noAutofit/>
          </a:bodyPr>
          <a:lstStyle/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>Игры для развития памяти у дошкольников</a:t>
            </a: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928926" y="2214554"/>
            <a:ext cx="5286413" cy="34242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    Развитие произвольного внимания дошкольников связано с проявлением волевого усилия посмотреть, прислушаться, умения сконцентрироваться. Без данного вида внимания невозможно обучение в школе. Поэтому развитие внимания дошкольников, прежде всего, заключается в формировании функции произвольности.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2130425"/>
            <a:ext cx="4857784" cy="94138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>Игры для развития внимания у дошкольников</a:t>
            </a:r>
            <a:br>
              <a:rPr lang="ru-RU" sz="1800" dirty="0">
                <a:solidFill>
                  <a:srgbClr val="FF0000"/>
                </a:solidFill>
                <a:latin typeface="Arial Black" pitchFamily="34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214686"/>
            <a:ext cx="5143536" cy="2424114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«Найди различия».  «Найди сходства», «Найди пару»,  Чего не хватает?», «Найди нелепицы», «Спрятанные предметы», «Зачеркни по заданию», «Повтори узор», «Раскрась в соответствии с условными обозначениями», «Найди тень», «Четыре стихии», «Запрещенное движение», «Запретное слово (число)»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2643182"/>
            <a:ext cx="49292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     Мыслительный процесс состоит из ряда операций. 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     Наиболее распространенные мыслительные операции — анализ, синтез, аналогия, сравнение, обобщение, классификация.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14678" y="2143116"/>
            <a:ext cx="492922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Сравнение пары предметов или явлений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 — нахождение сходства и различия между ними.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З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акономерности: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Д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етям до 4 – 5 лет доступно сравнение двух объектов по сходству.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Б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лиже к 5 годам – дошкольники овладевают умением два объекта сравнивать по различию.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Позже количество сравниваемых объектов может увеличиваться.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738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Семинар-практикум для педагогов дошкольных образовательных учреждений </vt:lpstr>
      <vt:lpstr>Слайд 2</vt:lpstr>
      <vt:lpstr>Слайд 3</vt:lpstr>
      <vt:lpstr>Слайд 4</vt:lpstr>
      <vt:lpstr>«Чего не стало?», «что изменилось?», «Что добавилось?» «Опиши спрятанный предмет», «меморина» («парочки»), «снежный ком», «Пары слов», «10 слов», «Запомни и нарисуй», «запомни и напиши цифры (буквы)», «найди заданный предмет», «запомни – разложи», «Действуем по заданию», «повтори действия», «постучи, как я», </vt:lpstr>
      <vt:lpstr>Слайд 6</vt:lpstr>
      <vt:lpstr>Игры для развития внимания у дошкольников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</dc:creator>
  <cp:lastModifiedBy>Admin</cp:lastModifiedBy>
  <cp:revision>25</cp:revision>
  <dcterms:created xsi:type="dcterms:W3CDTF">2020-02-19T18:45:51Z</dcterms:created>
  <dcterms:modified xsi:type="dcterms:W3CDTF">2020-03-04T08:21:55Z</dcterms:modified>
</cp:coreProperties>
</file>