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sldIdLst>
    <p:sldId id="256" r:id="rId2"/>
    <p:sldId id="261" r:id="rId3"/>
    <p:sldId id="260" r:id="rId4"/>
    <p:sldId id="259" r:id="rId5"/>
    <p:sldId id="258" r:id="rId6"/>
    <p:sldId id="262" r:id="rId7"/>
    <p:sldId id="263" r:id="rId8"/>
    <p:sldId id="264" r:id="rId9"/>
    <p:sldId id="269" r:id="rId10"/>
    <p:sldId id="270" r:id="rId11"/>
    <p:sldId id="271" r:id="rId12"/>
    <p:sldId id="265" r:id="rId13"/>
    <p:sldId id="272" r:id="rId14"/>
    <p:sldId id="275" r:id="rId15"/>
    <p:sldId id="277" r:id="rId16"/>
    <p:sldId id="278" r:id="rId17"/>
    <p:sldId id="279" r:id="rId18"/>
    <p:sldId id="280" r:id="rId19"/>
    <p:sldId id="281" r:id="rId20"/>
    <p:sldId id="274"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42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49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B87C5A4-4EA3-4D4D-B420-340800F9E586}" type="datetimeFigureOut">
              <a:rPr lang="fr-FR" smtClean="0"/>
              <a:t>15/11/2021</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8D870EFA-E589-4BD4-9800-9B3A2848CC4F}"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8540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87C5A4-4EA3-4D4D-B420-340800F9E586}" type="datetimeFigureOut">
              <a:rPr lang="fr-FR" smtClean="0"/>
              <a:t>15/11/2021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D870EFA-E589-4BD4-9800-9B3A2848CC4F}"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3984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87C5A4-4EA3-4D4D-B420-340800F9E586}" type="datetimeFigureOut">
              <a:rPr lang="fr-FR" smtClean="0"/>
              <a:t>15/11/2021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D870EFA-E589-4BD4-9800-9B3A2848CC4F}"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121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87C5A4-4EA3-4D4D-B420-340800F9E586}" type="datetimeFigureOut">
              <a:rPr lang="fr-FR" smtClean="0"/>
              <a:t>15/11/2021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D870EFA-E589-4BD4-9800-9B3A2848CC4F}"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2435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B87C5A4-4EA3-4D4D-B420-340800F9E586}" type="datetimeFigureOut">
              <a:rPr lang="fr-FR" smtClean="0"/>
              <a:t>15/11/2021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D870EFA-E589-4BD4-9800-9B3A2848CC4F}"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2078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B87C5A4-4EA3-4D4D-B420-340800F9E586}" type="datetimeFigureOut">
              <a:rPr lang="fr-FR" smtClean="0"/>
              <a:t>15/11/2021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D870EFA-E589-4BD4-9800-9B3A2848CC4F}"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5910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B87C5A4-4EA3-4D4D-B420-340800F9E586}" type="datetimeFigureOut">
              <a:rPr lang="fr-FR" smtClean="0"/>
              <a:t>15/11/2021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D870EFA-E589-4BD4-9800-9B3A2848CC4F}"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918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B87C5A4-4EA3-4D4D-B420-340800F9E586}" type="datetimeFigureOut">
              <a:rPr lang="fr-FR" smtClean="0"/>
              <a:t>15/11/2021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D870EFA-E589-4BD4-9800-9B3A2848CC4F}"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7218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7C5A4-4EA3-4D4D-B420-340800F9E586}" type="datetimeFigureOut">
              <a:rPr lang="fr-FR" smtClean="0"/>
              <a:t>15/11/2021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D870EFA-E589-4BD4-9800-9B3A2848CC4F}" type="slidenum">
              <a:rPr lang="fr-FR" smtClean="0"/>
              <a:t>‹N°›</a:t>
            </a:fld>
            <a:endParaRPr lang="fr-FR"/>
          </a:p>
        </p:txBody>
      </p:sp>
    </p:spTree>
    <p:extLst>
      <p:ext uri="{BB962C8B-B14F-4D97-AF65-F5344CB8AC3E}">
        <p14:creationId xmlns:p14="http://schemas.microsoft.com/office/powerpoint/2010/main" val="1516163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B87C5A4-4EA3-4D4D-B420-340800F9E586}" type="datetimeFigureOut">
              <a:rPr lang="fr-FR" smtClean="0"/>
              <a:t>15/11/2021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D870EFA-E589-4BD4-9800-9B3A2848CC4F}"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2089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B87C5A4-4EA3-4D4D-B420-340800F9E586}" type="datetimeFigureOut">
              <a:rPr lang="fr-FR" smtClean="0"/>
              <a:t>15/11/2021</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8D870EFA-E589-4BD4-9800-9B3A2848CC4F}"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704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B87C5A4-4EA3-4D4D-B420-340800F9E586}" type="datetimeFigureOut">
              <a:rPr lang="fr-FR" smtClean="0"/>
              <a:t>15/11/2021</a:t>
            </a:fld>
            <a:endParaRPr lang="fr-F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D870EFA-E589-4BD4-9800-9B3A2848CC4F}" type="slidenum">
              <a:rPr lang="fr-FR" smtClean="0"/>
              <a:t>‹N°›</a:t>
            </a:fld>
            <a:endParaRPr lang="fr-F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547616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image" Target="../media/image2.jpg"/><Relationship Id="rId1" Type="http://schemas.openxmlformats.org/officeDocument/2006/relationships/slideLayout" Target="../slideLayouts/slideLayout7.xml"/><Relationship Id="rId5" Type="http://schemas.openxmlformats.org/officeDocument/2006/relationships/image" Target="../media/image5.jfif"/><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7.jf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3319AB-2674-4E89-9AB5-4496C11C1748}"/>
              </a:ext>
            </a:extLst>
          </p:cNvPr>
          <p:cNvSpPr>
            <a:spLocks noGrp="1"/>
          </p:cNvSpPr>
          <p:nvPr>
            <p:ph type="title"/>
          </p:nvPr>
        </p:nvSpPr>
        <p:spPr>
          <a:xfrm>
            <a:off x="838200" y="1996608"/>
            <a:ext cx="10515600" cy="1325563"/>
          </a:xfrm>
        </p:spPr>
        <p:txBody>
          <a:bodyPr>
            <a:noAutofit/>
          </a:bodyPr>
          <a:lstStyle/>
          <a:p>
            <a:pPr algn="ctr"/>
            <a:r>
              <a:rPr lang="fr-FR" sz="5400" dirty="0">
                <a:latin typeface="Calibri" panose="020F0502020204030204" pitchFamily="34" charset="0"/>
                <a:cs typeface="Calibri" panose="020F0502020204030204" pitchFamily="34" charset="0"/>
              </a:rPr>
              <a:t>L’ENSEIGNEMENT DE LA COMPRÉHENSION</a:t>
            </a:r>
          </a:p>
        </p:txBody>
      </p:sp>
    </p:spTree>
    <p:extLst>
      <p:ext uri="{BB962C8B-B14F-4D97-AF65-F5344CB8AC3E}">
        <p14:creationId xmlns:p14="http://schemas.microsoft.com/office/powerpoint/2010/main" val="2939562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FB79AAD-A4AD-46A7-A1F9-EF8D9BD31F1B}"/>
              </a:ext>
            </a:extLst>
          </p:cNvPr>
          <p:cNvSpPr txBox="1"/>
          <p:nvPr/>
        </p:nvSpPr>
        <p:spPr>
          <a:xfrm>
            <a:off x="773723" y="420809"/>
            <a:ext cx="10278208" cy="584775"/>
          </a:xfrm>
          <a:prstGeom prst="rect">
            <a:avLst/>
          </a:prstGeom>
          <a:noFill/>
        </p:spPr>
        <p:txBody>
          <a:bodyPr wrap="square" rtlCol="0">
            <a:spAutoFit/>
          </a:bodyPr>
          <a:lstStyle/>
          <a:p>
            <a:r>
              <a:rPr lang="fr-FR" sz="3200" u="sng" dirty="0">
                <a:latin typeface="Calibri" panose="020F0502020204030204" pitchFamily="34" charset="0"/>
                <a:cs typeface="Calibri" panose="020F0502020204030204" pitchFamily="34" charset="0"/>
              </a:rPr>
              <a:t>Il existe plusieurs dispositifs pour lever certains obstacles…</a:t>
            </a:r>
          </a:p>
        </p:txBody>
      </p:sp>
      <p:sp>
        <p:nvSpPr>
          <p:cNvPr id="3" name="ZoneTexte 2">
            <a:extLst>
              <a:ext uri="{FF2B5EF4-FFF2-40B4-BE49-F238E27FC236}">
                <a16:creationId xmlns:a16="http://schemas.microsoft.com/office/drawing/2014/main" id="{3C3A511D-B1D0-4B5E-8092-C9DDE5453573}"/>
              </a:ext>
            </a:extLst>
          </p:cNvPr>
          <p:cNvSpPr txBox="1"/>
          <p:nvPr/>
        </p:nvSpPr>
        <p:spPr>
          <a:xfrm>
            <a:off x="720968" y="1375593"/>
            <a:ext cx="9530862"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Raconter l’histoire à l’aide de marionnettes, passer par la théâtralisation</a:t>
            </a:r>
            <a:endParaRPr lang="fr-FR" sz="2400" dirty="0"/>
          </a:p>
        </p:txBody>
      </p:sp>
      <p:sp>
        <p:nvSpPr>
          <p:cNvPr id="4" name="ZoneTexte 3">
            <a:extLst>
              <a:ext uri="{FF2B5EF4-FFF2-40B4-BE49-F238E27FC236}">
                <a16:creationId xmlns:a16="http://schemas.microsoft.com/office/drawing/2014/main" id="{10A9F5E2-A8BC-4932-8502-684A2F97161C}"/>
              </a:ext>
            </a:extLst>
          </p:cNvPr>
          <p:cNvSpPr txBox="1"/>
          <p:nvPr/>
        </p:nvSpPr>
        <p:spPr>
          <a:xfrm>
            <a:off x="720968" y="2060404"/>
            <a:ext cx="8510954"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Raconter l’histoire en petits groupes</a:t>
            </a:r>
          </a:p>
        </p:txBody>
      </p:sp>
      <p:sp>
        <p:nvSpPr>
          <p:cNvPr id="5" name="ZoneTexte 4">
            <a:extLst>
              <a:ext uri="{FF2B5EF4-FFF2-40B4-BE49-F238E27FC236}">
                <a16:creationId xmlns:a16="http://schemas.microsoft.com/office/drawing/2014/main" id="{CF56DB64-FCB2-496A-8741-308DE903F1CA}"/>
              </a:ext>
            </a:extLst>
          </p:cNvPr>
          <p:cNvSpPr txBox="1"/>
          <p:nvPr/>
        </p:nvSpPr>
        <p:spPr>
          <a:xfrm>
            <a:off x="720968" y="2745217"/>
            <a:ext cx="9020908"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Expliquer au préalable le lexique qui va être employé dans l’album</a:t>
            </a:r>
          </a:p>
        </p:txBody>
      </p:sp>
      <p:sp>
        <p:nvSpPr>
          <p:cNvPr id="6" name="ZoneTexte 5">
            <a:extLst>
              <a:ext uri="{FF2B5EF4-FFF2-40B4-BE49-F238E27FC236}">
                <a16:creationId xmlns:a16="http://schemas.microsoft.com/office/drawing/2014/main" id="{D7F8C58A-9561-4D17-9FF1-913EEE70D7CD}"/>
              </a:ext>
            </a:extLst>
          </p:cNvPr>
          <p:cNvSpPr txBox="1"/>
          <p:nvPr/>
        </p:nvSpPr>
        <p:spPr>
          <a:xfrm>
            <a:off x="720969" y="3420286"/>
            <a:ext cx="10383716" cy="461665"/>
          </a:xfrm>
          <a:prstGeom prst="rect">
            <a:avLst/>
          </a:prstGeom>
          <a:noFill/>
        </p:spPr>
        <p:txBody>
          <a:bodyPr wrap="square" rtlCol="0">
            <a:spAutoFit/>
          </a:bodyPr>
          <a:lstStyle/>
          <a:p>
            <a:pPr marL="342900" indent="-342900">
              <a:buFont typeface="Arial" panose="020B0604020202020204" pitchFamily="34" charset="0"/>
              <a:buChar char="•"/>
            </a:pPr>
            <a:r>
              <a:rPr lang="fr-FR" sz="2400" dirty="0">
                <a:latin typeface="Calibri" panose="020F0502020204030204" pitchFamily="34" charset="0"/>
                <a:cs typeface="Calibri" panose="020F0502020204030204" pitchFamily="34" charset="0"/>
              </a:rPr>
              <a:t>Annoncer une consigne simple</a:t>
            </a:r>
          </a:p>
        </p:txBody>
      </p:sp>
      <p:sp>
        <p:nvSpPr>
          <p:cNvPr id="7" name="ZoneTexte 6">
            <a:extLst>
              <a:ext uri="{FF2B5EF4-FFF2-40B4-BE49-F238E27FC236}">
                <a16:creationId xmlns:a16="http://schemas.microsoft.com/office/drawing/2014/main" id="{17E43FD4-8E94-4F02-923E-0C85CAD1AC79}"/>
              </a:ext>
            </a:extLst>
          </p:cNvPr>
          <p:cNvSpPr txBox="1"/>
          <p:nvPr/>
        </p:nvSpPr>
        <p:spPr>
          <a:xfrm>
            <a:off x="720968" y="5020742"/>
            <a:ext cx="2998179" cy="461665"/>
          </a:xfrm>
          <a:prstGeom prst="rect">
            <a:avLst/>
          </a:prstGeom>
          <a:noFill/>
        </p:spPr>
        <p:txBody>
          <a:bodyPr wrap="square" rtlCol="0">
            <a:spAutoFit/>
          </a:bodyPr>
          <a:lstStyle/>
          <a:p>
            <a:pPr marL="342900" indent="-342900">
              <a:buFont typeface="Arial" panose="020B0604020202020204" pitchFamily="34" charset="0"/>
              <a:buChar char="•"/>
            </a:pPr>
            <a:r>
              <a:rPr lang="fr-FR" sz="2400" dirty="0">
                <a:latin typeface="Calibri" panose="020F0502020204030204" pitchFamily="34" charset="0"/>
                <a:cs typeface="Calibri" panose="020F0502020204030204" pitchFamily="34" charset="0"/>
              </a:rPr>
              <a:t>Garder une trace</a:t>
            </a:r>
          </a:p>
        </p:txBody>
      </p:sp>
      <p:sp>
        <p:nvSpPr>
          <p:cNvPr id="8" name="ZoneTexte 7">
            <a:extLst>
              <a:ext uri="{FF2B5EF4-FFF2-40B4-BE49-F238E27FC236}">
                <a16:creationId xmlns:a16="http://schemas.microsoft.com/office/drawing/2014/main" id="{5A371ED7-E2A9-44BA-8449-32E95AC88AE6}"/>
              </a:ext>
            </a:extLst>
          </p:cNvPr>
          <p:cNvSpPr txBox="1"/>
          <p:nvPr/>
        </p:nvSpPr>
        <p:spPr>
          <a:xfrm>
            <a:off x="720968" y="4095355"/>
            <a:ext cx="10383716" cy="830997"/>
          </a:xfrm>
          <a:prstGeom prst="rect">
            <a:avLst/>
          </a:prstGeom>
          <a:noFill/>
        </p:spPr>
        <p:txBody>
          <a:bodyPr wrap="square" rtlCol="0">
            <a:spAutoFit/>
          </a:bodyPr>
          <a:lstStyle/>
          <a:p>
            <a:pPr marL="285750" indent="-285750">
              <a:buFont typeface="Arial" panose="020B0604020202020204" pitchFamily="34" charset="0"/>
              <a:buChar char="•"/>
            </a:pPr>
            <a:r>
              <a:rPr lang="fr-FR" sz="2400" dirty="0"/>
              <a:t>Organiser des échanges pour mettre en évidence les différentes interprétations des élèves</a:t>
            </a:r>
          </a:p>
        </p:txBody>
      </p:sp>
    </p:spTree>
    <p:extLst>
      <p:ext uri="{BB962C8B-B14F-4D97-AF65-F5344CB8AC3E}">
        <p14:creationId xmlns:p14="http://schemas.microsoft.com/office/powerpoint/2010/main" val="243415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006B9E-AE6C-4101-BE31-E840257DBF9A}"/>
              </a:ext>
            </a:extLst>
          </p:cNvPr>
          <p:cNvSpPr txBox="1"/>
          <p:nvPr/>
        </p:nvSpPr>
        <p:spPr>
          <a:xfrm>
            <a:off x="1141534" y="1336431"/>
            <a:ext cx="9908931" cy="2554545"/>
          </a:xfrm>
          <a:prstGeom prst="rect">
            <a:avLst/>
          </a:prstGeom>
          <a:noFill/>
        </p:spPr>
        <p:txBody>
          <a:bodyPr wrap="square" rtlCol="0">
            <a:spAutoFit/>
          </a:bodyPr>
          <a:lstStyle/>
          <a:p>
            <a:r>
              <a:rPr lang="fr-FR" sz="3200" dirty="0"/>
              <a:t>Selon le Programme de l’école maternelle,</a:t>
            </a:r>
          </a:p>
          <a:p>
            <a:endParaRPr lang="fr-FR" sz="3200" dirty="0"/>
          </a:p>
          <a:p>
            <a:r>
              <a:rPr lang="fr-FR" sz="3200" dirty="0"/>
              <a:t>L’école maternelle est « une école ambitieuse qui s’appuie sur un principe fondamental: tous les enfants sont capables d’apprendre et de progresser ».</a:t>
            </a:r>
          </a:p>
        </p:txBody>
      </p:sp>
      <p:sp>
        <p:nvSpPr>
          <p:cNvPr id="3" name="Rectangle 2">
            <a:extLst>
              <a:ext uri="{FF2B5EF4-FFF2-40B4-BE49-F238E27FC236}">
                <a16:creationId xmlns:a16="http://schemas.microsoft.com/office/drawing/2014/main" id="{4F700390-90D3-4E78-84EE-DE89642DF69A}"/>
              </a:ext>
            </a:extLst>
          </p:cNvPr>
          <p:cNvSpPr/>
          <p:nvPr/>
        </p:nvSpPr>
        <p:spPr>
          <a:xfrm>
            <a:off x="1116623" y="1310054"/>
            <a:ext cx="9970477" cy="2646484"/>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42532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0BB28E5-191F-4B66-A2BB-69142DB942BB}"/>
              </a:ext>
            </a:extLst>
          </p:cNvPr>
          <p:cNvSpPr txBox="1"/>
          <p:nvPr/>
        </p:nvSpPr>
        <p:spPr>
          <a:xfrm>
            <a:off x="807395" y="408561"/>
            <a:ext cx="10019489" cy="584775"/>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Il est fondamental que les élèves deviennent de bons </a:t>
            </a:r>
            <a:r>
              <a:rPr lang="fr-FR" sz="2800" dirty="0" err="1">
                <a:latin typeface="Calibri" panose="020F0502020204030204" pitchFamily="34" charset="0"/>
                <a:cs typeface="Calibri" panose="020F0502020204030204" pitchFamily="34" charset="0"/>
              </a:rPr>
              <a:t>compreneurs</a:t>
            </a:r>
            <a:r>
              <a:rPr lang="fr-FR" sz="3200" dirty="0">
                <a:latin typeface="Calibri" panose="020F0502020204030204" pitchFamily="34" charset="0"/>
                <a:cs typeface="Calibri" panose="020F0502020204030204" pitchFamily="34" charset="0"/>
              </a:rPr>
              <a:t>.</a:t>
            </a:r>
          </a:p>
        </p:txBody>
      </p:sp>
      <p:sp>
        <p:nvSpPr>
          <p:cNvPr id="3" name="ZoneTexte 2">
            <a:extLst>
              <a:ext uri="{FF2B5EF4-FFF2-40B4-BE49-F238E27FC236}">
                <a16:creationId xmlns:a16="http://schemas.microsoft.com/office/drawing/2014/main" id="{A5864E7E-565F-4D36-B1E5-F3A1F7AEEFAC}"/>
              </a:ext>
            </a:extLst>
          </p:cNvPr>
          <p:cNvSpPr txBox="1"/>
          <p:nvPr/>
        </p:nvSpPr>
        <p:spPr>
          <a:xfrm>
            <a:off x="894944" y="2607013"/>
            <a:ext cx="8307421" cy="2308324"/>
          </a:xfrm>
          <a:prstGeom prst="rect">
            <a:avLst/>
          </a:prstGeom>
          <a:noFill/>
        </p:spPr>
        <p:txBody>
          <a:bodyPr wrap="square" rtlCol="0">
            <a:spAutoFit/>
          </a:bodyPr>
          <a:lstStyle/>
          <a:p>
            <a:r>
              <a:rPr lang="fr-FR" sz="2800" dirty="0">
                <a:latin typeface="Calibri" panose="020F0502020204030204" pitchFamily="34" charset="0"/>
                <a:cs typeface="Calibri" panose="020F0502020204030204" pitchFamily="34" charset="0"/>
              </a:rPr>
              <a:t>Selon </a:t>
            </a:r>
            <a:r>
              <a:rPr lang="fr-FR" sz="3200" dirty="0">
                <a:latin typeface="Calibri" panose="020F0502020204030204" pitchFamily="34" charset="0"/>
                <a:cs typeface="Calibri" panose="020F0502020204030204" pitchFamily="34" charset="0"/>
              </a:rPr>
              <a:t>Gérard Chauveau</a:t>
            </a:r>
            <a:r>
              <a:rPr lang="fr-FR" sz="2800" dirty="0">
                <a:latin typeface="Calibri" panose="020F0502020204030204" pitchFamily="34" charset="0"/>
                <a:cs typeface="Calibri" panose="020F0502020204030204" pitchFamily="34" charset="0"/>
              </a:rPr>
              <a:t>, il y a </a:t>
            </a:r>
            <a:r>
              <a:rPr lang="fr-FR" sz="2800" u="sng" dirty="0">
                <a:latin typeface="Calibri" panose="020F0502020204030204" pitchFamily="34" charset="0"/>
                <a:cs typeface="Calibri" panose="020F0502020204030204" pitchFamily="34" charset="0"/>
              </a:rPr>
              <a:t>3 étapes</a:t>
            </a:r>
            <a:r>
              <a:rPr lang="fr-FR" sz="2800" dirty="0">
                <a:latin typeface="Calibri" panose="020F0502020204030204" pitchFamily="34" charset="0"/>
                <a:cs typeface="Calibri" panose="020F0502020204030204" pitchFamily="34" charset="0"/>
              </a:rPr>
              <a:t>:</a:t>
            </a:r>
          </a:p>
          <a:p>
            <a:endParaRPr lang="fr-FR" sz="2800" dirty="0">
              <a:latin typeface="Calibri" panose="020F0502020204030204" pitchFamily="34" charset="0"/>
              <a:cs typeface="Calibri" panose="020F0502020204030204" pitchFamily="34" charset="0"/>
            </a:endParaRPr>
          </a:p>
          <a:p>
            <a:pPr marL="2571750" lvl="5" indent="-285750">
              <a:buFont typeface="Arial" panose="020B0604020202020204" pitchFamily="34" charset="0"/>
              <a:buChar char="•"/>
            </a:pPr>
            <a:r>
              <a:rPr lang="fr-FR" sz="2800" dirty="0">
                <a:latin typeface="Calibri" panose="020F0502020204030204" pitchFamily="34" charset="0"/>
                <a:cs typeface="Calibri" panose="020F0502020204030204" pitchFamily="34" charset="0"/>
              </a:rPr>
              <a:t>en PS : un </a:t>
            </a:r>
            <a:r>
              <a:rPr lang="fr-FR" sz="2800" b="1" dirty="0">
                <a:latin typeface="Calibri" panose="020F0502020204030204" pitchFamily="34" charset="0"/>
                <a:cs typeface="Calibri" panose="020F0502020204030204" pitchFamily="34" charset="0"/>
              </a:rPr>
              <a:t>consommateur passif</a:t>
            </a:r>
          </a:p>
          <a:p>
            <a:pPr marL="2571750" lvl="5" indent="-285750">
              <a:buFont typeface="Arial" panose="020B0604020202020204" pitchFamily="34" charset="0"/>
              <a:buChar char="•"/>
            </a:pPr>
            <a:r>
              <a:rPr lang="fr-FR" sz="2800" dirty="0">
                <a:latin typeface="Calibri" panose="020F0502020204030204" pitchFamily="34" charset="0"/>
                <a:cs typeface="Calibri" panose="020F0502020204030204" pitchFamily="34" charset="0"/>
              </a:rPr>
              <a:t>en MS: un </a:t>
            </a:r>
            <a:r>
              <a:rPr lang="fr-FR" sz="2800" b="1" dirty="0">
                <a:latin typeface="Calibri" panose="020F0502020204030204" pitchFamily="34" charset="0"/>
                <a:cs typeface="Calibri" panose="020F0502020204030204" pitchFamily="34" charset="0"/>
              </a:rPr>
              <a:t>observateur curieux</a:t>
            </a:r>
          </a:p>
          <a:p>
            <a:pPr marL="2571750" lvl="5" indent="-285750">
              <a:buFont typeface="Arial" panose="020B0604020202020204" pitchFamily="34" charset="0"/>
              <a:buChar char="•"/>
            </a:pPr>
            <a:r>
              <a:rPr lang="fr-FR" sz="2800" dirty="0">
                <a:latin typeface="Calibri" panose="020F0502020204030204" pitchFamily="34" charset="0"/>
                <a:cs typeface="Calibri" panose="020F0502020204030204" pitchFamily="34" charset="0"/>
              </a:rPr>
              <a:t>en GS: un </a:t>
            </a:r>
            <a:r>
              <a:rPr lang="fr-FR" sz="2800" b="1" dirty="0" err="1">
                <a:latin typeface="Calibri" panose="020F0502020204030204" pitchFamily="34" charset="0"/>
                <a:cs typeface="Calibri" panose="020F0502020204030204" pitchFamily="34" charset="0"/>
              </a:rPr>
              <a:t>compreneur</a:t>
            </a:r>
            <a:endParaRPr lang="fr-FR" sz="2800" b="1" dirty="0">
              <a:latin typeface="Calibri" panose="020F0502020204030204" pitchFamily="34" charset="0"/>
              <a:cs typeface="Calibri" panose="020F0502020204030204" pitchFamily="34" charset="0"/>
            </a:endParaRPr>
          </a:p>
        </p:txBody>
      </p:sp>
      <p:sp>
        <p:nvSpPr>
          <p:cNvPr id="4" name="ZoneTexte 3">
            <a:extLst>
              <a:ext uri="{FF2B5EF4-FFF2-40B4-BE49-F238E27FC236}">
                <a16:creationId xmlns:a16="http://schemas.microsoft.com/office/drawing/2014/main" id="{F2D297C0-739A-491B-AFF5-7ED76CE235A3}"/>
              </a:ext>
            </a:extLst>
          </p:cNvPr>
          <p:cNvSpPr txBox="1"/>
          <p:nvPr/>
        </p:nvSpPr>
        <p:spPr>
          <a:xfrm>
            <a:off x="3920245" y="1365141"/>
            <a:ext cx="3793788" cy="646331"/>
          </a:xfrm>
          <a:prstGeom prst="rect">
            <a:avLst/>
          </a:prstGeom>
          <a:noFill/>
        </p:spPr>
        <p:txBody>
          <a:bodyPr wrap="square" rtlCol="0">
            <a:spAutoFit/>
          </a:bodyPr>
          <a:lstStyle/>
          <a:p>
            <a:r>
              <a:rPr lang="fr-FR" sz="3600" dirty="0">
                <a:latin typeface="Calibri" panose="020F0502020204030204" pitchFamily="34" charset="0"/>
                <a:cs typeface="Calibri" panose="020F0502020204030204" pitchFamily="34" charset="0"/>
                <a:sym typeface="Symbol" panose="05050102010706020507" pitchFamily="18" charset="2"/>
              </a:rPr>
              <a:t> </a:t>
            </a:r>
            <a:r>
              <a:rPr lang="fr-FR" sz="3600" dirty="0">
                <a:latin typeface="Calibri" panose="020F0502020204030204" pitchFamily="34" charset="0"/>
                <a:cs typeface="Calibri" panose="020F0502020204030204" pitchFamily="34" charset="0"/>
              </a:rPr>
              <a:t>C’est progressif!</a:t>
            </a:r>
          </a:p>
        </p:txBody>
      </p:sp>
    </p:spTree>
    <p:extLst>
      <p:ext uri="{BB962C8B-B14F-4D97-AF65-F5344CB8AC3E}">
        <p14:creationId xmlns:p14="http://schemas.microsoft.com/office/powerpoint/2010/main" val="268114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944A521-ED98-4AAA-A5A2-B11D5AF3D2F8}"/>
              </a:ext>
            </a:extLst>
          </p:cNvPr>
          <p:cNvSpPr txBox="1"/>
          <p:nvPr/>
        </p:nvSpPr>
        <p:spPr>
          <a:xfrm>
            <a:off x="2624784" y="1041608"/>
            <a:ext cx="8210145" cy="3046988"/>
          </a:xfrm>
          <a:prstGeom prst="rect">
            <a:avLst/>
          </a:prstGeom>
          <a:noFill/>
        </p:spPr>
        <p:txBody>
          <a:bodyPr wrap="square" rtlCol="0">
            <a:spAutoFit/>
          </a:bodyPr>
          <a:lstStyle/>
          <a:p>
            <a:pPr algn="ctr"/>
            <a:r>
              <a:rPr lang="fr-FR" sz="4800" u="sng" dirty="0">
                <a:latin typeface="Calibri" panose="020F0502020204030204" pitchFamily="34" charset="0"/>
                <a:cs typeface="Calibri" panose="020F0502020204030204" pitchFamily="34" charset="0"/>
              </a:rPr>
              <a:t>NARRAMUS</a:t>
            </a:r>
          </a:p>
          <a:p>
            <a:pPr algn="ctr"/>
            <a:endParaRPr lang="fr-FR" sz="4800" dirty="0">
              <a:latin typeface="Calibri" panose="020F0502020204030204" pitchFamily="34" charset="0"/>
              <a:cs typeface="Calibri" panose="020F0502020204030204" pitchFamily="34" charset="0"/>
            </a:endParaRPr>
          </a:p>
          <a:p>
            <a:pPr algn="r"/>
            <a:r>
              <a:rPr lang="fr-FR" sz="3200" dirty="0">
                <a:latin typeface="Calibri" panose="020F0502020204030204" pitchFamily="34" charset="0"/>
                <a:cs typeface="Calibri" panose="020F0502020204030204" pitchFamily="34" charset="0"/>
              </a:rPr>
              <a:t>Sylvie Cèbe</a:t>
            </a:r>
          </a:p>
          <a:p>
            <a:pPr algn="r"/>
            <a:r>
              <a:rPr lang="fr-FR" sz="3200" dirty="0">
                <a:latin typeface="Calibri" panose="020F0502020204030204" pitchFamily="34" charset="0"/>
                <a:cs typeface="Calibri" panose="020F0502020204030204" pitchFamily="34" charset="0"/>
              </a:rPr>
              <a:t>Isabelle Roux-Baron</a:t>
            </a:r>
          </a:p>
          <a:p>
            <a:pPr algn="r"/>
            <a:r>
              <a:rPr lang="fr-FR" sz="3200" dirty="0">
                <a:latin typeface="Calibri" panose="020F0502020204030204" pitchFamily="34" charset="0"/>
                <a:cs typeface="Calibri" panose="020F0502020204030204" pitchFamily="34" charset="0"/>
              </a:rPr>
              <a:t>Roland </a:t>
            </a:r>
            <a:r>
              <a:rPr lang="fr-FR" sz="3200" dirty="0" err="1">
                <a:latin typeface="Calibri" panose="020F0502020204030204" pitchFamily="34" charset="0"/>
                <a:cs typeface="Calibri" panose="020F0502020204030204" pitchFamily="34" charset="0"/>
              </a:rPr>
              <a:t>Goigoux</a:t>
            </a:r>
            <a:endParaRPr lang="fr-FR" sz="3200" dirty="0">
              <a:latin typeface="Calibri" panose="020F0502020204030204" pitchFamily="34" charset="0"/>
              <a:cs typeface="Calibri" panose="020F0502020204030204" pitchFamily="34" charset="0"/>
            </a:endParaRPr>
          </a:p>
        </p:txBody>
      </p:sp>
      <p:pic>
        <p:nvPicPr>
          <p:cNvPr id="4" name="Image 3">
            <a:extLst>
              <a:ext uri="{FF2B5EF4-FFF2-40B4-BE49-F238E27FC236}">
                <a16:creationId xmlns:a16="http://schemas.microsoft.com/office/drawing/2014/main" id="{32175785-347F-4AE0-AE8C-48D478CE991A}"/>
              </a:ext>
            </a:extLst>
          </p:cNvPr>
          <p:cNvPicPr>
            <a:picLocks noChangeAspect="1"/>
          </p:cNvPicPr>
          <p:nvPr/>
        </p:nvPicPr>
        <p:blipFill rotWithShape="1">
          <a:blip r:embed="rId2">
            <a:extLst>
              <a:ext uri="{28A0092B-C50C-407E-A947-70E740481C1C}">
                <a14:useLocalDpi xmlns:a14="http://schemas.microsoft.com/office/drawing/2010/main" val="0"/>
              </a:ext>
            </a:extLst>
          </a:blip>
          <a:srcRect l="6350" t="4400" r="7689" b="1892"/>
          <a:stretch/>
        </p:blipFill>
        <p:spPr>
          <a:xfrm>
            <a:off x="2104418" y="289866"/>
            <a:ext cx="1547447" cy="2066192"/>
          </a:xfrm>
          <a:prstGeom prst="rect">
            <a:avLst/>
          </a:prstGeom>
        </p:spPr>
      </p:pic>
      <p:pic>
        <p:nvPicPr>
          <p:cNvPr id="6" name="Image 5">
            <a:extLst>
              <a:ext uri="{FF2B5EF4-FFF2-40B4-BE49-F238E27FC236}">
                <a16:creationId xmlns:a16="http://schemas.microsoft.com/office/drawing/2014/main" id="{3168B8A0-33BD-4854-8407-2524D885C0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4773" y="2956658"/>
            <a:ext cx="1603581" cy="2437877"/>
          </a:xfrm>
          <a:prstGeom prst="rect">
            <a:avLst/>
          </a:prstGeom>
        </p:spPr>
      </p:pic>
      <p:pic>
        <p:nvPicPr>
          <p:cNvPr id="8" name="Image 7">
            <a:extLst>
              <a:ext uri="{FF2B5EF4-FFF2-40B4-BE49-F238E27FC236}">
                <a16:creationId xmlns:a16="http://schemas.microsoft.com/office/drawing/2014/main" id="{246C0AA0-23F2-4F0B-81FD-B4EF7BA7B3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875" y="222785"/>
            <a:ext cx="1547447" cy="2193232"/>
          </a:xfrm>
          <a:prstGeom prst="rect">
            <a:avLst/>
          </a:prstGeom>
        </p:spPr>
      </p:pic>
      <p:pic>
        <p:nvPicPr>
          <p:cNvPr id="10" name="Image 9">
            <a:extLst>
              <a:ext uri="{FF2B5EF4-FFF2-40B4-BE49-F238E27FC236}">
                <a16:creationId xmlns:a16="http://schemas.microsoft.com/office/drawing/2014/main" id="{4855DE59-C679-4FC8-8F09-D4E756F2D7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73681" y="2948585"/>
            <a:ext cx="1603581" cy="2454461"/>
          </a:xfrm>
          <a:prstGeom prst="rect">
            <a:avLst/>
          </a:prstGeom>
        </p:spPr>
      </p:pic>
    </p:spTree>
    <p:extLst>
      <p:ext uri="{BB962C8B-B14F-4D97-AF65-F5344CB8AC3E}">
        <p14:creationId xmlns:p14="http://schemas.microsoft.com/office/powerpoint/2010/main" val="358790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par>
                                <p:cTn id="14" presetID="16" presetClass="entr" presetSubtype="21"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par>
                                <p:cTn id="17" presetID="16" presetClass="entr" presetSubtype="21"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Vertical)">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FB79AAD-A4AD-46A7-A1F9-EF8D9BD31F1B}"/>
              </a:ext>
            </a:extLst>
          </p:cNvPr>
          <p:cNvSpPr txBox="1"/>
          <p:nvPr/>
        </p:nvSpPr>
        <p:spPr>
          <a:xfrm>
            <a:off x="956896" y="543568"/>
            <a:ext cx="10278208" cy="523220"/>
          </a:xfrm>
          <a:prstGeom prst="rect">
            <a:avLst/>
          </a:prstGeom>
          <a:noFill/>
        </p:spPr>
        <p:txBody>
          <a:bodyPr wrap="square" rtlCol="0">
            <a:spAutoFit/>
          </a:bodyPr>
          <a:lstStyle/>
          <a:p>
            <a:r>
              <a:rPr lang="fr-FR" sz="2800" u="sng" dirty="0">
                <a:latin typeface="Calibri" panose="020F0502020204030204" pitchFamily="34" charset="0"/>
                <a:cs typeface="Calibri" panose="020F0502020204030204" pitchFamily="34" charset="0"/>
              </a:rPr>
              <a:t>Tous les apprentissages sont organisés autour de plusieurs objectifs :</a:t>
            </a:r>
          </a:p>
        </p:txBody>
      </p:sp>
      <p:sp>
        <p:nvSpPr>
          <p:cNvPr id="3" name="ZoneTexte 2">
            <a:extLst>
              <a:ext uri="{FF2B5EF4-FFF2-40B4-BE49-F238E27FC236}">
                <a16:creationId xmlns:a16="http://schemas.microsoft.com/office/drawing/2014/main" id="{3C3A511D-B1D0-4B5E-8092-C9DDE5453573}"/>
              </a:ext>
            </a:extLst>
          </p:cNvPr>
          <p:cNvSpPr txBox="1"/>
          <p:nvPr/>
        </p:nvSpPr>
        <p:spPr>
          <a:xfrm>
            <a:off x="838932" y="1725788"/>
            <a:ext cx="10514136" cy="1077218"/>
          </a:xfrm>
          <a:prstGeom prst="rect">
            <a:avLst/>
          </a:prstGeom>
          <a:noFill/>
        </p:spPr>
        <p:txBody>
          <a:bodyPr wrap="square" rtlCol="0">
            <a:spAutoFit/>
          </a:bodyPr>
          <a:lstStyle/>
          <a:p>
            <a:pPr marL="457200" indent="-457200">
              <a:buFont typeface="Wingdings" panose="05000000000000000000" pitchFamily="2" charset="2"/>
              <a:buChar char="Ø"/>
            </a:pPr>
            <a:r>
              <a:rPr lang="fr-FR" sz="3200" dirty="0">
                <a:latin typeface="Calibri" panose="020F0502020204030204" pitchFamily="34" charset="0"/>
                <a:cs typeface="Calibri" panose="020F0502020204030204" pitchFamily="34" charset="0"/>
              </a:rPr>
              <a:t>Faire en sorte que les élèves apprennent à comprendre pour raconter l’histoire</a:t>
            </a:r>
            <a:endParaRPr lang="fr-FR" sz="3200" dirty="0"/>
          </a:p>
        </p:txBody>
      </p:sp>
      <p:sp>
        <p:nvSpPr>
          <p:cNvPr id="4" name="ZoneTexte 3">
            <a:extLst>
              <a:ext uri="{FF2B5EF4-FFF2-40B4-BE49-F238E27FC236}">
                <a16:creationId xmlns:a16="http://schemas.microsoft.com/office/drawing/2014/main" id="{10A9F5E2-A8BC-4932-8502-684A2F97161C}"/>
              </a:ext>
            </a:extLst>
          </p:cNvPr>
          <p:cNvSpPr txBox="1"/>
          <p:nvPr/>
        </p:nvSpPr>
        <p:spPr>
          <a:xfrm>
            <a:off x="838932" y="3188813"/>
            <a:ext cx="10261560" cy="1077218"/>
          </a:xfrm>
          <a:prstGeom prst="rect">
            <a:avLst/>
          </a:prstGeom>
          <a:noFill/>
        </p:spPr>
        <p:txBody>
          <a:bodyPr wrap="square" rtlCol="0">
            <a:spAutoFit/>
          </a:bodyPr>
          <a:lstStyle/>
          <a:p>
            <a:pPr marL="342900" indent="-342900">
              <a:buFont typeface="Wingdings" panose="05000000000000000000" pitchFamily="2" charset="2"/>
              <a:buChar char="Ø"/>
            </a:pPr>
            <a:r>
              <a:rPr lang="fr-FR" sz="3200" dirty="0">
                <a:latin typeface="Calibri" panose="020F0502020204030204" pitchFamily="34" charset="0"/>
                <a:cs typeface="Calibri" panose="020F0502020204030204" pitchFamily="34" charset="0"/>
              </a:rPr>
              <a:t>Faire en sorte que les élèves apprennent à raconter pour mieux comprendre</a:t>
            </a:r>
          </a:p>
        </p:txBody>
      </p:sp>
    </p:spTree>
    <p:extLst>
      <p:ext uri="{BB962C8B-B14F-4D97-AF65-F5344CB8AC3E}">
        <p14:creationId xmlns:p14="http://schemas.microsoft.com/office/powerpoint/2010/main" val="3806619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32E38C-D4A5-42FF-8D97-9ABF917B04F8}"/>
              </a:ext>
            </a:extLst>
          </p:cNvPr>
          <p:cNvSpPr txBox="1"/>
          <p:nvPr/>
        </p:nvSpPr>
        <p:spPr>
          <a:xfrm>
            <a:off x="4869080" y="216622"/>
            <a:ext cx="2184522" cy="707886"/>
          </a:xfrm>
          <a:prstGeom prst="rect">
            <a:avLst/>
          </a:prstGeom>
          <a:noFill/>
        </p:spPr>
        <p:txBody>
          <a:bodyPr wrap="square" rtlCol="0">
            <a:spAutoFit/>
          </a:bodyPr>
          <a:lstStyle/>
          <a:p>
            <a:pPr algn="ctr"/>
            <a:r>
              <a:rPr lang="fr-FR" sz="4000" u="sng" dirty="0">
                <a:latin typeface="Calibri" panose="020F0502020204030204" pitchFamily="34" charset="0"/>
                <a:cs typeface="Calibri" panose="020F0502020204030204" pitchFamily="34" charset="0"/>
              </a:rPr>
              <a:t> CIBLE 1 :</a:t>
            </a:r>
          </a:p>
        </p:txBody>
      </p:sp>
      <p:sp>
        <p:nvSpPr>
          <p:cNvPr id="3" name="ZoneTexte 2">
            <a:extLst>
              <a:ext uri="{FF2B5EF4-FFF2-40B4-BE49-F238E27FC236}">
                <a16:creationId xmlns:a16="http://schemas.microsoft.com/office/drawing/2014/main" id="{29538080-747F-4202-BB68-53CB3D25381B}"/>
              </a:ext>
            </a:extLst>
          </p:cNvPr>
          <p:cNvSpPr txBox="1"/>
          <p:nvPr/>
        </p:nvSpPr>
        <p:spPr>
          <a:xfrm>
            <a:off x="841978" y="1343929"/>
            <a:ext cx="3928012" cy="1323439"/>
          </a:xfrm>
          <a:prstGeom prst="rect">
            <a:avLst/>
          </a:prstGeom>
          <a:noFill/>
        </p:spPr>
        <p:txBody>
          <a:bodyPr wrap="square" rtlCol="0">
            <a:spAutoFit/>
          </a:bodyPr>
          <a:lstStyle/>
          <a:p>
            <a:pPr algn="ctr"/>
            <a:r>
              <a:rPr lang="fr-FR" sz="2800" dirty="0">
                <a:solidFill>
                  <a:srgbClr val="9F4221"/>
                </a:solidFill>
                <a:latin typeface="Calibri" panose="020F0502020204030204" pitchFamily="34" charset="0"/>
                <a:cs typeface="Calibri" panose="020F0502020204030204" pitchFamily="34" charset="0"/>
              </a:rPr>
              <a:t>Les compétences narratives en réception </a:t>
            </a:r>
          </a:p>
          <a:p>
            <a:pPr algn="ctr"/>
            <a:r>
              <a:rPr lang="fr-FR" sz="2400" dirty="0">
                <a:solidFill>
                  <a:srgbClr val="9F4221"/>
                </a:solidFill>
                <a:latin typeface="Calibri" panose="020F0502020204030204" pitchFamily="34" charset="0"/>
                <a:cs typeface="Calibri" panose="020F0502020204030204" pitchFamily="34" charset="0"/>
              </a:rPr>
              <a:t>(=apprendre à comprendre)</a:t>
            </a:r>
          </a:p>
        </p:txBody>
      </p:sp>
      <p:sp>
        <p:nvSpPr>
          <p:cNvPr id="15" name="Ellipse 14">
            <a:extLst>
              <a:ext uri="{FF2B5EF4-FFF2-40B4-BE49-F238E27FC236}">
                <a16:creationId xmlns:a16="http://schemas.microsoft.com/office/drawing/2014/main" id="{C948C928-744F-4E99-B51B-96F549516E76}"/>
              </a:ext>
            </a:extLst>
          </p:cNvPr>
          <p:cNvSpPr/>
          <p:nvPr/>
        </p:nvSpPr>
        <p:spPr>
          <a:xfrm>
            <a:off x="841978" y="1110721"/>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9E38E906-EEA0-4A79-B303-672D2F0F1467}"/>
              </a:ext>
            </a:extLst>
          </p:cNvPr>
          <p:cNvSpPr txBox="1"/>
          <p:nvPr/>
        </p:nvSpPr>
        <p:spPr>
          <a:xfrm>
            <a:off x="5662246" y="2356339"/>
            <a:ext cx="5556738" cy="1200329"/>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Elaborer une représentation mentale (=se fabriquer son propre film dans sa tête)</a:t>
            </a:r>
          </a:p>
        </p:txBody>
      </p:sp>
      <p:sp>
        <p:nvSpPr>
          <p:cNvPr id="5" name="ZoneTexte 4">
            <a:extLst>
              <a:ext uri="{FF2B5EF4-FFF2-40B4-BE49-F238E27FC236}">
                <a16:creationId xmlns:a16="http://schemas.microsoft.com/office/drawing/2014/main" id="{39538962-9500-4AC3-955D-EA45FEBCF2E7}"/>
              </a:ext>
            </a:extLst>
          </p:cNvPr>
          <p:cNvSpPr txBox="1"/>
          <p:nvPr/>
        </p:nvSpPr>
        <p:spPr>
          <a:xfrm>
            <a:off x="5662246" y="4157502"/>
            <a:ext cx="5284177" cy="830997"/>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2400" b="0" i="0" u="none" strike="noStrike" kern="1200" cap="none" spc="0" normalizeH="0" baseline="0" noProof="0" dirty="0">
                <a:ln>
                  <a:noFill/>
                </a:ln>
                <a:solidFill>
                  <a:prstClr val="black"/>
                </a:solidFill>
                <a:effectLst/>
                <a:uLnTx/>
                <a:uFillTx/>
                <a:latin typeface="Gill Sans MT" panose="020B0502020104020203"/>
                <a:ea typeface="+mn-ea"/>
                <a:cs typeface="+mn-cs"/>
              </a:rPr>
              <a:t>Dissocier la présentation du texte et celle de l’illustration</a:t>
            </a:r>
          </a:p>
        </p:txBody>
      </p:sp>
    </p:spTree>
    <p:extLst>
      <p:ext uri="{BB962C8B-B14F-4D97-AF65-F5344CB8AC3E}">
        <p14:creationId xmlns:p14="http://schemas.microsoft.com/office/powerpoint/2010/main" val="307845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5" grpId="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32E38C-D4A5-42FF-8D97-9ABF917B04F8}"/>
              </a:ext>
            </a:extLst>
          </p:cNvPr>
          <p:cNvSpPr txBox="1"/>
          <p:nvPr/>
        </p:nvSpPr>
        <p:spPr>
          <a:xfrm>
            <a:off x="4869080" y="216622"/>
            <a:ext cx="2184522" cy="707886"/>
          </a:xfrm>
          <a:prstGeom prst="rect">
            <a:avLst/>
          </a:prstGeom>
          <a:noFill/>
        </p:spPr>
        <p:txBody>
          <a:bodyPr wrap="square" rtlCol="0">
            <a:spAutoFit/>
          </a:bodyPr>
          <a:lstStyle/>
          <a:p>
            <a:pPr algn="ctr"/>
            <a:r>
              <a:rPr lang="fr-FR" sz="4000" u="sng" dirty="0">
                <a:latin typeface="Calibri" panose="020F0502020204030204" pitchFamily="34" charset="0"/>
                <a:cs typeface="Calibri" panose="020F0502020204030204" pitchFamily="34" charset="0"/>
              </a:rPr>
              <a:t>CIBLE 2 :</a:t>
            </a:r>
          </a:p>
        </p:txBody>
      </p:sp>
      <p:sp>
        <p:nvSpPr>
          <p:cNvPr id="6" name="ZoneTexte 5">
            <a:extLst>
              <a:ext uri="{FF2B5EF4-FFF2-40B4-BE49-F238E27FC236}">
                <a16:creationId xmlns:a16="http://schemas.microsoft.com/office/drawing/2014/main" id="{7D8DC798-1561-4FE5-9F2D-E65CF2BEF9A5}"/>
              </a:ext>
            </a:extLst>
          </p:cNvPr>
          <p:cNvSpPr txBox="1"/>
          <p:nvPr/>
        </p:nvSpPr>
        <p:spPr>
          <a:xfrm>
            <a:off x="7205706" y="1335136"/>
            <a:ext cx="4068652" cy="1323439"/>
          </a:xfrm>
          <a:prstGeom prst="rect">
            <a:avLst/>
          </a:prstGeom>
          <a:noFill/>
        </p:spPr>
        <p:txBody>
          <a:bodyPr wrap="square" rtlCol="0">
            <a:spAutoFit/>
          </a:bodyPr>
          <a:lstStyle/>
          <a:p>
            <a:pPr algn="ctr"/>
            <a:r>
              <a:rPr lang="fr-FR" sz="2800" dirty="0">
                <a:solidFill>
                  <a:srgbClr val="9F4221"/>
                </a:solidFill>
                <a:latin typeface="Calibri" panose="020F0502020204030204" pitchFamily="34" charset="0"/>
                <a:cs typeface="Calibri" panose="020F0502020204030204" pitchFamily="34" charset="0"/>
              </a:rPr>
              <a:t>Les compétences narratives en production </a:t>
            </a:r>
          </a:p>
          <a:p>
            <a:pPr algn="ctr"/>
            <a:r>
              <a:rPr lang="fr-FR" sz="2400" dirty="0">
                <a:solidFill>
                  <a:srgbClr val="9F4221"/>
                </a:solidFill>
                <a:latin typeface="Calibri" panose="020F0502020204030204" pitchFamily="34" charset="0"/>
                <a:cs typeface="Calibri" panose="020F0502020204030204" pitchFamily="34" charset="0"/>
              </a:rPr>
              <a:t>(=apprendre à raconter)</a:t>
            </a:r>
          </a:p>
        </p:txBody>
      </p:sp>
      <p:sp>
        <p:nvSpPr>
          <p:cNvPr id="16" name="Ellipse 15">
            <a:extLst>
              <a:ext uri="{FF2B5EF4-FFF2-40B4-BE49-F238E27FC236}">
                <a16:creationId xmlns:a16="http://schemas.microsoft.com/office/drawing/2014/main" id="{BB08CCF0-CEAB-4B64-9864-3039B783E397}"/>
              </a:ext>
            </a:extLst>
          </p:cNvPr>
          <p:cNvSpPr/>
          <p:nvPr/>
        </p:nvSpPr>
        <p:spPr>
          <a:xfrm>
            <a:off x="7205706" y="1110721"/>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F20DBE9C-5C31-4D65-9BD9-91AB221E4823}"/>
              </a:ext>
            </a:extLst>
          </p:cNvPr>
          <p:cNvSpPr txBox="1"/>
          <p:nvPr/>
        </p:nvSpPr>
        <p:spPr>
          <a:xfrm>
            <a:off x="316522" y="1091016"/>
            <a:ext cx="6488723" cy="3600986"/>
          </a:xfrm>
          <a:prstGeom prst="rect">
            <a:avLst/>
          </a:prstGeom>
          <a:noFill/>
        </p:spPr>
        <p:txBody>
          <a:bodyPr wrap="square" rtlCol="0">
            <a:spAutoFit/>
          </a:bodyPr>
          <a:lstStyle/>
          <a:p>
            <a:pPr algn="just"/>
            <a:r>
              <a:rPr lang="fr-FR" sz="2400" dirty="0">
                <a:latin typeface="Calibri" panose="020F0502020204030204" pitchFamily="34" charset="0"/>
                <a:cs typeface="Calibri" panose="020F0502020204030204" pitchFamily="34" charset="0"/>
              </a:rPr>
              <a:t>Selon Mireille </a:t>
            </a:r>
            <a:r>
              <a:rPr lang="fr-FR" sz="2400" dirty="0" err="1">
                <a:latin typeface="Calibri" panose="020F0502020204030204" pitchFamily="34" charset="0"/>
                <a:cs typeface="Calibri" panose="020F0502020204030204" pitchFamily="34" charset="0"/>
              </a:rPr>
              <a:t>Brigaudiot</a:t>
            </a:r>
            <a:r>
              <a:rPr lang="fr-FR" sz="2400" dirty="0">
                <a:latin typeface="Calibri" panose="020F0502020204030204" pitchFamily="34" charset="0"/>
                <a:cs typeface="Calibri" panose="020F0502020204030204" pitchFamily="34" charset="0"/>
              </a:rPr>
              <a:t>, </a:t>
            </a:r>
          </a:p>
          <a:p>
            <a:pPr algn="just"/>
            <a:r>
              <a:rPr lang="fr-FR" sz="2400" dirty="0">
                <a:latin typeface="Calibri" panose="020F0502020204030204" pitchFamily="34" charset="0"/>
                <a:cs typeface="Calibri" panose="020F0502020204030204" pitchFamily="34" charset="0"/>
              </a:rPr>
              <a:t>Un rappel de récit est « une activité langagière qui consiste pour un enfant à dire, avec ses mots à lui, à l’oral, ce qu’il a compris d’une histoire qui a été lue sans support visuel ».</a:t>
            </a:r>
          </a:p>
          <a:p>
            <a:pPr algn="just"/>
            <a:endParaRPr lang="fr-FR" sz="2400" dirty="0">
              <a:latin typeface="Calibri" panose="020F0502020204030204" pitchFamily="34" charset="0"/>
              <a:cs typeface="Calibri" panose="020F0502020204030204" pitchFamily="34" charset="0"/>
            </a:endParaRPr>
          </a:p>
          <a:p>
            <a:r>
              <a:rPr lang="fr-FR" sz="2400" dirty="0">
                <a:latin typeface="Calibri" panose="020F0502020204030204" pitchFamily="34" charset="0"/>
                <a:cs typeface="Calibri" panose="020F0502020204030204" pitchFamily="34" charset="0"/>
                <a:sym typeface="Symbol" panose="05050102010706020507" pitchFamily="18" charset="2"/>
              </a:rPr>
              <a:t> </a:t>
            </a:r>
            <a:r>
              <a:rPr lang="fr-FR" sz="2800" dirty="0">
                <a:latin typeface="Calibri" panose="020F0502020204030204" pitchFamily="34" charset="0"/>
                <a:cs typeface="Calibri" panose="020F0502020204030204" pitchFamily="34" charset="0"/>
                <a:sym typeface="Symbol" panose="05050102010706020507" pitchFamily="18" charset="2"/>
              </a:rPr>
              <a:t>C’est pouvoir raconter sans aide l’histoire lue par l’enseignant en classe tout en étant cohérent!</a:t>
            </a:r>
            <a:endParaRPr lang="fr-FR" sz="2800" dirty="0">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EE8EE9AD-B2F9-4736-B8EF-C8302B55C4F3}"/>
              </a:ext>
            </a:extLst>
          </p:cNvPr>
          <p:cNvSpPr txBox="1"/>
          <p:nvPr/>
        </p:nvSpPr>
        <p:spPr>
          <a:xfrm>
            <a:off x="5328138" y="4423840"/>
            <a:ext cx="5805581" cy="1323439"/>
          </a:xfrm>
          <a:prstGeom prst="rect">
            <a:avLst/>
          </a:prstGeom>
          <a:noFill/>
        </p:spPr>
        <p:txBody>
          <a:bodyPr wrap="square" rtlCol="0">
            <a:spAutoFit/>
          </a:bodyPr>
          <a:lstStyle/>
          <a:p>
            <a:r>
              <a:rPr lang="fr-FR" sz="2000" dirty="0">
                <a:latin typeface="Calibri" panose="020F0502020204030204" pitchFamily="34" charset="0"/>
                <a:cs typeface="Calibri" panose="020F0502020204030204" pitchFamily="34" charset="0"/>
              </a:rPr>
              <a:t>Pour faciliter ces rappels de récit, les élèves peuvent:</a:t>
            </a:r>
          </a:p>
          <a:p>
            <a:pPr marL="285750" indent="-285750">
              <a:buFont typeface="Arial" panose="020B0604020202020204" pitchFamily="34" charset="0"/>
              <a:buChar char="•"/>
            </a:pPr>
            <a:r>
              <a:rPr lang="fr-FR" sz="2000" dirty="0">
                <a:latin typeface="Calibri" panose="020F0502020204030204" pitchFamily="34" charset="0"/>
                <a:cs typeface="Calibri" panose="020F0502020204030204" pitchFamily="34" charset="0"/>
              </a:rPr>
              <a:t>s’impliquer corporellement</a:t>
            </a:r>
          </a:p>
          <a:p>
            <a:pPr marL="285750" indent="-285750">
              <a:buFont typeface="Arial" panose="020B0604020202020204" pitchFamily="34" charset="0"/>
              <a:buChar char="•"/>
            </a:pPr>
            <a:r>
              <a:rPr lang="fr-FR" sz="2000" dirty="0">
                <a:latin typeface="Calibri" panose="020F0502020204030204" pitchFamily="34" charset="0"/>
                <a:cs typeface="Calibri" panose="020F0502020204030204" pitchFamily="34" charset="0"/>
              </a:rPr>
              <a:t>Utiliser des marottes, des marionnettes, des masques…</a:t>
            </a:r>
          </a:p>
        </p:txBody>
      </p:sp>
    </p:spTree>
    <p:extLst>
      <p:ext uri="{BB962C8B-B14F-4D97-AF65-F5344CB8AC3E}">
        <p14:creationId xmlns:p14="http://schemas.microsoft.com/office/powerpoint/2010/main" val="78361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animBg="1"/>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32E38C-D4A5-42FF-8D97-9ABF917B04F8}"/>
              </a:ext>
            </a:extLst>
          </p:cNvPr>
          <p:cNvSpPr txBox="1"/>
          <p:nvPr/>
        </p:nvSpPr>
        <p:spPr>
          <a:xfrm>
            <a:off x="4869080" y="216622"/>
            <a:ext cx="2184522" cy="707886"/>
          </a:xfrm>
          <a:prstGeom prst="rect">
            <a:avLst/>
          </a:prstGeom>
          <a:noFill/>
        </p:spPr>
        <p:txBody>
          <a:bodyPr wrap="square" rtlCol="0">
            <a:spAutoFit/>
          </a:bodyPr>
          <a:lstStyle/>
          <a:p>
            <a:pPr algn="ctr"/>
            <a:r>
              <a:rPr lang="fr-FR" sz="4000" u="sng" dirty="0">
                <a:latin typeface="Calibri" panose="020F0502020204030204" pitchFamily="34" charset="0"/>
                <a:cs typeface="Calibri" panose="020F0502020204030204" pitchFamily="34" charset="0"/>
              </a:rPr>
              <a:t>CIBLE 3 :</a:t>
            </a:r>
          </a:p>
        </p:txBody>
      </p:sp>
      <p:sp>
        <p:nvSpPr>
          <p:cNvPr id="7" name="ZoneTexte 6">
            <a:extLst>
              <a:ext uri="{FF2B5EF4-FFF2-40B4-BE49-F238E27FC236}">
                <a16:creationId xmlns:a16="http://schemas.microsoft.com/office/drawing/2014/main" id="{6C817C9F-D058-43BC-BD2C-47F5E145F0E9}"/>
              </a:ext>
            </a:extLst>
          </p:cNvPr>
          <p:cNvSpPr txBox="1"/>
          <p:nvPr/>
        </p:nvSpPr>
        <p:spPr>
          <a:xfrm>
            <a:off x="770448" y="3806270"/>
            <a:ext cx="4071077" cy="1323439"/>
          </a:xfrm>
          <a:prstGeom prst="rect">
            <a:avLst/>
          </a:prstGeom>
          <a:noFill/>
        </p:spPr>
        <p:txBody>
          <a:bodyPr wrap="square" rtlCol="0">
            <a:spAutoFit/>
          </a:bodyPr>
          <a:lstStyle/>
          <a:p>
            <a:pPr algn="ctr"/>
            <a:r>
              <a:rPr lang="fr-FR" sz="2800" dirty="0">
                <a:solidFill>
                  <a:srgbClr val="9F4221"/>
                </a:solidFill>
                <a:latin typeface="Calibri" panose="020F0502020204030204" pitchFamily="34" charset="0"/>
                <a:cs typeface="Calibri" panose="020F0502020204030204" pitchFamily="34" charset="0"/>
              </a:rPr>
              <a:t>Les compétences</a:t>
            </a:r>
          </a:p>
          <a:p>
            <a:pPr algn="ctr"/>
            <a:r>
              <a:rPr lang="fr-FR" sz="2800" dirty="0">
                <a:solidFill>
                  <a:srgbClr val="9F4221"/>
                </a:solidFill>
                <a:latin typeface="Calibri" panose="020F0502020204030204" pitchFamily="34" charset="0"/>
                <a:cs typeface="Calibri" panose="020F0502020204030204" pitchFamily="34" charset="0"/>
              </a:rPr>
              <a:t> lexicales et syntaxiques</a:t>
            </a:r>
          </a:p>
          <a:p>
            <a:pPr algn="ctr"/>
            <a:r>
              <a:rPr lang="fr-FR" sz="2400" dirty="0">
                <a:solidFill>
                  <a:srgbClr val="9F4221"/>
                </a:solidFill>
                <a:latin typeface="Calibri" panose="020F0502020204030204" pitchFamily="34" charset="0"/>
                <a:cs typeface="Calibri" panose="020F0502020204030204" pitchFamily="34" charset="0"/>
              </a:rPr>
              <a:t>(=apprendre à utiliser les mots)</a:t>
            </a:r>
          </a:p>
        </p:txBody>
      </p:sp>
      <p:sp>
        <p:nvSpPr>
          <p:cNvPr id="14" name="Ellipse 13">
            <a:extLst>
              <a:ext uri="{FF2B5EF4-FFF2-40B4-BE49-F238E27FC236}">
                <a16:creationId xmlns:a16="http://schemas.microsoft.com/office/drawing/2014/main" id="{2F7F6E23-5AF1-4364-B8EA-6783FA0C713E}"/>
              </a:ext>
            </a:extLst>
          </p:cNvPr>
          <p:cNvSpPr/>
          <p:nvPr/>
        </p:nvSpPr>
        <p:spPr>
          <a:xfrm>
            <a:off x="843600" y="3759028"/>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F7B83A48-BE1A-4AC7-AC44-774B5AF2D856}"/>
              </a:ext>
            </a:extLst>
          </p:cNvPr>
          <p:cNvSpPr txBox="1"/>
          <p:nvPr/>
        </p:nvSpPr>
        <p:spPr>
          <a:xfrm>
            <a:off x="4994031" y="1248508"/>
            <a:ext cx="6325826" cy="461665"/>
          </a:xfrm>
          <a:prstGeom prst="rect">
            <a:avLst/>
          </a:prstGeom>
          <a:noFill/>
        </p:spPr>
        <p:txBody>
          <a:bodyPr wrap="square" rtlCol="0">
            <a:spAutoFit/>
          </a:bodyPr>
          <a:lstStyle/>
          <a:p>
            <a:r>
              <a:rPr lang="fr-FR" sz="2400" dirty="0">
                <a:latin typeface="Calibri" panose="020F0502020204030204" pitchFamily="34" charset="0"/>
                <a:cs typeface="Calibri" panose="020F0502020204030204" pitchFamily="34" charset="0"/>
              </a:rPr>
              <a:t>Plusieurs objectifs sont travaillés simultanément : </a:t>
            </a:r>
          </a:p>
        </p:txBody>
      </p:sp>
      <p:sp>
        <p:nvSpPr>
          <p:cNvPr id="5" name="ZoneTexte 4">
            <a:extLst>
              <a:ext uri="{FF2B5EF4-FFF2-40B4-BE49-F238E27FC236}">
                <a16:creationId xmlns:a16="http://schemas.microsoft.com/office/drawing/2014/main" id="{B4ED8D26-AE27-4621-A06C-E180616A7E12}"/>
              </a:ext>
            </a:extLst>
          </p:cNvPr>
          <p:cNvSpPr txBox="1"/>
          <p:nvPr/>
        </p:nvSpPr>
        <p:spPr>
          <a:xfrm>
            <a:off x="5530358" y="1888401"/>
            <a:ext cx="5789495"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Expliquer le vocabulaire</a:t>
            </a:r>
          </a:p>
        </p:txBody>
      </p:sp>
      <p:sp>
        <p:nvSpPr>
          <p:cNvPr id="13" name="ZoneTexte 12">
            <a:extLst>
              <a:ext uri="{FF2B5EF4-FFF2-40B4-BE49-F238E27FC236}">
                <a16:creationId xmlns:a16="http://schemas.microsoft.com/office/drawing/2014/main" id="{0540BBEF-ADD6-40FD-AB4D-F70415CA7C31}"/>
              </a:ext>
            </a:extLst>
          </p:cNvPr>
          <p:cNvSpPr txBox="1"/>
          <p:nvPr/>
        </p:nvSpPr>
        <p:spPr>
          <a:xfrm>
            <a:off x="5530359" y="2529852"/>
            <a:ext cx="5789495"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Mémoriser le vocabulaire</a:t>
            </a:r>
          </a:p>
        </p:txBody>
      </p:sp>
      <p:sp>
        <p:nvSpPr>
          <p:cNvPr id="18" name="ZoneTexte 17">
            <a:extLst>
              <a:ext uri="{FF2B5EF4-FFF2-40B4-BE49-F238E27FC236}">
                <a16:creationId xmlns:a16="http://schemas.microsoft.com/office/drawing/2014/main" id="{C8F8FB86-59B2-4D37-9A89-2CBBC6B95BB5}"/>
              </a:ext>
            </a:extLst>
          </p:cNvPr>
          <p:cNvSpPr txBox="1"/>
          <p:nvPr/>
        </p:nvSpPr>
        <p:spPr>
          <a:xfrm>
            <a:off x="5558906" y="3144440"/>
            <a:ext cx="5789495"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Prononcer le vocabulaire</a:t>
            </a:r>
          </a:p>
        </p:txBody>
      </p:sp>
      <p:sp>
        <p:nvSpPr>
          <p:cNvPr id="19" name="ZoneTexte 18">
            <a:extLst>
              <a:ext uri="{FF2B5EF4-FFF2-40B4-BE49-F238E27FC236}">
                <a16:creationId xmlns:a16="http://schemas.microsoft.com/office/drawing/2014/main" id="{7A526367-D873-4DAB-A24E-9CB1CA96042D}"/>
              </a:ext>
            </a:extLst>
          </p:cNvPr>
          <p:cNvSpPr txBox="1"/>
          <p:nvPr/>
        </p:nvSpPr>
        <p:spPr>
          <a:xfrm>
            <a:off x="5558906" y="3759028"/>
            <a:ext cx="6022732"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Vivre le mot ou l’expression corporellement</a:t>
            </a:r>
          </a:p>
        </p:txBody>
      </p:sp>
      <p:sp>
        <p:nvSpPr>
          <p:cNvPr id="20" name="ZoneTexte 19">
            <a:extLst>
              <a:ext uri="{FF2B5EF4-FFF2-40B4-BE49-F238E27FC236}">
                <a16:creationId xmlns:a16="http://schemas.microsoft.com/office/drawing/2014/main" id="{3F4C1823-2189-48E4-BD3B-FE19503F248F}"/>
              </a:ext>
            </a:extLst>
          </p:cNvPr>
          <p:cNvSpPr txBox="1"/>
          <p:nvPr/>
        </p:nvSpPr>
        <p:spPr>
          <a:xfrm>
            <a:off x="5558905" y="4425784"/>
            <a:ext cx="5789495"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Rappeler le vocabulaire</a:t>
            </a:r>
          </a:p>
        </p:txBody>
      </p:sp>
      <p:sp>
        <p:nvSpPr>
          <p:cNvPr id="21" name="ZoneTexte 20">
            <a:extLst>
              <a:ext uri="{FF2B5EF4-FFF2-40B4-BE49-F238E27FC236}">
                <a16:creationId xmlns:a16="http://schemas.microsoft.com/office/drawing/2014/main" id="{5A9A4922-99A8-43DA-9A58-D15132B44901}"/>
              </a:ext>
            </a:extLst>
          </p:cNvPr>
          <p:cNvSpPr txBox="1"/>
          <p:nvPr/>
        </p:nvSpPr>
        <p:spPr>
          <a:xfrm>
            <a:off x="5567805" y="5040372"/>
            <a:ext cx="5789495" cy="461665"/>
          </a:xfrm>
          <a:prstGeom prst="rect">
            <a:avLst/>
          </a:prstGeom>
          <a:noFill/>
        </p:spPr>
        <p:txBody>
          <a:bodyPr wrap="square" rtlCol="0">
            <a:spAutoFit/>
          </a:bodyPr>
          <a:lstStyle/>
          <a:p>
            <a:pPr marL="285750" indent="-285750">
              <a:buFont typeface="Wingdings" panose="05000000000000000000" pitchFamily="2" charset="2"/>
              <a:buChar char="Ø"/>
            </a:pPr>
            <a:r>
              <a:rPr lang="fr-FR" sz="2400" dirty="0"/>
              <a:t>Garder une trace</a:t>
            </a:r>
          </a:p>
        </p:txBody>
      </p:sp>
    </p:spTree>
    <p:extLst>
      <p:ext uri="{BB962C8B-B14F-4D97-AF65-F5344CB8AC3E}">
        <p14:creationId xmlns:p14="http://schemas.microsoft.com/office/powerpoint/2010/main" val="38750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ppt_x"/>
                                          </p:val>
                                        </p:tav>
                                        <p:tav tm="100000">
                                          <p:val>
                                            <p:strVal val="#ppt_x"/>
                                          </p:val>
                                        </p:tav>
                                      </p:tavLst>
                                    </p:anim>
                                    <p:anim calcmode="lin" valueType="num">
                                      <p:cBhvr additive="base">
                                        <p:cTn id="3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ppt_x"/>
                                          </p:val>
                                        </p:tav>
                                        <p:tav tm="100000">
                                          <p:val>
                                            <p:strVal val="#ppt_x"/>
                                          </p:val>
                                        </p:tav>
                                      </p:tavLst>
                                    </p:anim>
                                    <p:anim calcmode="lin" valueType="num">
                                      <p:cBhvr additive="base">
                                        <p:cTn id="4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animBg="1"/>
      <p:bldP spid="4" grpId="0"/>
      <p:bldP spid="5" grpId="0"/>
      <p:bldP spid="13" grpId="0"/>
      <p:bldP spid="18" grpId="0"/>
      <p:bldP spid="19" grpId="0"/>
      <p:bldP spid="20"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32E38C-D4A5-42FF-8D97-9ABF917B04F8}"/>
              </a:ext>
            </a:extLst>
          </p:cNvPr>
          <p:cNvSpPr txBox="1"/>
          <p:nvPr/>
        </p:nvSpPr>
        <p:spPr>
          <a:xfrm>
            <a:off x="4895457" y="199038"/>
            <a:ext cx="2184522" cy="707886"/>
          </a:xfrm>
          <a:prstGeom prst="rect">
            <a:avLst/>
          </a:prstGeom>
          <a:noFill/>
        </p:spPr>
        <p:txBody>
          <a:bodyPr wrap="square" rtlCol="0">
            <a:spAutoFit/>
          </a:bodyPr>
          <a:lstStyle/>
          <a:p>
            <a:pPr algn="ctr"/>
            <a:r>
              <a:rPr lang="fr-FR" sz="4000" u="sng" dirty="0">
                <a:latin typeface="Calibri" panose="020F0502020204030204" pitchFamily="34" charset="0"/>
                <a:cs typeface="Calibri" panose="020F0502020204030204" pitchFamily="34" charset="0"/>
              </a:rPr>
              <a:t>CIBLE 4 :</a:t>
            </a:r>
          </a:p>
        </p:txBody>
      </p:sp>
      <p:sp>
        <p:nvSpPr>
          <p:cNvPr id="10" name="ZoneTexte 9">
            <a:extLst>
              <a:ext uri="{FF2B5EF4-FFF2-40B4-BE49-F238E27FC236}">
                <a16:creationId xmlns:a16="http://schemas.microsoft.com/office/drawing/2014/main" id="{E0C57E12-3827-46EB-8C55-9FE62B42B61C}"/>
              </a:ext>
            </a:extLst>
          </p:cNvPr>
          <p:cNvSpPr txBox="1"/>
          <p:nvPr/>
        </p:nvSpPr>
        <p:spPr>
          <a:xfrm>
            <a:off x="7350475" y="3751838"/>
            <a:ext cx="3717680" cy="1754326"/>
          </a:xfrm>
          <a:prstGeom prst="rect">
            <a:avLst/>
          </a:prstGeom>
          <a:noFill/>
        </p:spPr>
        <p:txBody>
          <a:bodyPr wrap="square" rtlCol="0">
            <a:spAutoFit/>
          </a:bodyPr>
          <a:lstStyle/>
          <a:p>
            <a:pPr algn="ctr"/>
            <a:r>
              <a:rPr lang="fr-FR" sz="2800" dirty="0">
                <a:solidFill>
                  <a:srgbClr val="9F4221"/>
                </a:solidFill>
                <a:latin typeface="Calibri" panose="020F0502020204030204" pitchFamily="34" charset="0"/>
                <a:cs typeface="Calibri" panose="020F0502020204030204" pitchFamily="34" charset="0"/>
              </a:rPr>
              <a:t>Les compétences inférentielles</a:t>
            </a:r>
          </a:p>
          <a:p>
            <a:pPr algn="ctr"/>
            <a:r>
              <a:rPr lang="fr-FR" sz="2400" dirty="0">
                <a:solidFill>
                  <a:srgbClr val="9F4221"/>
                </a:solidFill>
                <a:latin typeface="Calibri" panose="020F0502020204030204" pitchFamily="34" charset="0"/>
                <a:cs typeface="Calibri" panose="020F0502020204030204" pitchFamily="34" charset="0"/>
              </a:rPr>
              <a:t>(=apprendre à comprendre</a:t>
            </a:r>
          </a:p>
          <a:p>
            <a:pPr algn="ctr"/>
            <a:r>
              <a:rPr lang="fr-FR" sz="2400" dirty="0">
                <a:solidFill>
                  <a:srgbClr val="9F4221"/>
                </a:solidFill>
                <a:latin typeface="Calibri" panose="020F0502020204030204" pitchFamily="34" charset="0"/>
                <a:cs typeface="Calibri" panose="020F0502020204030204" pitchFamily="34" charset="0"/>
              </a:rPr>
              <a:t> les inférences</a:t>
            </a:r>
            <a:r>
              <a:rPr lang="fr-FR" sz="2800" dirty="0">
                <a:solidFill>
                  <a:srgbClr val="9F4221"/>
                </a:solidFill>
                <a:latin typeface="Calibri" panose="020F0502020204030204" pitchFamily="34" charset="0"/>
                <a:cs typeface="Calibri" panose="020F0502020204030204" pitchFamily="34" charset="0"/>
              </a:rPr>
              <a:t>)</a:t>
            </a:r>
          </a:p>
        </p:txBody>
      </p:sp>
      <p:sp>
        <p:nvSpPr>
          <p:cNvPr id="17" name="Ellipse 16">
            <a:extLst>
              <a:ext uri="{FF2B5EF4-FFF2-40B4-BE49-F238E27FC236}">
                <a16:creationId xmlns:a16="http://schemas.microsoft.com/office/drawing/2014/main" id="{0655D57E-34D9-4BBD-BBCE-0871E350CE81}"/>
              </a:ext>
            </a:extLst>
          </p:cNvPr>
          <p:cNvSpPr/>
          <p:nvPr/>
        </p:nvSpPr>
        <p:spPr>
          <a:xfrm>
            <a:off x="7245308" y="3652794"/>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4BEE323-E725-478E-AC79-8FE109354519}"/>
              </a:ext>
            </a:extLst>
          </p:cNvPr>
          <p:cNvSpPr txBox="1"/>
          <p:nvPr/>
        </p:nvSpPr>
        <p:spPr>
          <a:xfrm>
            <a:off x="272562" y="1327638"/>
            <a:ext cx="7376746" cy="1400383"/>
          </a:xfrm>
          <a:prstGeom prst="rect">
            <a:avLst/>
          </a:prstGeom>
          <a:noFill/>
        </p:spPr>
        <p:txBody>
          <a:bodyPr wrap="square" rtlCol="0">
            <a:spAutoFit/>
          </a:bodyPr>
          <a:lstStyle/>
          <a:p>
            <a:pPr>
              <a:spcAft>
                <a:spcPts val="600"/>
              </a:spcAft>
            </a:pPr>
            <a:r>
              <a:rPr lang="fr-FR" sz="3200" u="sng" dirty="0">
                <a:latin typeface="Calibri" panose="020F0502020204030204" pitchFamily="34" charset="0"/>
                <a:cs typeface="Calibri" panose="020F0502020204030204" pitchFamily="34" charset="0"/>
              </a:rPr>
              <a:t>L’enjeu :</a:t>
            </a:r>
          </a:p>
          <a:p>
            <a:pPr marL="285750" indent="-285750">
              <a:buFont typeface="Symbol" panose="05050102010706020507" pitchFamily="18" charset="2"/>
              <a:buChar char="Þ"/>
            </a:pPr>
            <a:r>
              <a:rPr lang="fr-FR" sz="2400" dirty="0">
                <a:latin typeface="Calibri" panose="020F0502020204030204" pitchFamily="34" charset="0"/>
                <a:cs typeface="Calibri" panose="020F0502020204030204" pitchFamily="34" charset="0"/>
                <a:sym typeface="Symbol" panose="05050102010706020507" pitchFamily="18" charset="2"/>
              </a:rPr>
              <a:t>Identifier les personnages (leur identité psychologique et sociale, leurs intentions, leurs affects)</a:t>
            </a:r>
          </a:p>
        </p:txBody>
      </p:sp>
      <p:sp>
        <p:nvSpPr>
          <p:cNvPr id="5" name="ZoneTexte 4">
            <a:extLst>
              <a:ext uri="{FF2B5EF4-FFF2-40B4-BE49-F238E27FC236}">
                <a16:creationId xmlns:a16="http://schemas.microsoft.com/office/drawing/2014/main" id="{AD08285E-FE9C-441E-8AD9-A707E92D2557}"/>
              </a:ext>
            </a:extLst>
          </p:cNvPr>
          <p:cNvSpPr txBox="1"/>
          <p:nvPr/>
        </p:nvSpPr>
        <p:spPr>
          <a:xfrm>
            <a:off x="272562" y="3332355"/>
            <a:ext cx="6295292" cy="1338828"/>
          </a:xfrm>
          <a:prstGeom prst="rect">
            <a:avLst/>
          </a:prstGeom>
          <a:noFill/>
        </p:spPr>
        <p:txBody>
          <a:bodyPr wrap="square" rtlCol="0">
            <a:spAutoFit/>
          </a:bodyPr>
          <a:lstStyle/>
          <a:p>
            <a:pPr>
              <a:spcAft>
                <a:spcPts val="600"/>
              </a:spcAft>
            </a:pPr>
            <a:r>
              <a:rPr lang="fr-FR" sz="2800" u="sng" dirty="0">
                <a:latin typeface="Calibri" panose="020F0502020204030204" pitchFamily="34" charset="0"/>
                <a:cs typeface="Calibri" panose="020F0502020204030204" pitchFamily="34" charset="0"/>
                <a:sym typeface="Symbol" panose="05050102010706020507" pitchFamily="18" charset="2"/>
              </a:rPr>
              <a:t>Comment?</a:t>
            </a:r>
          </a:p>
          <a:p>
            <a:r>
              <a:rPr lang="fr-FR" sz="2400" dirty="0">
                <a:latin typeface="Calibri" panose="020F0502020204030204" pitchFamily="34" charset="0"/>
                <a:cs typeface="Calibri" panose="020F0502020204030204" pitchFamily="34" charset="0"/>
                <a:sym typeface="Symbol" panose="05050102010706020507" pitchFamily="18" charset="2"/>
              </a:rPr>
              <a:t>En imaginant par exemple ce que pensent ou disent les personnages</a:t>
            </a:r>
            <a:endParaRPr lang="fr-F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680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animBg="1"/>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32E38C-D4A5-42FF-8D97-9ABF917B04F8}"/>
              </a:ext>
            </a:extLst>
          </p:cNvPr>
          <p:cNvSpPr txBox="1"/>
          <p:nvPr/>
        </p:nvSpPr>
        <p:spPr>
          <a:xfrm>
            <a:off x="4869080" y="216622"/>
            <a:ext cx="2184522" cy="707886"/>
          </a:xfrm>
          <a:prstGeom prst="rect">
            <a:avLst/>
          </a:prstGeom>
          <a:noFill/>
        </p:spPr>
        <p:txBody>
          <a:bodyPr wrap="square" rtlCol="0">
            <a:spAutoFit/>
          </a:bodyPr>
          <a:lstStyle/>
          <a:p>
            <a:pPr algn="ctr"/>
            <a:r>
              <a:rPr lang="fr-FR" sz="4000" u="sng" dirty="0">
                <a:latin typeface="Calibri" panose="020F0502020204030204" pitchFamily="34" charset="0"/>
                <a:cs typeface="Calibri" panose="020F0502020204030204" pitchFamily="34" charset="0"/>
              </a:rPr>
              <a:t>4 CIBLES!</a:t>
            </a:r>
          </a:p>
        </p:txBody>
      </p:sp>
      <p:sp>
        <p:nvSpPr>
          <p:cNvPr id="3" name="ZoneTexte 2">
            <a:extLst>
              <a:ext uri="{FF2B5EF4-FFF2-40B4-BE49-F238E27FC236}">
                <a16:creationId xmlns:a16="http://schemas.microsoft.com/office/drawing/2014/main" id="{29538080-747F-4202-BB68-53CB3D25381B}"/>
              </a:ext>
            </a:extLst>
          </p:cNvPr>
          <p:cNvSpPr txBox="1"/>
          <p:nvPr/>
        </p:nvSpPr>
        <p:spPr>
          <a:xfrm>
            <a:off x="770448" y="1335136"/>
            <a:ext cx="3928012" cy="1323439"/>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compétences narratives en réception </a:t>
            </a:r>
          </a:p>
          <a:p>
            <a:pPr algn="ctr"/>
            <a:r>
              <a:rPr lang="fr-FR" sz="2400" dirty="0">
                <a:latin typeface="Calibri" panose="020F0502020204030204" pitchFamily="34" charset="0"/>
                <a:cs typeface="Calibri" panose="020F0502020204030204" pitchFamily="34" charset="0"/>
              </a:rPr>
              <a:t>(=apprendre à comprendre)</a:t>
            </a:r>
          </a:p>
        </p:txBody>
      </p:sp>
      <p:sp>
        <p:nvSpPr>
          <p:cNvPr id="6" name="ZoneTexte 5">
            <a:extLst>
              <a:ext uri="{FF2B5EF4-FFF2-40B4-BE49-F238E27FC236}">
                <a16:creationId xmlns:a16="http://schemas.microsoft.com/office/drawing/2014/main" id="{7D8DC798-1561-4FE5-9F2D-E65CF2BEF9A5}"/>
              </a:ext>
            </a:extLst>
          </p:cNvPr>
          <p:cNvSpPr txBox="1"/>
          <p:nvPr/>
        </p:nvSpPr>
        <p:spPr>
          <a:xfrm>
            <a:off x="7205706" y="1335136"/>
            <a:ext cx="4068652" cy="1323439"/>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compétences narratives en production </a:t>
            </a:r>
          </a:p>
          <a:p>
            <a:pPr algn="ctr"/>
            <a:r>
              <a:rPr lang="fr-FR" sz="2400" dirty="0">
                <a:latin typeface="Calibri" panose="020F0502020204030204" pitchFamily="34" charset="0"/>
                <a:cs typeface="Calibri" panose="020F0502020204030204" pitchFamily="34" charset="0"/>
              </a:rPr>
              <a:t>(=apprendre à raconter)</a:t>
            </a:r>
          </a:p>
        </p:txBody>
      </p:sp>
      <p:sp>
        <p:nvSpPr>
          <p:cNvPr id="7" name="ZoneTexte 6">
            <a:extLst>
              <a:ext uri="{FF2B5EF4-FFF2-40B4-BE49-F238E27FC236}">
                <a16:creationId xmlns:a16="http://schemas.microsoft.com/office/drawing/2014/main" id="{6C817C9F-D058-43BC-BD2C-47F5E145F0E9}"/>
              </a:ext>
            </a:extLst>
          </p:cNvPr>
          <p:cNvSpPr txBox="1"/>
          <p:nvPr/>
        </p:nvSpPr>
        <p:spPr>
          <a:xfrm>
            <a:off x="770448" y="3806270"/>
            <a:ext cx="4071077" cy="1323439"/>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compétences</a:t>
            </a:r>
          </a:p>
          <a:p>
            <a:pPr algn="ctr"/>
            <a:r>
              <a:rPr lang="fr-FR" sz="2800" dirty="0">
                <a:latin typeface="Calibri" panose="020F0502020204030204" pitchFamily="34" charset="0"/>
                <a:cs typeface="Calibri" panose="020F0502020204030204" pitchFamily="34" charset="0"/>
              </a:rPr>
              <a:t> lexicales et syntaxiques</a:t>
            </a:r>
          </a:p>
          <a:p>
            <a:pPr algn="ctr"/>
            <a:r>
              <a:rPr lang="fr-FR" sz="2400" dirty="0">
                <a:latin typeface="Calibri" panose="020F0502020204030204" pitchFamily="34" charset="0"/>
                <a:cs typeface="Calibri" panose="020F0502020204030204" pitchFamily="34" charset="0"/>
              </a:rPr>
              <a:t>(=apprendre à utiliser les mots)</a:t>
            </a:r>
          </a:p>
        </p:txBody>
      </p:sp>
      <p:sp>
        <p:nvSpPr>
          <p:cNvPr id="10" name="ZoneTexte 9">
            <a:extLst>
              <a:ext uri="{FF2B5EF4-FFF2-40B4-BE49-F238E27FC236}">
                <a16:creationId xmlns:a16="http://schemas.microsoft.com/office/drawing/2014/main" id="{E0C57E12-3827-46EB-8C55-9FE62B42B61C}"/>
              </a:ext>
            </a:extLst>
          </p:cNvPr>
          <p:cNvSpPr txBox="1"/>
          <p:nvPr/>
        </p:nvSpPr>
        <p:spPr>
          <a:xfrm>
            <a:off x="7350475" y="3751838"/>
            <a:ext cx="3717680" cy="1754326"/>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compétences inférentielles</a:t>
            </a:r>
          </a:p>
          <a:p>
            <a:pPr algn="ctr"/>
            <a:r>
              <a:rPr lang="fr-FR" sz="2400" dirty="0">
                <a:latin typeface="Calibri" panose="020F0502020204030204" pitchFamily="34" charset="0"/>
                <a:cs typeface="Calibri" panose="020F0502020204030204" pitchFamily="34" charset="0"/>
              </a:rPr>
              <a:t>(=apprendre à comprendre</a:t>
            </a:r>
          </a:p>
          <a:p>
            <a:pPr algn="ctr"/>
            <a:r>
              <a:rPr lang="fr-FR" sz="2400" dirty="0">
                <a:latin typeface="Calibri" panose="020F0502020204030204" pitchFamily="34" charset="0"/>
                <a:cs typeface="Calibri" panose="020F0502020204030204" pitchFamily="34" charset="0"/>
              </a:rPr>
              <a:t> les inférences</a:t>
            </a:r>
            <a:r>
              <a:rPr lang="fr-FR" sz="2800" dirty="0">
                <a:latin typeface="Calibri" panose="020F0502020204030204" pitchFamily="34" charset="0"/>
                <a:cs typeface="Calibri" panose="020F0502020204030204" pitchFamily="34" charset="0"/>
              </a:rPr>
              <a:t>)</a:t>
            </a:r>
          </a:p>
        </p:txBody>
      </p:sp>
      <p:sp>
        <p:nvSpPr>
          <p:cNvPr id="14" name="Ellipse 13">
            <a:extLst>
              <a:ext uri="{FF2B5EF4-FFF2-40B4-BE49-F238E27FC236}">
                <a16:creationId xmlns:a16="http://schemas.microsoft.com/office/drawing/2014/main" id="{2F7F6E23-5AF1-4364-B8EA-6783FA0C713E}"/>
              </a:ext>
            </a:extLst>
          </p:cNvPr>
          <p:cNvSpPr/>
          <p:nvPr/>
        </p:nvSpPr>
        <p:spPr>
          <a:xfrm>
            <a:off x="872143" y="3751838"/>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llipse 14">
            <a:extLst>
              <a:ext uri="{FF2B5EF4-FFF2-40B4-BE49-F238E27FC236}">
                <a16:creationId xmlns:a16="http://schemas.microsoft.com/office/drawing/2014/main" id="{C948C928-744F-4E99-B51B-96F549516E76}"/>
              </a:ext>
            </a:extLst>
          </p:cNvPr>
          <p:cNvSpPr/>
          <p:nvPr/>
        </p:nvSpPr>
        <p:spPr>
          <a:xfrm>
            <a:off x="841978" y="1110721"/>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llipse 15">
            <a:extLst>
              <a:ext uri="{FF2B5EF4-FFF2-40B4-BE49-F238E27FC236}">
                <a16:creationId xmlns:a16="http://schemas.microsoft.com/office/drawing/2014/main" id="{BB08CCF0-CEAB-4B64-9864-3039B783E397}"/>
              </a:ext>
            </a:extLst>
          </p:cNvPr>
          <p:cNvSpPr/>
          <p:nvPr/>
        </p:nvSpPr>
        <p:spPr>
          <a:xfrm>
            <a:off x="7205706" y="1110721"/>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Ellipse 16">
            <a:extLst>
              <a:ext uri="{FF2B5EF4-FFF2-40B4-BE49-F238E27FC236}">
                <a16:creationId xmlns:a16="http://schemas.microsoft.com/office/drawing/2014/main" id="{0655D57E-34D9-4BBD-BBCE-0871E350CE81}"/>
              </a:ext>
            </a:extLst>
          </p:cNvPr>
          <p:cNvSpPr/>
          <p:nvPr/>
        </p:nvSpPr>
        <p:spPr>
          <a:xfrm>
            <a:off x="7245308" y="3652794"/>
            <a:ext cx="3928013" cy="2094486"/>
          </a:xfrm>
          <a:prstGeom prst="ellipse">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24491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C69839-2350-42D2-91D5-7D04508FA9C5}"/>
              </a:ext>
            </a:extLst>
          </p:cNvPr>
          <p:cNvSpPr>
            <a:spLocks noGrp="1"/>
          </p:cNvSpPr>
          <p:nvPr>
            <p:ph type="title"/>
          </p:nvPr>
        </p:nvSpPr>
        <p:spPr>
          <a:xfrm>
            <a:off x="838200" y="553194"/>
            <a:ext cx="10515600" cy="1325563"/>
          </a:xfrm>
        </p:spPr>
        <p:txBody>
          <a:bodyPr/>
          <a:lstStyle/>
          <a:p>
            <a:pPr algn="ctr"/>
            <a:r>
              <a:rPr lang="fr-FR" dirty="0"/>
              <a:t> </a:t>
            </a:r>
            <a:r>
              <a:rPr lang="fr-FR" sz="3200" dirty="0">
                <a:latin typeface="Calibri" panose="020F0502020204030204" pitchFamily="34" charset="0"/>
                <a:cs typeface="Calibri" panose="020F0502020204030204" pitchFamily="34" charset="0"/>
              </a:rPr>
              <a:t>Apprendre</a:t>
            </a:r>
            <a:r>
              <a:rPr lang="fr-FR" sz="3200" dirty="0">
                <a:latin typeface="+mn-lt"/>
              </a:rPr>
              <a:t> </a:t>
            </a:r>
            <a:r>
              <a:rPr lang="fr-FR" sz="3200" dirty="0">
                <a:latin typeface="Calibri" panose="020F0502020204030204" pitchFamily="34" charset="0"/>
                <a:cs typeface="Calibri" panose="020F0502020204030204" pitchFamily="34" charset="0"/>
              </a:rPr>
              <a:t>à comprendre </a:t>
            </a:r>
            <a:r>
              <a:rPr lang="fr-FR" sz="2800" dirty="0">
                <a:latin typeface="+mn-lt"/>
              </a:rPr>
              <a:t>n’est pas un apprentissage linéaire.</a:t>
            </a:r>
          </a:p>
        </p:txBody>
      </p:sp>
      <p:sp>
        <p:nvSpPr>
          <p:cNvPr id="5" name="ZoneTexte 4">
            <a:extLst>
              <a:ext uri="{FF2B5EF4-FFF2-40B4-BE49-F238E27FC236}">
                <a16:creationId xmlns:a16="http://schemas.microsoft.com/office/drawing/2014/main" id="{BFDE208D-4AC4-425B-A5B7-2359E14B0363}"/>
              </a:ext>
            </a:extLst>
          </p:cNvPr>
          <p:cNvSpPr txBox="1"/>
          <p:nvPr/>
        </p:nvSpPr>
        <p:spPr>
          <a:xfrm>
            <a:off x="1323240" y="2569601"/>
            <a:ext cx="6435970" cy="523220"/>
          </a:xfrm>
          <a:prstGeom prst="rect">
            <a:avLst/>
          </a:prstGeom>
          <a:noFill/>
        </p:spPr>
        <p:txBody>
          <a:bodyPr wrap="square" rtlCol="0">
            <a:spAutoFit/>
          </a:bodyPr>
          <a:lstStyle/>
          <a:p>
            <a:pPr marL="285750" indent="-285750">
              <a:buFont typeface="Wingdings" panose="05000000000000000000" pitchFamily="2" charset="2"/>
              <a:buChar char="Ø"/>
            </a:pPr>
            <a:r>
              <a:rPr lang="fr-FR" sz="2800" dirty="0"/>
              <a:t>La </a:t>
            </a:r>
            <a:r>
              <a:rPr lang="fr-FR" sz="2800" dirty="0">
                <a:latin typeface="Calibri" panose="020F0502020204030204" pitchFamily="34" charset="0"/>
                <a:cs typeface="Calibri" panose="020F0502020204030204" pitchFamily="34" charset="0"/>
              </a:rPr>
              <a:t>construction</a:t>
            </a:r>
            <a:r>
              <a:rPr lang="fr-FR" sz="2800" dirty="0"/>
              <a:t> de la référence</a:t>
            </a:r>
          </a:p>
        </p:txBody>
      </p:sp>
      <p:sp>
        <p:nvSpPr>
          <p:cNvPr id="6" name="ZoneTexte 5">
            <a:extLst>
              <a:ext uri="{FF2B5EF4-FFF2-40B4-BE49-F238E27FC236}">
                <a16:creationId xmlns:a16="http://schemas.microsoft.com/office/drawing/2014/main" id="{6A574B8A-BA3C-4C11-AE76-0A55EF8A34EE}"/>
              </a:ext>
            </a:extLst>
          </p:cNvPr>
          <p:cNvSpPr txBox="1"/>
          <p:nvPr/>
        </p:nvSpPr>
        <p:spPr>
          <a:xfrm>
            <a:off x="1323240" y="3272670"/>
            <a:ext cx="7429500" cy="52322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FR" sz="2800" dirty="0">
                <a:solidFill>
                  <a:prstClr val="black"/>
                </a:solidFill>
                <a:latin typeface="Calibri" panose="020F0502020204030204"/>
              </a:rPr>
              <a:t>La </a:t>
            </a:r>
            <a:r>
              <a:rPr lang="fr-FR" sz="2800" dirty="0">
                <a:solidFill>
                  <a:prstClr val="black"/>
                </a:solidFill>
                <a:latin typeface="Calibri" panose="020F0502020204030204" pitchFamily="34" charset="0"/>
                <a:cs typeface="Calibri" panose="020F0502020204030204" pitchFamily="34" charset="0"/>
              </a:rPr>
              <a:t>construction de la notion</a:t>
            </a:r>
            <a:r>
              <a:rPr lang="fr-FR" sz="2800" dirty="0">
                <a:solidFill>
                  <a:prstClr val="black"/>
                </a:solidFill>
                <a:latin typeface="Calibri" panose="020F0502020204030204"/>
              </a:rPr>
              <a:t> de personnages</a:t>
            </a: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ZoneTexte 7">
            <a:extLst>
              <a:ext uri="{FF2B5EF4-FFF2-40B4-BE49-F238E27FC236}">
                <a16:creationId xmlns:a16="http://schemas.microsoft.com/office/drawing/2014/main" id="{D4B53B86-501F-47FD-A95F-8FFA58888532}"/>
              </a:ext>
            </a:extLst>
          </p:cNvPr>
          <p:cNvSpPr txBox="1"/>
          <p:nvPr/>
        </p:nvSpPr>
        <p:spPr>
          <a:xfrm>
            <a:off x="1323240" y="4016825"/>
            <a:ext cx="6097464" cy="52322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FR" sz="2800" dirty="0">
                <a:solidFill>
                  <a:prstClr val="black"/>
                </a:solidFill>
                <a:latin typeface="Calibri" panose="020F0502020204030204"/>
              </a:rPr>
              <a:t>La construction du schéma narratif</a:t>
            </a: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ZoneTexte 8">
            <a:extLst>
              <a:ext uri="{FF2B5EF4-FFF2-40B4-BE49-F238E27FC236}">
                <a16:creationId xmlns:a16="http://schemas.microsoft.com/office/drawing/2014/main" id="{07186DE1-4012-440B-ACD9-8D8F66591F13}"/>
              </a:ext>
            </a:extLst>
          </p:cNvPr>
          <p:cNvSpPr txBox="1"/>
          <p:nvPr/>
        </p:nvSpPr>
        <p:spPr>
          <a:xfrm>
            <a:off x="1323240" y="4725192"/>
            <a:ext cx="6097464" cy="52322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FR" sz="2800" dirty="0">
                <a:solidFill>
                  <a:prstClr val="black"/>
                </a:solidFill>
                <a:latin typeface="Calibri" panose="020F0502020204030204"/>
              </a:rPr>
              <a:t>La mise en œuvre des inférences </a:t>
            </a:r>
            <a:endPar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ZoneTexte 2">
            <a:extLst>
              <a:ext uri="{FF2B5EF4-FFF2-40B4-BE49-F238E27FC236}">
                <a16:creationId xmlns:a16="http://schemas.microsoft.com/office/drawing/2014/main" id="{72BB046A-D34D-41BB-BB7A-4541B566FC86}"/>
              </a:ext>
            </a:extLst>
          </p:cNvPr>
          <p:cNvSpPr txBox="1"/>
          <p:nvPr/>
        </p:nvSpPr>
        <p:spPr>
          <a:xfrm>
            <a:off x="3587628" y="1649124"/>
            <a:ext cx="5016744" cy="646331"/>
          </a:xfrm>
          <a:prstGeom prst="rect">
            <a:avLst/>
          </a:prstGeom>
          <a:noFill/>
        </p:spPr>
        <p:txBody>
          <a:bodyPr wrap="square" rtlCol="0">
            <a:spAutoFit/>
          </a:bodyPr>
          <a:lstStyle/>
          <a:p>
            <a:pPr algn="ctr"/>
            <a:r>
              <a:rPr lang="fr-FR" sz="3600" dirty="0">
                <a:latin typeface="Calibri" panose="020F0502020204030204" pitchFamily="34" charset="0"/>
                <a:cs typeface="Calibri" panose="020F0502020204030204" pitchFamily="34" charset="0"/>
              </a:rPr>
              <a:t>Quels sont les enjeux?</a:t>
            </a:r>
          </a:p>
        </p:txBody>
      </p:sp>
      <p:sp>
        <p:nvSpPr>
          <p:cNvPr id="7" name="ZoneTexte 6">
            <a:extLst>
              <a:ext uri="{FF2B5EF4-FFF2-40B4-BE49-F238E27FC236}">
                <a16:creationId xmlns:a16="http://schemas.microsoft.com/office/drawing/2014/main" id="{BAF183F2-8141-4D75-9934-BDD780ADEA12}"/>
              </a:ext>
            </a:extLst>
          </p:cNvPr>
          <p:cNvSpPr txBox="1"/>
          <p:nvPr/>
        </p:nvSpPr>
        <p:spPr>
          <a:xfrm>
            <a:off x="1323240" y="5433559"/>
            <a:ext cx="5178669" cy="52322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2800" b="0" i="0" u="none" strike="noStrike" kern="1200" cap="none" spc="0" normalizeH="0" baseline="0" noProof="0" dirty="0">
                <a:ln>
                  <a:noFill/>
                </a:ln>
                <a:solidFill>
                  <a:prstClr val="black"/>
                </a:solidFill>
                <a:effectLst/>
                <a:uLnTx/>
                <a:uFillTx/>
                <a:latin typeface="Calibri" panose="020F0502020204030204"/>
                <a:ea typeface="+mn-ea"/>
                <a:cs typeface="+mn-cs"/>
              </a:rPr>
              <a:t>La compréhension du lexique</a:t>
            </a:r>
          </a:p>
        </p:txBody>
      </p:sp>
    </p:spTree>
    <p:extLst>
      <p:ext uri="{BB962C8B-B14F-4D97-AF65-F5344CB8AC3E}">
        <p14:creationId xmlns:p14="http://schemas.microsoft.com/office/powerpoint/2010/main" val="49578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428633B-83F4-4AD0-8209-1E5A3113E143}"/>
              </a:ext>
            </a:extLst>
          </p:cNvPr>
          <p:cNvSpPr txBox="1"/>
          <p:nvPr/>
        </p:nvSpPr>
        <p:spPr>
          <a:xfrm>
            <a:off x="1872762" y="1433146"/>
            <a:ext cx="8546123" cy="2523768"/>
          </a:xfrm>
          <a:prstGeom prst="rect">
            <a:avLst/>
          </a:prstGeom>
          <a:noFill/>
        </p:spPr>
        <p:txBody>
          <a:bodyPr wrap="square" rtlCol="0">
            <a:spAutoFit/>
          </a:bodyPr>
          <a:lstStyle/>
          <a:p>
            <a:r>
              <a:rPr lang="fr-FR" sz="5400" dirty="0">
                <a:latin typeface="Calibri" panose="020F0502020204030204" pitchFamily="34" charset="0"/>
                <a:cs typeface="Calibri" panose="020F0502020204030204" pitchFamily="34" charset="0"/>
              </a:rPr>
              <a:t>Ne partez pas!!! </a:t>
            </a:r>
          </a:p>
          <a:p>
            <a:r>
              <a:rPr lang="fr-FR" sz="3200" dirty="0">
                <a:latin typeface="Calibri" panose="020F0502020204030204" pitchFamily="34" charset="0"/>
                <a:cs typeface="Calibri" panose="020F0502020204030204" pitchFamily="34" charset="0"/>
              </a:rPr>
              <a:t>Nous devons fixer la prochaine rencontre….</a:t>
            </a:r>
          </a:p>
          <a:p>
            <a:endParaRPr lang="fr-FR" sz="3200" dirty="0">
              <a:latin typeface="Calibri" panose="020F0502020204030204" pitchFamily="34" charset="0"/>
              <a:cs typeface="Calibri" panose="020F0502020204030204" pitchFamily="34" charset="0"/>
            </a:endParaRPr>
          </a:p>
          <a:p>
            <a:r>
              <a:rPr lang="fr-FR" sz="4000" dirty="0">
                <a:latin typeface="Calibri" panose="020F0502020204030204" pitchFamily="34" charset="0"/>
                <a:cs typeface="Calibri" panose="020F0502020204030204" pitchFamily="34" charset="0"/>
              </a:rPr>
              <a:t>À nos agendas!</a:t>
            </a:r>
          </a:p>
        </p:txBody>
      </p:sp>
      <p:pic>
        <p:nvPicPr>
          <p:cNvPr id="5" name="Image 4">
            <a:extLst>
              <a:ext uri="{FF2B5EF4-FFF2-40B4-BE49-F238E27FC236}">
                <a16:creationId xmlns:a16="http://schemas.microsoft.com/office/drawing/2014/main" id="{A3B2FFC0-E9BC-4B5D-9E1A-AF9EF20CD4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7575" y="3872279"/>
            <a:ext cx="2066925" cy="1552575"/>
          </a:xfrm>
          <a:prstGeom prst="rect">
            <a:avLst/>
          </a:prstGeom>
        </p:spPr>
      </p:pic>
    </p:spTree>
    <p:extLst>
      <p:ext uri="{BB962C8B-B14F-4D97-AF65-F5344CB8AC3E}">
        <p14:creationId xmlns:p14="http://schemas.microsoft.com/office/powerpoint/2010/main" val="4202802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1"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nodeType="clickEffect">
                                  <p:stCondLst>
                                    <p:cond delay="0"/>
                                  </p:stCondLst>
                                  <p:childTnLst>
                                    <p:animRot by="120000">
                                      <p:cBhvr>
                                        <p:cTn id="11" dur="100" fill="hold">
                                          <p:stCondLst>
                                            <p:cond delay="0"/>
                                          </p:stCondLst>
                                        </p:cTn>
                                        <p:tgtEl>
                                          <p:spTgt spid="5"/>
                                        </p:tgtEl>
                                        <p:attrNameLst>
                                          <p:attrName>r</p:attrName>
                                        </p:attrNameLst>
                                      </p:cBhvr>
                                    </p:animRot>
                                    <p:animRot by="-240000">
                                      <p:cBhvr>
                                        <p:cTn id="12" dur="200" fill="hold">
                                          <p:stCondLst>
                                            <p:cond delay="200"/>
                                          </p:stCondLst>
                                        </p:cTn>
                                        <p:tgtEl>
                                          <p:spTgt spid="5"/>
                                        </p:tgtEl>
                                        <p:attrNameLst>
                                          <p:attrName>r</p:attrName>
                                        </p:attrNameLst>
                                      </p:cBhvr>
                                    </p:animRot>
                                    <p:animRot by="240000">
                                      <p:cBhvr>
                                        <p:cTn id="13" dur="200" fill="hold">
                                          <p:stCondLst>
                                            <p:cond delay="400"/>
                                          </p:stCondLst>
                                        </p:cTn>
                                        <p:tgtEl>
                                          <p:spTgt spid="5"/>
                                        </p:tgtEl>
                                        <p:attrNameLst>
                                          <p:attrName>r</p:attrName>
                                        </p:attrNameLst>
                                      </p:cBhvr>
                                    </p:animRot>
                                    <p:animRot by="-240000">
                                      <p:cBhvr>
                                        <p:cTn id="14" dur="200" fill="hold">
                                          <p:stCondLst>
                                            <p:cond delay="600"/>
                                          </p:stCondLst>
                                        </p:cTn>
                                        <p:tgtEl>
                                          <p:spTgt spid="5"/>
                                        </p:tgtEl>
                                        <p:attrNameLst>
                                          <p:attrName>r</p:attrName>
                                        </p:attrNameLst>
                                      </p:cBhvr>
                                    </p:animRot>
                                    <p:animRot by="120000">
                                      <p:cBhvr>
                                        <p:cTn id="15" dur="200" fill="hold">
                                          <p:stCondLst>
                                            <p:cond delay="8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75A095A-E63B-4908-BC1C-33F4F4A98B67}"/>
              </a:ext>
            </a:extLst>
          </p:cNvPr>
          <p:cNvSpPr txBox="1"/>
          <p:nvPr/>
        </p:nvSpPr>
        <p:spPr>
          <a:xfrm>
            <a:off x="1211772" y="1195753"/>
            <a:ext cx="8319089" cy="1015663"/>
          </a:xfrm>
          <a:prstGeom prst="rect">
            <a:avLst/>
          </a:prstGeom>
          <a:noFill/>
        </p:spPr>
        <p:txBody>
          <a:bodyPr wrap="square" rtlCol="0">
            <a:spAutoFit/>
          </a:bodyPr>
          <a:lstStyle/>
          <a:p>
            <a:r>
              <a:rPr lang="fr-FR" sz="6000" dirty="0">
                <a:latin typeface="Calibri" panose="020F0502020204030204" pitchFamily="34" charset="0"/>
                <a:cs typeface="Calibri" panose="020F0502020204030204" pitchFamily="34" charset="0"/>
              </a:rPr>
              <a:t>Merci pour votre écoute…</a:t>
            </a:r>
          </a:p>
        </p:txBody>
      </p:sp>
      <p:pic>
        <p:nvPicPr>
          <p:cNvPr id="8" name="Image 7">
            <a:extLst>
              <a:ext uri="{FF2B5EF4-FFF2-40B4-BE49-F238E27FC236}">
                <a16:creationId xmlns:a16="http://schemas.microsoft.com/office/drawing/2014/main" id="{15F856AB-DDFB-4D96-B675-58FF79ADD6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5841" y="2790062"/>
            <a:ext cx="3532764" cy="2136753"/>
          </a:xfrm>
          <a:prstGeom prst="rect">
            <a:avLst/>
          </a:prstGeom>
        </p:spPr>
      </p:pic>
      <p:pic>
        <p:nvPicPr>
          <p:cNvPr id="10" name="Image 9">
            <a:extLst>
              <a:ext uri="{FF2B5EF4-FFF2-40B4-BE49-F238E27FC236}">
                <a16:creationId xmlns:a16="http://schemas.microsoft.com/office/drawing/2014/main" id="{F08170D4-676B-491D-ADA5-D8403D858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4634" y="3016861"/>
            <a:ext cx="4614773" cy="1436442"/>
          </a:xfrm>
          <a:prstGeom prst="rect">
            <a:avLst/>
          </a:prstGeom>
        </p:spPr>
      </p:pic>
      <p:sp>
        <p:nvSpPr>
          <p:cNvPr id="11" name="Rectangle 10">
            <a:extLst>
              <a:ext uri="{FF2B5EF4-FFF2-40B4-BE49-F238E27FC236}">
                <a16:creationId xmlns:a16="http://schemas.microsoft.com/office/drawing/2014/main" id="{237F9815-5B98-45F5-B6C9-17F98A1494C1}"/>
              </a:ext>
            </a:extLst>
          </p:cNvPr>
          <p:cNvSpPr/>
          <p:nvPr/>
        </p:nvSpPr>
        <p:spPr>
          <a:xfrm>
            <a:off x="1415840" y="2770675"/>
            <a:ext cx="3532764" cy="2143125"/>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57CBCAEC-3729-425A-B2FE-5F5B5520B0D9}"/>
              </a:ext>
            </a:extLst>
          </p:cNvPr>
          <p:cNvSpPr/>
          <p:nvPr/>
        </p:nvSpPr>
        <p:spPr>
          <a:xfrm>
            <a:off x="6321668" y="3000374"/>
            <a:ext cx="4667739" cy="1452929"/>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53362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par>
                                <p:cTn id="11" presetID="16" presetClass="entr" presetSubtype="21"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arn(inVertical)">
                                      <p:cBhvr>
                                        <p:cTn id="16" dur="500"/>
                                        <p:tgtEl>
                                          <p:spTgt spid="12"/>
                                        </p:tgtEl>
                                      </p:cBhvr>
                                    </p:animEffect>
                                  </p:childTnLst>
                                </p:cTn>
                              </p:par>
                              <p:par>
                                <p:cTn id="17" presetID="16" presetClass="entr" presetSubtype="21"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Vertical)">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006B9E-AE6C-4101-BE31-E840257DBF9A}"/>
              </a:ext>
            </a:extLst>
          </p:cNvPr>
          <p:cNvSpPr txBox="1"/>
          <p:nvPr/>
        </p:nvSpPr>
        <p:spPr>
          <a:xfrm>
            <a:off x="993531" y="1705708"/>
            <a:ext cx="9908931" cy="2062103"/>
          </a:xfrm>
          <a:prstGeom prst="rect">
            <a:avLst/>
          </a:prstGeom>
          <a:noFill/>
        </p:spPr>
        <p:txBody>
          <a:bodyPr wrap="square" rtlCol="0">
            <a:spAutoFit/>
          </a:bodyPr>
          <a:lstStyle/>
          <a:p>
            <a:r>
              <a:rPr lang="fr-FR" sz="3200" dirty="0"/>
              <a:t>Selon </a:t>
            </a:r>
            <a:r>
              <a:rPr lang="fr-FR" sz="3200" dirty="0">
                <a:latin typeface="Calibri" panose="020F0502020204030204" pitchFamily="34" charset="0"/>
                <a:cs typeface="Calibri" panose="020F0502020204030204" pitchFamily="34" charset="0"/>
              </a:rPr>
              <a:t>Vivianne</a:t>
            </a:r>
            <a:r>
              <a:rPr lang="fr-FR" sz="3200" dirty="0"/>
              <a:t> </a:t>
            </a:r>
            <a:r>
              <a:rPr lang="fr-FR" sz="3200" dirty="0" err="1"/>
              <a:t>Bouysse</a:t>
            </a:r>
            <a:r>
              <a:rPr lang="fr-FR" sz="3200" dirty="0"/>
              <a:t>, </a:t>
            </a:r>
          </a:p>
          <a:p>
            <a:endParaRPr lang="fr-FR" sz="3200" dirty="0"/>
          </a:p>
          <a:p>
            <a:r>
              <a:rPr lang="fr-FR" sz="3200" dirty="0"/>
              <a:t>« Le gavage des textes lus n’entraîne aucun apprentissage, il faut lire moins de livres mais les lire mieux ».</a:t>
            </a:r>
          </a:p>
        </p:txBody>
      </p:sp>
    </p:spTree>
    <p:extLst>
      <p:ext uri="{BB962C8B-B14F-4D97-AF65-F5344CB8AC3E}">
        <p14:creationId xmlns:p14="http://schemas.microsoft.com/office/powerpoint/2010/main" val="440981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41BB032-810F-4B8F-91C3-A37AE25247EB}"/>
              </a:ext>
            </a:extLst>
          </p:cNvPr>
          <p:cNvSpPr txBox="1"/>
          <p:nvPr/>
        </p:nvSpPr>
        <p:spPr>
          <a:xfrm>
            <a:off x="1955665" y="1985718"/>
            <a:ext cx="7984881" cy="1323439"/>
          </a:xfrm>
          <a:prstGeom prst="rect">
            <a:avLst/>
          </a:prstGeom>
          <a:noFill/>
        </p:spPr>
        <p:txBody>
          <a:bodyPr wrap="square" rtlCol="0">
            <a:spAutoFit/>
          </a:bodyPr>
          <a:lstStyle/>
          <a:p>
            <a:pPr algn="ctr"/>
            <a:r>
              <a:rPr lang="fr-FR" sz="4000" dirty="0">
                <a:latin typeface="Calibri" panose="020F0502020204030204" pitchFamily="34" charset="0"/>
                <a:cs typeface="Calibri" panose="020F0502020204030204" pitchFamily="34" charset="0"/>
              </a:rPr>
              <a:t>L’enseignement de la compréhension doit être </a:t>
            </a:r>
            <a:r>
              <a:rPr lang="fr-FR" sz="4000" b="1" dirty="0">
                <a:latin typeface="Calibri" panose="020F0502020204030204" pitchFamily="34" charset="0"/>
                <a:cs typeface="Calibri" panose="020F0502020204030204" pitchFamily="34" charset="0"/>
              </a:rPr>
              <a:t>programmée</a:t>
            </a:r>
            <a:r>
              <a:rPr lang="fr-FR" sz="4000" dirty="0">
                <a:latin typeface="Calibri" panose="020F0502020204030204" pitchFamily="34" charset="0"/>
                <a:cs typeface="Calibri" panose="020F0502020204030204" pitchFamily="34" charset="0"/>
              </a:rPr>
              <a:t> et </a:t>
            </a:r>
            <a:r>
              <a:rPr lang="fr-FR" sz="4000" b="1" dirty="0">
                <a:latin typeface="Calibri" panose="020F0502020204030204" pitchFamily="34" charset="0"/>
                <a:cs typeface="Calibri" panose="020F0502020204030204" pitchFamily="34" charset="0"/>
              </a:rPr>
              <a:t>explicite</a:t>
            </a:r>
            <a:r>
              <a:rPr lang="fr-FR" sz="40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67516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2510417-EDB3-4FC6-A71B-EDAF3C6260A5}"/>
              </a:ext>
            </a:extLst>
          </p:cNvPr>
          <p:cNvSpPr txBox="1"/>
          <p:nvPr/>
        </p:nvSpPr>
        <p:spPr>
          <a:xfrm>
            <a:off x="3682107" y="172006"/>
            <a:ext cx="4088423" cy="584775"/>
          </a:xfrm>
          <a:prstGeom prst="rect">
            <a:avLst/>
          </a:prstGeom>
          <a:noFill/>
        </p:spPr>
        <p:txBody>
          <a:bodyPr wrap="square" rtlCol="0">
            <a:spAutoFit/>
          </a:bodyPr>
          <a:lstStyle/>
          <a:p>
            <a:pPr algn="ctr"/>
            <a:r>
              <a:rPr lang="fr-FR" sz="3200" u="sng" dirty="0"/>
              <a:t>Les textes officiels</a:t>
            </a:r>
          </a:p>
        </p:txBody>
      </p:sp>
      <p:sp>
        <p:nvSpPr>
          <p:cNvPr id="3" name="ZoneTexte 2">
            <a:extLst>
              <a:ext uri="{FF2B5EF4-FFF2-40B4-BE49-F238E27FC236}">
                <a16:creationId xmlns:a16="http://schemas.microsoft.com/office/drawing/2014/main" id="{4DF7EED6-5E26-4BF0-8933-8F12574EF985}"/>
              </a:ext>
            </a:extLst>
          </p:cNvPr>
          <p:cNvSpPr txBox="1"/>
          <p:nvPr/>
        </p:nvSpPr>
        <p:spPr>
          <a:xfrm>
            <a:off x="745880" y="1087787"/>
            <a:ext cx="10700239" cy="1200329"/>
          </a:xfrm>
          <a:prstGeom prst="rect">
            <a:avLst/>
          </a:prstGeom>
          <a:noFill/>
        </p:spPr>
        <p:txBody>
          <a:bodyPr wrap="square" rtlCol="0">
            <a:spAutoFit/>
          </a:bodyPr>
          <a:lstStyle/>
          <a:p>
            <a:r>
              <a:rPr lang="fr-FR" sz="2400" dirty="0"/>
              <a:t>En 2015, le programme de l’école maternelle insiste « la place essentielle du langage, notamment </a:t>
            </a:r>
            <a:r>
              <a:rPr lang="fr-FR" sz="2400" dirty="0">
                <a:latin typeface="Calibri" panose="020F0502020204030204" pitchFamily="34" charset="0"/>
                <a:cs typeface="Calibri" panose="020F0502020204030204" pitchFamily="34" charset="0"/>
              </a:rPr>
              <a:t>l’attention</a:t>
            </a:r>
            <a:r>
              <a:rPr lang="fr-FR" sz="2400" dirty="0"/>
              <a:t> portée au développement d’une compréhension de plus en plus fine et d’un emploi de plus en plus riche de la langue française ».</a:t>
            </a:r>
          </a:p>
        </p:txBody>
      </p:sp>
      <p:sp>
        <p:nvSpPr>
          <p:cNvPr id="4" name="ZoneTexte 3">
            <a:extLst>
              <a:ext uri="{FF2B5EF4-FFF2-40B4-BE49-F238E27FC236}">
                <a16:creationId xmlns:a16="http://schemas.microsoft.com/office/drawing/2014/main" id="{4A67EB75-081C-4827-8B40-749DA44BC710}"/>
              </a:ext>
            </a:extLst>
          </p:cNvPr>
          <p:cNvSpPr txBox="1"/>
          <p:nvPr/>
        </p:nvSpPr>
        <p:spPr>
          <a:xfrm>
            <a:off x="745880" y="2565086"/>
            <a:ext cx="10682655" cy="3236207"/>
          </a:xfrm>
          <a:prstGeom prst="rect">
            <a:avLst/>
          </a:prstGeom>
          <a:noFill/>
        </p:spPr>
        <p:txBody>
          <a:bodyPr wrap="square" rtlCol="0">
            <a:spAutoFit/>
          </a:bodyPr>
          <a:lstStyle/>
          <a:p>
            <a:pPr algn="just">
              <a:lnSpc>
                <a:spcPct val="107000"/>
              </a:lnSpc>
              <a:spcAft>
                <a:spcPts val="800"/>
              </a:spcAft>
            </a:pPr>
            <a:r>
              <a:rPr lang="fr-FR" sz="2400" dirty="0">
                <a:effectLst/>
                <a:latin typeface="Calibri" panose="020F0502020204030204" pitchFamily="34" charset="0"/>
                <a:ea typeface="Calibri" panose="020F0502020204030204" pitchFamily="34" charset="0"/>
                <a:cs typeface="Calibri" panose="020F0502020204030204" pitchFamily="34" charset="0"/>
              </a:rPr>
              <a:t>« L’enseignant prend soin de faciliter l’emploi, la compréhension et la mémorisation des mots et des expressions en les présentant dans des phrases et des textes (…). En prenant appui sur des objets, des jeux, des imagiers, des albums, des situations vécues dans les différents domaines d’enseignement, </a:t>
            </a:r>
            <a:r>
              <a:rPr lang="fr-FR" sz="2400" dirty="0">
                <a:effectLst/>
                <a:ea typeface="Calibri" panose="020F0502020204030204" pitchFamily="34" charset="0"/>
                <a:cs typeface="Calibri" panose="020F0502020204030204" pitchFamily="34" charset="0"/>
              </a:rPr>
              <a:t>l’enseignant</a:t>
            </a:r>
            <a:r>
              <a:rPr lang="fr-FR" sz="2400" dirty="0">
                <a:effectLst/>
                <a:latin typeface="Calibri" panose="020F0502020204030204" pitchFamily="34" charset="0"/>
                <a:ea typeface="Calibri" panose="020F0502020204030204" pitchFamily="34" charset="0"/>
                <a:cs typeface="Calibri" panose="020F0502020204030204" pitchFamily="34" charset="0"/>
              </a:rPr>
              <a:t> organise les apprentissages et adapte les objectifs et les attentes en fonction du développement de chaque enfant. De multiples emplois dans des contextes variés sont requis pour assurer la mémorisation et l’utilisation des mots et des structures par chaque élève ».</a:t>
            </a:r>
          </a:p>
        </p:txBody>
      </p:sp>
      <p:sp>
        <p:nvSpPr>
          <p:cNvPr id="5" name="Rectangle 4">
            <a:extLst>
              <a:ext uri="{FF2B5EF4-FFF2-40B4-BE49-F238E27FC236}">
                <a16:creationId xmlns:a16="http://schemas.microsoft.com/office/drawing/2014/main" id="{EA5F1833-3B2A-47B9-9685-2575335682BC}"/>
              </a:ext>
            </a:extLst>
          </p:cNvPr>
          <p:cNvSpPr/>
          <p:nvPr/>
        </p:nvSpPr>
        <p:spPr>
          <a:xfrm>
            <a:off x="525296" y="1060769"/>
            <a:ext cx="11064432" cy="1200329"/>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CBA9CC3A-BC38-4F49-8CCE-3F9C6B76F933}"/>
              </a:ext>
            </a:extLst>
          </p:cNvPr>
          <p:cNvSpPr/>
          <p:nvPr/>
        </p:nvSpPr>
        <p:spPr>
          <a:xfrm>
            <a:off x="525295" y="2543437"/>
            <a:ext cx="11048312" cy="3226776"/>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71717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6933B8D-F7DE-4DC9-9863-0F8E8EA7B3D5}"/>
              </a:ext>
            </a:extLst>
          </p:cNvPr>
          <p:cNvSpPr txBox="1"/>
          <p:nvPr/>
        </p:nvSpPr>
        <p:spPr>
          <a:xfrm>
            <a:off x="838199" y="751741"/>
            <a:ext cx="10515600" cy="4401205"/>
          </a:xfrm>
          <a:prstGeom prst="rect">
            <a:avLst/>
          </a:prstGeom>
          <a:noFill/>
        </p:spPr>
        <p:txBody>
          <a:bodyPr wrap="square" rtlCol="0">
            <a:spAutoFit/>
          </a:bodyPr>
          <a:lstStyle/>
          <a:p>
            <a:pPr algn="just"/>
            <a:r>
              <a:rPr lang="fr-FR" sz="2800" dirty="0">
                <a:latin typeface="Calibri" panose="020F0502020204030204" pitchFamily="34" charset="0"/>
                <a:cs typeface="Calibri" panose="020F0502020204030204" pitchFamily="34" charset="0"/>
              </a:rPr>
              <a:t>« L’enseignant conduit un travail spécifique pour guider la compréhension. Il prend en charge la lecture de messages et de textes variés, oriente et anime les échanges qui suivent l’écoute. Les textes lus par l’enseignant permettent aux élèves « d’entendre du langage écrit », de développer leur capacité à écouter, à se représenter une situation. La progressivité réside essentiellement dans le choix de textes de plus en plus longs et éloignés de l’oral ; si la littérature de jeunesse, avec les récits, les contes, les textes poétiques, etc. y tient une grande place, les messages de consignes, les textes injonctifs (type recette de cuisine, règle de jeu, etc.) et les textes documentaires ne sont pas négligés ».</a:t>
            </a:r>
          </a:p>
        </p:txBody>
      </p:sp>
      <p:sp>
        <p:nvSpPr>
          <p:cNvPr id="3" name="Rectangle 2">
            <a:extLst>
              <a:ext uri="{FF2B5EF4-FFF2-40B4-BE49-F238E27FC236}">
                <a16:creationId xmlns:a16="http://schemas.microsoft.com/office/drawing/2014/main" id="{FA48AC17-7E59-40CD-8FEB-22335407820C}"/>
              </a:ext>
            </a:extLst>
          </p:cNvPr>
          <p:cNvSpPr/>
          <p:nvPr/>
        </p:nvSpPr>
        <p:spPr>
          <a:xfrm>
            <a:off x="684334" y="736682"/>
            <a:ext cx="10823331" cy="4416264"/>
          </a:xfrm>
          <a:prstGeom prst="rect">
            <a:avLst/>
          </a:prstGeom>
          <a:noFill/>
          <a:ln w="38100">
            <a:solidFill>
              <a:srgbClr val="9F42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78435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FB79AAD-A4AD-46A7-A1F9-EF8D9BD31F1B}"/>
              </a:ext>
            </a:extLst>
          </p:cNvPr>
          <p:cNvSpPr txBox="1"/>
          <p:nvPr/>
        </p:nvSpPr>
        <p:spPr>
          <a:xfrm>
            <a:off x="720969" y="420450"/>
            <a:ext cx="10102362" cy="646331"/>
          </a:xfrm>
          <a:prstGeom prst="rect">
            <a:avLst/>
          </a:prstGeom>
          <a:noFill/>
        </p:spPr>
        <p:txBody>
          <a:bodyPr wrap="square" rtlCol="0">
            <a:spAutoFit/>
          </a:bodyPr>
          <a:lstStyle/>
          <a:p>
            <a:r>
              <a:rPr lang="fr-FR" sz="3600" u="sng" dirty="0">
                <a:latin typeface="Calibri" panose="020F0502020204030204" pitchFamily="34" charset="0"/>
                <a:cs typeface="Calibri" panose="020F0502020204030204" pitchFamily="34" charset="0"/>
              </a:rPr>
              <a:t>Les compétences attendues à la fin du cycle 1:</a:t>
            </a:r>
          </a:p>
        </p:txBody>
      </p:sp>
      <p:sp>
        <p:nvSpPr>
          <p:cNvPr id="3" name="ZoneTexte 2">
            <a:extLst>
              <a:ext uri="{FF2B5EF4-FFF2-40B4-BE49-F238E27FC236}">
                <a16:creationId xmlns:a16="http://schemas.microsoft.com/office/drawing/2014/main" id="{3C3A511D-B1D0-4B5E-8092-C9DDE5453573}"/>
              </a:ext>
            </a:extLst>
          </p:cNvPr>
          <p:cNvSpPr txBox="1"/>
          <p:nvPr/>
        </p:nvSpPr>
        <p:spPr>
          <a:xfrm>
            <a:off x="720969" y="1526783"/>
            <a:ext cx="9530862"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S’exprimer</a:t>
            </a:r>
            <a:r>
              <a:rPr lang="fr-FR" sz="2400" dirty="0"/>
              <a:t> dans un langage oral, syntaxiquement correct et précis</a:t>
            </a:r>
          </a:p>
        </p:txBody>
      </p:sp>
      <p:sp>
        <p:nvSpPr>
          <p:cNvPr id="4" name="ZoneTexte 3">
            <a:extLst>
              <a:ext uri="{FF2B5EF4-FFF2-40B4-BE49-F238E27FC236}">
                <a16:creationId xmlns:a16="http://schemas.microsoft.com/office/drawing/2014/main" id="{10A9F5E2-A8BC-4932-8502-684A2F97161C}"/>
              </a:ext>
            </a:extLst>
          </p:cNvPr>
          <p:cNvSpPr txBox="1"/>
          <p:nvPr/>
        </p:nvSpPr>
        <p:spPr>
          <a:xfrm>
            <a:off x="720969" y="2396529"/>
            <a:ext cx="7271239"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Utiliser le lexique appris en classe de façon appropriée</a:t>
            </a:r>
          </a:p>
        </p:txBody>
      </p:sp>
      <p:sp>
        <p:nvSpPr>
          <p:cNvPr id="5" name="ZoneTexte 4">
            <a:extLst>
              <a:ext uri="{FF2B5EF4-FFF2-40B4-BE49-F238E27FC236}">
                <a16:creationId xmlns:a16="http://schemas.microsoft.com/office/drawing/2014/main" id="{CF56DB64-FCB2-496A-8741-308DE903F1CA}"/>
              </a:ext>
            </a:extLst>
          </p:cNvPr>
          <p:cNvSpPr txBox="1"/>
          <p:nvPr/>
        </p:nvSpPr>
        <p:spPr>
          <a:xfrm>
            <a:off x="720969" y="3255756"/>
            <a:ext cx="8510954"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Reformuler son propos pour se faire mieux comprendre</a:t>
            </a:r>
          </a:p>
        </p:txBody>
      </p:sp>
      <p:sp>
        <p:nvSpPr>
          <p:cNvPr id="6" name="ZoneTexte 5">
            <a:extLst>
              <a:ext uri="{FF2B5EF4-FFF2-40B4-BE49-F238E27FC236}">
                <a16:creationId xmlns:a16="http://schemas.microsoft.com/office/drawing/2014/main" id="{D7F8C58A-9561-4D17-9FF1-913EEE70D7CD}"/>
              </a:ext>
            </a:extLst>
          </p:cNvPr>
          <p:cNvSpPr txBox="1"/>
          <p:nvPr/>
        </p:nvSpPr>
        <p:spPr>
          <a:xfrm>
            <a:off x="720969" y="4038556"/>
            <a:ext cx="10383716" cy="830997"/>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Pratiquer divers usages de la langue orale: raconter, décrire, évoquer, expliquer, questionner, proposer des solutions, discuter un point de vue</a:t>
            </a:r>
          </a:p>
        </p:txBody>
      </p:sp>
      <p:sp>
        <p:nvSpPr>
          <p:cNvPr id="7" name="ZoneTexte 6">
            <a:extLst>
              <a:ext uri="{FF2B5EF4-FFF2-40B4-BE49-F238E27FC236}">
                <a16:creationId xmlns:a16="http://schemas.microsoft.com/office/drawing/2014/main" id="{17E43FD4-8E94-4F02-923E-0C85CAD1AC79}"/>
              </a:ext>
            </a:extLst>
          </p:cNvPr>
          <p:cNvSpPr txBox="1"/>
          <p:nvPr/>
        </p:nvSpPr>
        <p:spPr>
          <a:xfrm>
            <a:off x="720969" y="5142509"/>
            <a:ext cx="9442939"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Comprendre des textes écrits sans autre aide que le langage entendu</a:t>
            </a:r>
          </a:p>
        </p:txBody>
      </p:sp>
    </p:spTree>
    <p:extLst>
      <p:ext uri="{BB962C8B-B14F-4D97-AF65-F5344CB8AC3E}">
        <p14:creationId xmlns:p14="http://schemas.microsoft.com/office/powerpoint/2010/main" val="2129186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llipse 12">
            <a:extLst>
              <a:ext uri="{FF2B5EF4-FFF2-40B4-BE49-F238E27FC236}">
                <a16:creationId xmlns:a16="http://schemas.microsoft.com/office/drawing/2014/main" id="{3E79817E-F756-4820-B98D-487F13082090}"/>
              </a:ext>
            </a:extLst>
          </p:cNvPr>
          <p:cNvSpPr/>
          <p:nvPr/>
        </p:nvSpPr>
        <p:spPr>
          <a:xfrm>
            <a:off x="3217617" y="3853156"/>
            <a:ext cx="5169146" cy="1974914"/>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Ellipse 11">
            <a:extLst>
              <a:ext uri="{FF2B5EF4-FFF2-40B4-BE49-F238E27FC236}">
                <a16:creationId xmlns:a16="http://schemas.microsoft.com/office/drawing/2014/main" id="{7A9E29A5-B843-41D1-BE2D-DFADA5DBD1CA}"/>
              </a:ext>
            </a:extLst>
          </p:cNvPr>
          <p:cNvSpPr/>
          <p:nvPr/>
        </p:nvSpPr>
        <p:spPr>
          <a:xfrm>
            <a:off x="353398" y="1624321"/>
            <a:ext cx="5169146" cy="1974914"/>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Ellipse 8">
            <a:extLst>
              <a:ext uri="{FF2B5EF4-FFF2-40B4-BE49-F238E27FC236}">
                <a16:creationId xmlns:a16="http://schemas.microsoft.com/office/drawing/2014/main" id="{6F2FDDC8-E5AD-492E-A5B9-AB7F140983B2}"/>
              </a:ext>
            </a:extLst>
          </p:cNvPr>
          <p:cNvSpPr/>
          <p:nvPr/>
        </p:nvSpPr>
        <p:spPr>
          <a:xfrm>
            <a:off x="6149399" y="1793446"/>
            <a:ext cx="5169146" cy="1974914"/>
          </a:xfrm>
          <a:prstGeom prst="ellipse">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ZoneTexte 1">
            <a:extLst>
              <a:ext uri="{FF2B5EF4-FFF2-40B4-BE49-F238E27FC236}">
                <a16:creationId xmlns:a16="http://schemas.microsoft.com/office/drawing/2014/main" id="{8A32E38C-D4A5-42FF-8D97-9ABF917B04F8}"/>
              </a:ext>
            </a:extLst>
          </p:cNvPr>
          <p:cNvSpPr txBox="1"/>
          <p:nvPr/>
        </p:nvSpPr>
        <p:spPr>
          <a:xfrm>
            <a:off x="1033095" y="599816"/>
            <a:ext cx="9538190" cy="707886"/>
          </a:xfrm>
          <a:prstGeom prst="rect">
            <a:avLst/>
          </a:prstGeom>
          <a:noFill/>
        </p:spPr>
        <p:txBody>
          <a:bodyPr wrap="square" rtlCol="0">
            <a:spAutoFit/>
          </a:bodyPr>
          <a:lstStyle/>
          <a:p>
            <a:pPr algn="ctr"/>
            <a:r>
              <a:rPr lang="fr-FR" sz="4000" dirty="0">
                <a:latin typeface="Calibri" panose="020F0502020204030204" pitchFamily="34" charset="0"/>
                <a:cs typeface="Calibri" panose="020F0502020204030204" pitchFamily="34" charset="0"/>
              </a:rPr>
              <a:t>Quels sont les obstacles à la compréhension?</a:t>
            </a:r>
          </a:p>
        </p:txBody>
      </p:sp>
      <p:sp>
        <p:nvSpPr>
          <p:cNvPr id="3" name="ZoneTexte 2">
            <a:extLst>
              <a:ext uri="{FF2B5EF4-FFF2-40B4-BE49-F238E27FC236}">
                <a16:creationId xmlns:a16="http://schemas.microsoft.com/office/drawing/2014/main" id="{29538080-747F-4202-BB68-53CB3D25381B}"/>
              </a:ext>
            </a:extLst>
          </p:cNvPr>
          <p:cNvSpPr txBox="1"/>
          <p:nvPr/>
        </p:nvSpPr>
        <p:spPr>
          <a:xfrm>
            <a:off x="980253" y="2068835"/>
            <a:ext cx="3565281" cy="954107"/>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difficultés par rapport à l’acte de lire</a:t>
            </a:r>
          </a:p>
        </p:txBody>
      </p:sp>
      <p:sp>
        <p:nvSpPr>
          <p:cNvPr id="6" name="ZoneTexte 5">
            <a:extLst>
              <a:ext uri="{FF2B5EF4-FFF2-40B4-BE49-F238E27FC236}">
                <a16:creationId xmlns:a16="http://schemas.microsoft.com/office/drawing/2014/main" id="{7D8DC798-1561-4FE5-9F2D-E65CF2BEF9A5}"/>
              </a:ext>
            </a:extLst>
          </p:cNvPr>
          <p:cNvSpPr txBox="1"/>
          <p:nvPr/>
        </p:nvSpPr>
        <p:spPr>
          <a:xfrm>
            <a:off x="6392008" y="2268415"/>
            <a:ext cx="4615961" cy="954107"/>
          </a:xfrm>
          <a:prstGeom prst="rect">
            <a:avLst/>
          </a:prstGeom>
          <a:noFill/>
        </p:spPr>
        <p:txBody>
          <a:bodyPr wrap="square" rtlCol="0">
            <a:spAutoFit/>
          </a:bodyPr>
          <a:lstStyle/>
          <a:p>
            <a:r>
              <a:rPr lang="fr-FR" sz="2800" dirty="0">
                <a:latin typeface="Calibri" panose="020F0502020204030204" pitchFamily="34" charset="0"/>
                <a:cs typeface="Calibri" panose="020F0502020204030204" pitchFamily="34" charset="0"/>
              </a:rPr>
              <a:t>Les difficultés par rapport à la compréhension du texte écrit</a:t>
            </a:r>
          </a:p>
        </p:txBody>
      </p:sp>
      <p:sp>
        <p:nvSpPr>
          <p:cNvPr id="7" name="ZoneTexte 6">
            <a:extLst>
              <a:ext uri="{FF2B5EF4-FFF2-40B4-BE49-F238E27FC236}">
                <a16:creationId xmlns:a16="http://schemas.microsoft.com/office/drawing/2014/main" id="{6C817C9F-D058-43BC-BD2C-47F5E145F0E9}"/>
              </a:ext>
            </a:extLst>
          </p:cNvPr>
          <p:cNvSpPr txBox="1"/>
          <p:nvPr/>
        </p:nvSpPr>
        <p:spPr>
          <a:xfrm>
            <a:off x="3331670" y="4224560"/>
            <a:ext cx="4818185" cy="1384995"/>
          </a:xfrm>
          <a:prstGeom prst="rect">
            <a:avLst/>
          </a:prstGeom>
          <a:noFill/>
        </p:spPr>
        <p:txBody>
          <a:bodyPr wrap="square" rtlCol="0">
            <a:spAutoFit/>
          </a:bodyPr>
          <a:lstStyle/>
          <a:p>
            <a:pPr algn="ctr"/>
            <a:r>
              <a:rPr lang="fr-FR" sz="2800" dirty="0">
                <a:latin typeface="Calibri" panose="020F0502020204030204" pitchFamily="34" charset="0"/>
                <a:cs typeface="Calibri" panose="020F0502020204030204" pitchFamily="34" charset="0"/>
              </a:rPr>
              <a:t>Les difficultés par rapport aux stratégies de compréhension (=les procédures)</a:t>
            </a:r>
          </a:p>
        </p:txBody>
      </p:sp>
    </p:spTree>
    <p:extLst>
      <p:ext uri="{BB962C8B-B14F-4D97-AF65-F5344CB8AC3E}">
        <p14:creationId xmlns:p14="http://schemas.microsoft.com/office/powerpoint/2010/main" val="284058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P spid="9" grpId="0" animBg="1"/>
      <p:bldP spid="3"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FB79AAD-A4AD-46A7-A1F9-EF8D9BD31F1B}"/>
              </a:ext>
            </a:extLst>
          </p:cNvPr>
          <p:cNvSpPr txBox="1"/>
          <p:nvPr/>
        </p:nvSpPr>
        <p:spPr>
          <a:xfrm>
            <a:off x="773723" y="420809"/>
            <a:ext cx="10278208" cy="646331"/>
          </a:xfrm>
          <a:prstGeom prst="rect">
            <a:avLst/>
          </a:prstGeom>
          <a:noFill/>
        </p:spPr>
        <p:txBody>
          <a:bodyPr wrap="square" rtlCol="0">
            <a:spAutoFit/>
          </a:bodyPr>
          <a:lstStyle/>
          <a:p>
            <a:r>
              <a:rPr lang="fr-FR" sz="3600" u="sng" dirty="0">
                <a:latin typeface="Calibri" panose="020F0502020204030204" pitchFamily="34" charset="0"/>
                <a:cs typeface="Calibri" panose="020F0502020204030204" pitchFamily="34" charset="0"/>
              </a:rPr>
              <a:t>Les objectifs de l’enseignement de la compréhension :</a:t>
            </a:r>
          </a:p>
        </p:txBody>
      </p:sp>
      <p:sp>
        <p:nvSpPr>
          <p:cNvPr id="3" name="ZoneTexte 2">
            <a:extLst>
              <a:ext uri="{FF2B5EF4-FFF2-40B4-BE49-F238E27FC236}">
                <a16:creationId xmlns:a16="http://schemas.microsoft.com/office/drawing/2014/main" id="{3C3A511D-B1D0-4B5E-8092-C9DDE5453573}"/>
              </a:ext>
            </a:extLst>
          </p:cNvPr>
          <p:cNvSpPr txBox="1"/>
          <p:nvPr/>
        </p:nvSpPr>
        <p:spPr>
          <a:xfrm>
            <a:off x="720969" y="1526783"/>
            <a:ext cx="9530862"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Identifier un ou plusieurs personnages</a:t>
            </a:r>
            <a:endParaRPr lang="fr-FR" sz="2400" dirty="0"/>
          </a:p>
        </p:txBody>
      </p:sp>
      <p:sp>
        <p:nvSpPr>
          <p:cNvPr id="4" name="ZoneTexte 3">
            <a:extLst>
              <a:ext uri="{FF2B5EF4-FFF2-40B4-BE49-F238E27FC236}">
                <a16:creationId xmlns:a16="http://schemas.microsoft.com/office/drawing/2014/main" id="{10A9F5E2-A8BC-4932-8502-684A2F97161C}"/>
              </a:ext>
            </a:extLst>
          </p:cNvPr>
          <p:cNvSpPr txBox="1"/>
          <p:nvPr/>
        </p:nvSpPr>
        <p:spPr>
          <a:xfrm>
            <a:off x="720969" y="2396529"/>
            <a:ext cx="8510954"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Identifier et restituer les différents événements d’une histoire</a:t>
            </a:r>
          </a:p>
        </p:txBody>
      </p:sp>
      <p:sp>
        <p:nvSpPr>
          <p:cNvPr id="5" name="ZoneTexte 4">
            <a:extLst>
              <a:ext uri="{FF2B5EF4-FFF2-40B4-BE49-F238E27FC236}">
                <a16:creationId xmlns:a16="http://schemas.microsoft.com/office/drawing/2014/main" id="{CF56DB64-FCB2-496A-8741-308DE903F1CA}"/>
              </a:ext>
            </a:extLst>
          </p:cNvPr>
          <p:cNvSpPr txBox="1"/>
          <p:nvPr/>
        </p:nvSpPr>
        <p:spPr>
          <a:xfrm>
            <a:off x="720969" y="3255756"/>
            <a:ext cx="8510954" cy="461665"/>
          </a:xfrm>
          <a:prstGeom prst="rect">
            <a:avLst/>
          </a:prstGeom>
          <a:noFill/>
        </p:spPr>
        <p:txBody>
          <a:bodyPr wrap="square" rtlCol="0">
            <a:spAutoFit/>
          </a:bodyPr>
          <a:lstStyle/>
          <a:p>
            <a:pPr marL="285750" indent="-285750">
              <a:buFont typeface="Arial" panose="020B0604020202020204" pitchFamily="34" charset="0"/>
              <a:buChar char="•"/>
            </a:pPr>
            <a:r>
              <a:rPr lang="fr-FR" sz="2400" dirty="0">
                <a:latin typeface="Calibri" panose="020F0502020204030204" pitchFamily="34" charset="0"/>
                <a:cs typeface="Calibri" panose="020F0502020204030204" pitchFamily="34" charset="0"/>
              </a:rPr>
              <a:t>Restituer l’histoire de manière chronologique</a:t>
            </a:r>
          </a:p>
        </p:txBody>
      </p:sp>
      <p:sp>
        <p:nvSpPr>
          <p:cNvPr id="6" name="ZoneTexte 5">
            <a:extLst>
              <a:ext uri="{FF2B5EF4-FFF2-40B4-BE49-F238E27FC236}">
                <a16:creationId xmlns:a16="http://schemas.microsoft.com/office/drawing/2014/main" id="{D7F8C58A-9561-4D17-9FF1-913EEE70D7CD}"/>
              </a:ext>
            </a:extLst>
          </p:cNvPr>
          <p:cNvSpPr txBox="1"/>
          <p:nvPr/>
        </p:nvSpPr>
        <p:spPr>
          <a:xfrm>
            <a:off x="720969" y="4038556"/>
            <a:ext cx="10383716" cy="461665"/>
          </a:xfrm>
          <a:prstGeom prst="rect">
            <a:avLst/>
          </a:prstGeom>
          <a:noFill/>
        </p:spPr>
        <p:txBody>
          <a:bodyPr wrap="square" rtlCol="0">
            <a:spAutoFit/>
          </a:bodyPr>
          <a:lstStyle/>
          <a:p>
            <a:pPr marL="342900" indent="-342900">
              <a:buFont typeface="Arial" panose="020B0604020202020204" pitchFamily="34" charset="0"/>
              <a:buChar char="•"/>
            </a:pPr>
            <a:r>
              <a:rPr lang="fr-FR" sz="2400" dirty="0">
                <a:latin typeface="Calibri" panose="020F0502020204030204" pitchFamily="34" charset="0"/>
                <a:cs typeface="Calibri" panose="020F0502020204030204" pitchFamily="34" charset="0"/>
              </a:rPr>
              <a:t>Prendre en compte le lien de causalité entre les événements de l’histoire</a:t>
            </a:r>
          </a:p>
        </p:txBody>
      </p:sp>
      <p:sp>
        <p:nvSpPr>
          <p:cNvPr id="7" name="ZoneTexte 6">
            <a:extLst>
              <a:ext uri="{FF2B5EF4-FFF2-40B4-BE49-F238E27FC236}">
                <a16:creationId xmlns:a16="http://schemas.microsoft.com/office/drawing/2014/main" id="{17E43FD4-8E94-4F02-923E-0C85CAD1AC79}"/>
              </a:ext>
            </a:extLst>
          </p:cNvPr>
          <p:cNvSpPr txBox="1"/>
          <p:nvPr/>
        </p:nvSpPr>
        <p:spPr>
          <a:xfrm>
            <a:off x="2101361" y="5038829"/>
            <a:ext cx="6770077" cy="584775"/>
          </a:xfrm>
          <a:prstGeom prst="rect">
            <a:avLst/>
          </a:prstGeom>
          <a:noFill/>
        </p:spPr>
        <p:txBody>
          <a:bodyPr wrap="square" rtlCol="0">
            <a:spAutoFit/>
          </a:bodyPr>
          <a:lstStyle/>
          <a:p>
            <a:r>
              <a:rPr lang="fr-FR" sz="3200" dirty="0">
                <a:latin typeface="Calibri" panose="020F0502020204030204" pitchFamily="34" charset="0"/>
                <a:cs typeface="Calibri" panose="020F0502020204030204" pitchFamily="34" charset="0"/>
                <a:sym typeface="Symbol" panose="05050102010706020507" pitchFamily="18" charset="2"/>
              </a:rPr>
              <a:t> Un des enjeux de l’école maternelle!</a:t>
            </a:r>
            <a:endParaRPr lang="fr-F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253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359</TotalTime>
  <Words>971</Words>
  <Application>Microsoft Office PowerPoint</Application>
  <PresentationFormat>Grand écran</PresentationFormat>
  <Paragraphs>107</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Gill Sans MT</vt:lpstr>
      <vt:lpstr>Symbol</vt:lpstr>
      <vt:lpstr>Wingdings</vt:lpstr>
      <vt:lpstr>Galerie</vt:lpstr>
      <vt:lpstr>L’ENSEIGNEMENT DE LA COMPRÉHENSION</vt:lpstr>
      <vt:lpstr> Apprendre à comprendre n’est pas un apprentissage linéaire.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DE LA COMPRÉHENSION</dc:title>
  <dc:creator>fanny di napoli</dc:creator>
  <cp:lastModifiedBy>fanny di napoli</cp:lastModifiedBy>
  <cp:revision>2</cp:revision>
  <dcterms:created xsi:type="dcterms:W3CDTF">2021-11-14T18:29:50Z</dcterms:created>
  <dcterms:modified xsi:type="dcterms:W3CDTF">2021-11-15T09:10:54Z</dcterms:modified>
</cp:coreProperties>
</file>