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7" r:id="rId4"/>
    <p:sldId id="257" r:id="rId5"/>
    <p:sldId id="261" r:id="rId6"/>
    <p:sldId id="265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171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DCCF261-47E6-46DE-A868-9A5259CE81E2}" type="datetimeFigureOut">
              <a:rPr lang="fr-FR" smtClean="0"/>
              <a:t>08/09/2018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B442041-1168-4F87-B1AA-0192CB8ABEBC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G"/><Relationship Id="rId4" Type="http://schemas.openxmlformats.org/officeDocument/2006/relationships/image" Target="../media/image2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792088"/>
          </a:xfrm>
        </p:spPr>
        <p:txBody>
          <a:bodyPr>
            <a:noAutofit/>
          </a:bodyPr>
          <a:lstStyle/>
          <a:p>
            <a:r>
              <a:rPr lang="fr-FR" sz="4800" dirty="0"/>
              <a:t>A.S.S.N.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356992"/>
            <a:ext cx="7560840" cy="720080"/>
          </a:xfrm>
        </p:spPr>
        <p:txBody>
          <a:bodyPr>
            <a:noAutofit/>
          </a:bodyPr>
          <a:lstStyle/>
          <a:p>
            <a:r>
              <a:rPr lang="fr-FR" sz="2800" dirty="0"/>
              <a:t>Situation d’évaluation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6205374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000" dirty="0"/>
              <a:t>D’après le BO n°30 du 23 juillet 2015  - Attestation Scolaire du Savoir Nager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0" y="242393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2800" dirty="0"/>
              <a:t>Connaissances et attitudes</a:t>
            </a:r>
          </a:p>
        </p:txBody>
      </p:sp>
      <p:pic>
        <p:nvPicPr>
          <p:cNvPr id="1026" name="Image 2" descr="Description : dsden_77_ver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628650"/>
            <a:ext cx="1524000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63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Savoir identifier la personne responsable de la surveillance à alerter en cas de problème.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39552" y="1916832"/>
            <a:ext cx="55446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Sur ces deux photos, qui surveille ? </a:t>
            </a:r>
          </a:p>
          <a:p>
            <a:r>
              <a:rPr lang="fr-FR" sz="2000" b="1" i="1" dirty="0"/>
              <a:t>Réponds sur ta feuille en rédigeant une phrase.</a:t>
            </a:r>
            <a:endParaRPr lang="fr-FR" sz="1600" b="1" i="1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4031" y="3140971"/>
            <a:ext cx="4174009" cy="2339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6013" y="3284978"/>
            <a:ext cx="3937635" cy="196881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/>
          <p:cNvSpPr txBox="1"/>
          <p:nvPr/>
        </p:nvSpPr>
        <p:spPr>
          <a:xfrm>
            <a:off x="2192866" y="5368425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1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6609108" y="5092754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44830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/>
              <a:t>Savoir identifier la personne responsable de la surveillance à alerter en cas de problème.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1560" y="1760777"/>
            <a:ext cx="43299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Sur ta feuille, relie chaque matériel à son utilisation.</a:t>
            </a:r>
            <a:endParaRPr lang="fr-FR" sz="1600" b="1" i="1" dirty="0"/>
          </a:p>
        </p:txBody>
      </p:sp>
      <p:pic>
        <p:nvPicPr>
          <p:cNvPr id="6" name="Espace réservé du contenu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3" y="3051794"/>
            <a:ext cx="2805113" cy="1876425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14520" y="2451043"/>
            <a:ext cx="2335703" cy="282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2411760" y="2653903"/>
            <a:ext cx="1584176" cy="40011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000" dirty="0"/>
              <a:t>des jumelles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3882692" y="4335885"/>
            <a:ext cx="1459053" cy="40011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000" dirty="0"/>
              <a:t>des palmes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34883" y="3660993"/>
            <a:ext cx="1930188" cy="400110"/>
          </a:xfrm>
          <a:prstGeom prst="rect">
            <a:avLst/>
          </a:prstGeom>
          <a:ln w="63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sz="2000" dirty="0"/>
              <a:t>un talkie-walkie</a:t>
            </a:r>
          </a:p>
        </p:txBody>
      </p:sp>
      <p:cxnSp>
        <p:nvCxnSpPr>
          <p:cNvPr id="4" name="Connecteur droit avec flèche 3"/>
          <p:cNvCxnSpPr/>
          <p:nvPr/>
        </p:nvCxnSpPr>
        <p:spPr>
          <a:xfrm flipH="1">
            <a:off x="2051720" y="3054013"/>
            <a:ext cx="724803" cy="3749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 flipV="1">
            <a:off x="4777489" y="4061103"/>
            <a:ext cx="564256" cy="262466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 flipV="1">
            <a:off x="6890991" y="3140968"/>
            <a:ext cx="724804" cy="51720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26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Connaître les règles de base liées à </a:t>
            </a:r>
            <a:r>
              <a:rPr lang="fr-FR" sz="3600" dirty="0"/>
              <a:t>l’hygiène</a:t>
            </a:r>
            <a:r>
              <a:rPr lang="fr-FR" sz="3200" dirty="0"/>
              <a:t> dans un établissement de bains.</a:t>
            </a:r>
          </a:p>
        </p:txBody>
      </p:sp>
      <p:pic>
        <p:nvPicPr>
          <p:cNvPr id="16" name="il_fi" descr="Afficher l'image d'origin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955" y="2540253"/>
            <a:ext cx="960755" cy="9607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 18" descr="C:\Users\IA77\Desktop\CPD JPH\NATATION\ASSN outils pour PE\images\maillot boxe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460731"/>
            <a:ext cx="1353185" cy="135318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l_fi" descr="Afficher l'image d'origin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2455" y="3363523"/>
            <a:ext cx="1522730" cy="152273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839600" y="1988840"/>
            <a:ext cx="39484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Parmi ces maillots de bain, quels sont ceux autorisés à la piscine ?</a:t>
            </a:r>
          </a:p>
          <a:p>
            <a:r>
              <a:rPr lang="fr-FR" sz="2000" b="1" i="1" dirty="0"/>
              <a:t>Note les numéros sur ta feuille.</a:t>
            </a:r>
            <a:endParaRPr lang="fr-FR" sz="1600" b="1" i="1" dirty="0"/>
          </a:p>
        </p:txBody>
      </p:sp>
      <p:pic>
        <p:nvPicPr>
          <p:cNvPr id="13" name="il_fi" descr="Afficher l'image d'origin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560" y="3865220"/>
            <a:ext cx="1666240" cy="1666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l_fi" descr="Afficher l'image d'origine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635" y="3484014"/>
            <a:ext cx="1904365" cy="190436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839600" y="3939257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928375" y="4669860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2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4572000" y="295343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3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5274540" y="4462477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4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561953" y="2986965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59203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/>
              <a:t>Connaître les règles de base liées à l’hygiène dans un établissement de bains.</a:t>
            </a:r>
          </a:p>
        </p:txBody>
      </p:sp>
      <p:pic>
        <p:nvPicPr>
          <p:cNvPr id="10" name="il_f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0192" y="4365665"/>
            <a:ext cx="1709420" cy="12725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Imag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31516" y="3316279"/>
            <a:ext cx="1565910" cy="2089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Image 1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6249" y="2898830"/>
            <a:ext cx="2030095" cy="15225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il_fi" descr="Afficher l'image d'origine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554342"/>
            <a:ext cx="1815541" cy="1212038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Rectangle 11"/>
          <p:cNvSpPr/>
          <p:nvPr/>
        </p:nvSpPr>
        <p:spPr>
          <a:xfrm>
            <a:off x="611560" y="1772816"/>
            <a:ext cx="6120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Numérote les photos dans l’ordre des actions à réaliser avant de se baigner.</a:t>
            </a:r>
            <a:endParaRPr lang="fr-FR" sz="1600" b="1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611560" y="371365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A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171476" y="4740339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B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5580112" y="2898751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C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876752" y="4743276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595664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34488"/>
          </a:xfrm>
        </p:spPr>
        <p:txBody>
          <a:bodyPr>
            <a:noAutofit/>
          </a:bodyPr>
          <a:lstStyle/>
          <a:p>
            <a:r>
              <a:rPr lang="fr-FR" sz="3200" dirty="0"/>
              <a:t>Connaître les règles de base liées à la sécurité dans un établissement de bains </a:t>
            </a:r>
            <a:br>
              <a:rPr lang="fr-FR" sz="3200" dirty="0"/>
            </a:br>
            <a:r>
              <a:rPr lang="fr-FR" sz="3200" dirty="0"/>
              <a:t>ou un espace surveillé.</a:t>
            </a:r>
            <a:endParaRPr lang="fr-FR" sz="2800" dirty="0"/>
          </a:p>
        </p:txBody>
      </p:sp>
      <p:sp>
        <p:nvSpPr>
          <p:cNvPr id="20" name="Rectangle 19"/>
          <p:cNvSpPr/>
          <p:nvPr/>
        </p:nvSpPr>
        <p:spPr>
          <a:xfrm>
            <a:off x="610551" y="2178385"/>
            <a:ext cx="76328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Coche les règles correspondant à ces illustrations ou ces panneaux.</a:t>
            </a:r>
            <a:endParaRPr lang="fr-FR" sz="1600" b="1" i="1" dirty="0"/>
          </a:p>
        </p:txBody>
      </p:sp>
      <p:pic>
        <p:nvPicPr>
          <p:cNvPr id="23" name="il_fi" descr="Afficher l'image d'origin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943"/>
          <a:stretch/>
        </p:blipFill>
        <p:spPr bwMode="auto">
          <a:xfrm>
            <a:off x="5255220" y="3245476"/>
            <a:ext cx="1346200" cy="9431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il_fi" descr="Afficher l'image d'origine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45" r="10494"/>
          <a:stretch/>
        </p:blipFill>
        <p:spPr bwMode="auto">
          <a:xfrm>
            <a:off x="2987824" y="3536302"/>
            <a:ext cx="1715911" cy="1713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746566"/>
            <a:ext cx="1424940" cy="1844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382632"/>
            <a:ext cx="1424940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752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34488"/>
          </a:xfrm>
        </p:spPr>
        <p:txBody>
          <a:bodyPr>
            <a:noAutofit/>
          </a:bodyPr>
          <a:lstStyle/>
          <a:p>
            <a:r>
              <a:rPr lang="fr-FR" sz="3200" dirty="0"/>
              <a:t>Connaître les règles de base liées à la sécurité dans un établissement de bains </a:t>
            </a:r>
            <a:br>
              <a:rPr lang="fr-FR" sz="3200" dirty="0"/>
            </a:br>
            <a:r>
              <a:rPr lang="fr-FR" sz="3200" dirty="0"/>
              <a:t>ou un espace surveillé.</a:t>
            </a:r>
            <a:endParaRPr lang="fr-FR" sz="2800" dirty="0"/>
          </a:p>
        </p:txBody>
      </p:sp>
      <p:sp>
        <p:nvSpPr>
          <p:cNvPr id="20" name="Rectangle 19"/>
          <p:cNvSpPr/>
          <p:nvPr/>
        </p:nvSpPr>
        <p:spPr>
          <a:xfrm>
            <a:off x="467544" y="1944464"/>
            <a:ext cx="7272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Quel équipement porter pour pratiquer des activités nautiques (canoé, voile…) ? Coche la réponse qui convient.</a:t>
            </a:r>
            <a:endParaRPr lang="fr-FR" sz="1600" b="1" i="1" dirty="0"/>
          </a:p>
        </p:txBody>
      </p:sp>
      <p:sp>
        <p:nvSpPr>
          <p:cNvPr id="9" name="Rectangle 8"/>
          <p:cNvSpPr/>
          <p:nvPr/>
        </p:nvSpPr>
        <p:spPr>
          <a:xfrm>
            <a:off x="1865831" y="2868905"/>
            <a:ext cx="14401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Une bouée.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4499992" y="2903653"/>
            <a:ext cx="2664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Un gilet de sauvetage.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611560" y="3717032"/>
            <a:ext cx="5904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Relie la règle de sécurité avec le lieu où l’appliquer.</a:t>
            </a:r>
            <a:endParaRPr lang="fr-FR" sz="1600" b="1" i="1" dirty="0"/>
          </a:p>
        </p:txBody>
      </p:sp>
      <p:sp>
        <p:nvSpPr>
          <p:cNvPr id="12" name="Rectangle 11"/>
          <p:cNvSpPr/>
          <p:nvPr/>
        </p:nvSpPr>
        <p:spPr>
          <a:xfrm>
            <a:off x="611560" y="4306759"/>
            <a:ext cx="3096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Faire attention au courant.</a:t>
            </a:r>
            <a:endParaRPr lang="fr-FR" sz="1600" dirty="0"/>
          </a:p>
        </p:txBody>
      </p:sp>
      <p:sp>
        <p:nvSpPr>
          <p:cNvPr id="13" name="Rectangle 12"/>
          <p:cNvSpPr/>
          <p:nvPr/>
        </p:nvSpPr>
        <p:spPr>
          <a:xfrm>
            <a:off x="611560" y="4869160"/>
            <a:ext cx="32403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Rester dans l’espace balisé.</a:t>
            </a:r>
            <a:endParaRPr lang="fr-FR" sz="1600" dirty="0"/>
          </a:p>
        </p:txBody>
      </p:sp>
      <p:sp>
        <p:nvSpPr>
          <p:cNvPr id="14" name="Rectangle 13"/>
          <p:cNvSpPr/>
          <p:nvPr/>
        </p:nvSpPr>
        <p:spPr>
          <a:xfrm>
            <a:off x="611560" y="5445224"/>
            <a:ext cx="30963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Faire attention aux vagues.</a:t>
            </a:r>
            <a:endParaRPr lang="fr-FR" sz="1600" dirty="0"/>
          </a:p>
        </p:txBody>
      </p:sp>
      <p:sp>
        <p:nvSpPr>
          <p:cNvPr id="15" name="Rectangle 14"/>
          <p:cNvSpPr/>
          <p:nvPr/>
        </p:nvSpPr>
        <p:spPr>
          <a:xfrm>
            <a:off x="5652120" y="4290124"/>
            <a:ext cx="2880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Un plan d’eau aménagé.</a:t>
            </a:r>
            <a:endParaRPr lang="fr-FR" sz="1600" dirty="0"/>
          </a:p>
        </p:txBody>
      </p:sp>
      <p:sp>
        <p:nvSpPr>
          <p:cNvPr id="16" name="Rectangle 15"/>
          <p:cNvSpPr/>
          <p:nvPr/>
        </p:nvSpPr>
        <p:spPr>
          <a:xfrm>
            <a:off x="5652120" y="4869160"/>
            <a:ext cx="2088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Le bord de mer.</a:t>
            </a:r>
            <a:endParaRPr lang="fr-FR" sz="1600" dirty="0"/>
          </a:p>
        </p:txBody>
      </p:sp>
      <p:sp>
        <p:nvSpPr>
          <p:cNvPr id="19" name="Rectangle 18"/>
          <p:cNvSpPr/>
          <p:nvPr/>
        </p:nvSpPr>
        <p:spPr>
          <a:xfrm>
            <a:off x="5652120" y="5445224"/>
            <a:ext cx="28803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Une rivière.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6052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34488"/>
          </a:xfrm>
        </p:spPr>
        <p:txBody>
          <a:bodyPr>
            <a:noAutofit/>
          </a:bodyPr>
          <a:lstStyle/>
          <a:p>
            <a:r>
              <a:rPr lang="fr-FR" sz="3200" dirty="0"/>
              <a:t>Savoir identifier les environnements et les circonstances pour lesquelles la maîtrise du savoir-nager est adaptée. </a:t>
            </a:r>
            <a:endParaRPr lang="fr-FR" sz="2800" dirty="0"/>
          </a:p>
        </p:txBody>
      </p:sp>
      <p:pic>
        <p:nvPicPr>
          <p:cNvPr id="3" name="Picture 5" descr="C:\Users\IA77\Documents\CPC EPS\Dossiers\CPC EPS\PISCINE\TESTS NATATION\ASSN\images\identifier environnement\photo-d-illustration-848229-460x306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65" r="16904"/>
          <a:stretch/>
        </p:blipFill>
        <p:spPr bwMode="auto">
          <a:xfrm>
            <a:off x="963594" y="2754964"/>
            <a:ext cx="2951489" cy="2640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IA77\Documents\CPC EPS\Dossiers\CPC EPS\PISCINE\TESTS NATATION\ASSN\images\identifier environnement\52f3ac3322c3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6" y="2852933"/>
            <a:ext cx="4057650" cy="2285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73704" y="1944464"/>
            <a:ext cx="68506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Indique pour chacune des photos si tu peux te baigner ou pas. </a:t>
            </a:r>
          </a:p>
          <a:p>
            <a:r>
              <a:rPr lang="fr-FR" sz="2000" b="1" i="1" dirty="0"/>
              <a:t>Explique pourquoi.</a:t>
            </a:r>
            <a:endParaRPr lang="fr-FR" sz="1600" b="1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2087304" y="530120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1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940152" y="5039598"/>
            <a:ext cx="360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76961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34488"/>
          </a:xfrm>
        </p:spPr>
        <p:txBody>
          <a:bodyPr>
            <a:noAutofit/>
          </a:bodyPr>
          <a:lstStyle/>
          <a:p>
            <a:r>
              <a:rPr lang="fr-FR" sz="3200" dirty="0"/>
              <a:t>Savoir identifier les environnements et les circonstances pour lesquelles la maîtrise du savoir-nager est adaptée. 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673704" y="1944464"/>
            <a:ext cx="68506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i="1" dirty="0"/>
              <a:t>Les compétences du savoir-nager sont </a:t>
            </a:r>
            <a:r>
              <a:rPr lang="fr-FR" sz="2000" b="1" i="1" u="sng" dirty="0"/>
              <a:t>indispensables </a:t>
            </a:r>
            <a:r>
              <a:rPr lang="fr-FR" sz="2000" b="1" i="1" dirty="0"/>
              <a:t> pour les activités suivantes. Réponds par VRAI ou FAUX.</a:t>
            </a:r>
            <a:endParaRPr lang="fr-FR" sz="1600" b="1" i="1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131" y="2642417"/>
            <a:ext cx="2660141" cy="177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1862477" y="2945763"/>
            <a:ext cx="2419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/>
              <a:t>Pédalo</a:t>
            </a:r>
          </a:p>
        </p:txBody>
      </p:sp>
      <p:pic>
        <p:nvPicPr>
          <p:cNvPr id="13" name="Picture 6" descr="C:\Users\IA77\Documents\CPC EPS\Dossiers\CPC EPS\PISCINE\TESTS NATATION\ASSN\images\Règles sécurité\optimist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3" r="7284"/>
          <a:stretch/>
        </p:blipFill>
        <p:spPr bwMode="auto">
          <a:xfrm>
            <a:off x="6372200" y="2325507"/>
            <a:ext cx="2129354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5148064" y="3007318"/>
            <a:ext cx="1431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Voile</a:t>
            </a: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64260" y="4556572"/>
            <a:ext cx="2267712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5"/>
          <p:cNvSpPr txBox="1"/>
          <p:nvPr/>
        </p:nvSpPr>
        <p:spPr>
          <a:xfrm>
            <a:off x="910263" y="5987528"/>
            <a:ext cx="25719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600" b="1" dirty="0"/>
              <a:t>Canoé ou kayak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80522" y="4416953"/>
            <a:ext cx="2855209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ZoneTexte 17"/>
          <p:cNvSpPr txBox="1"/>
          <p:nvPr/>
        </p:nvSpPr>
        <p:spPr>
          <a:xfrm>
            <a:off x="7211296" y="5333291"/>
            <a:ext cx="19572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Centre aquatique</a:t>
            </a:r>
          </a:p>
        </p:txBody>
      </p:sp>
    </p:spTree>
    <p:extLst>
      <p:ext uri="{BB962C8B-B14F-4D97-AF65-F5344CB8AC3E}">
        <p14:creationId xmlns:p14="http://schemas.microsoft.com/office/powerpoint/2010/main" val="12743276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Vagues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328</TotalTime>
  <Words>347</Words>
  <Application>Microsoft Office PowerPoint</Application>
  <PresentationFormat>Affichage à l'écran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Candara</vt:lpstr>
      <vt:lpstr>Symbol</vt:lpstr>
      <vt:lpstr>Vagues</vt:lpstr>
      <vt:lpstr>A.S.S.N.</vt:lpstr>
      <vt:lpstr>Savoir identifier la personne responsable de la surveillance à alerter en cas de problème.</vt:lpstr>
      <vt:lpstr>Savoir identifier la personne responsable de la surveillance à alerter en cas de problème.</vt:lpstr>
      <vt:lpstr>Connaître les règles de base liées à l’hygiène dans un établissement de bains.</vt:lpstr>
      <vt:lpstr>Connaître les règles de base liées à l’hygiène dans un établissement de bains.</vt:lpstr>
      <vt:lpstr>Connaître les règles de base liées à la sécurité dans un établissement de bains  ou un espace surveillé.</vt:lpstr>
      <vt:lpstr>Connaître les règles de base liées à la sécurité dans un établissement de bains  ou un espace surveillé.</vt:lpstr>
      <vt:lpstr>Savoir identifier les environnements et les circonstances pour lesquelles la maîtrise du savoir-nager est adaptée. </vt:lpstr>
      <vt:lpstr>Savoir identifier les environnements et les circonstances pour lesquelles la maîtrise du savoir-nager est adaptée. </vt:lpstr>
    </vt:vector>
  </TitlesOfParts>
  <Company>DSDEN77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A.S.S.N.</dc:title>
  <dc:creator>DSDEN77</dc:creator>
  <cp:lastModifiedBy>m vdw</cp:lastModifiedBy>
  <cp:revision>42</cp:revision>
  <dcterms:created xsi:type="dcterms:W3CDTF">2016-02-01T09:52:08Z</dcterms:created>
  <dcterms:modified xsi:type="dcterms:W3CDTF">2018-09-08T12:59:11Z</dcterms:modified>
</cp:coreProperties>
</file>