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57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A59C6-7563-4B52-91E2-9516BB5FA78C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A3DD-2724-4D72-96CA-BFF9983254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4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8A3DD-2724-4D72-96CA-BFF9983254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/>
              <a:t>A.S.S.N.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8856984" cy="1656184"/>
          </a:xfrm>
        </p:spPr>
        <p:txBody>
          <a:bodyPr>
            <a:noAutofit/>
          </a:bodyPr>
          <a:lstStyle/>
          <a:p>
            <a:r>
              <a:rPr lang="fr-FR" sz="2800" dirty="0"/>
              <a:t>Connaître les règles de base liées à la sécurité </a:t>
            </a:r>
          </a:p>
          <a:p>
            <a:r>
              <a:rPr lang="fr-FR" sz="2800" dirty="0"/>
              <a:t>dans un établissement de bains </a:t>
            </a:r>
          </a:p>
          <a:p>
            <a:r>
              <a:rPr lang="fr-FR" sz="2800" dirty="0"/>
              <a:t>ou un espace surveillé.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D’après le BO n°30 du 23 juillet 2015  - Attestation Scolaire Savoir-Nager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/>
              <a:t>Connaissances et attitudes</a:t>
            </a:r>
          </a:p>
        </p:txBody>
      </p:sp>
      <p:pic>
        <p:nvPicPr>
          <p:cNvPr id="1026" name="Image 2" descr="Description : dsden_77_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8650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9246" y="160048"/>
            <a:ext cx="8229600" cy="892688"/>
          </a:xfrm>
        </p:spPr>
        <p:txBody>
          <a:bodyPr>
            <a:normAutofit/>
          </a:bodyPr>
          <a:lstStyle/>
          <a:p>
            <a:r>
              <a:rPr lang="fr-FR" dirty="0"/>
              <a:t>Sécurité.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520" y="962789"/>
            <a:ext cx="868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Voici les règles qui sont à respecter à la piscine que tu fréquentes.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3615" y="38703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1) Je ne bouscule pas mon camarade pour le faire tomber dans l’eau.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8254" y="4322243"/>
            <a:ext cx="733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2) Je ne fais pas couler mon camarade pour m’amuser.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2617" y="4750909"/>
            <a:ext cx="85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3) Je ne cours pas dans les accès aux bassins (vestiaires, douches, couloirs…).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81277" y="5229200"/>
            <a:ext cx="700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4) Je ne cours pas sur les plages.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81277" y="5654038"/>
            <a:ext cx="725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5) Je ne saute pas sur un camarade déjà dans l’eau.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3" y="1540449"/>
            <a:ext cx="1700213" cy="15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55103"/>
            <a:ext cx="142494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5" y="1421851"/>
            <a:ext cx="1457325" cy="177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37" y="1421855"/>
            <a:ext cx="142494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24" y="1455103"/>
            <a:ext cx="142494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6074" y="2996304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762431" y="3175786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2)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30414" y="3062068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3)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141724" y="3130631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4)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805611" y="3121948"/>
            <a:ext cx="43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30923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2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88039"/>
            <a:ext cx="8229600" cy="892689"/>
          </a:xfrm>
        </p:spPr>
        <p:txBody>
          <a:bodyPr>
            <a:normAutofit/>
          </a:bodyPr>
          <a:lstStyle/>
          <a:p>
            <a:r>
              <a:rPr lang="fr-FR" dirty="0"/>
              <a:t>Sécurité (2)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32" y="980728"/>
            <a:ext cx="6336704" cy="448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452" y="5589239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l’entrée de la piscine, tu trouves un règlement qui te rappelle les obligations (panneaux bleus) et les interdictions (panneaux rouges).</a:t>
            </a:r>
          </a:p>
          <a:p>
            <a:r>
              <a:rPr lang="fr-FR" sz="2000" dirty="0"/>
              <a:t>Des informations sur la sécurité y apparaissent (sur l’hygiène aussi).</a:t>
            </a:r>
          </a:p>
        </p:txBody>
      </p:sp>
    </p:spTree>
    <p:extLst>
      <p:ext uri="{BB962C8B-B14F-4D97-AF65-F5344CB8AC3E}">
        <p14:creationId xmlns:p14="http://schemas.microsoft.com/office/powerpoint/2010/main" val="11180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88039"/>
            <a:ext cx="8229600" cy="892689"/>
          </a:xfrm>
        </p:spPr>
        <p:txBody>
          <a:bodyPr>
            <a:normAutofit/>
          </a:bodyPr>
          <a:lstStyle/>
          <a:p>
            <a:r>
              <a:rPr lang="fr-FR" dirty="0"/>
              <a:t>Sécurité. (3)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78" y="52622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Dans la piscine, des panneaux indiquent </a:t>
            </a:r>
          </a:p>
          <a:p>
            <a:pPr algn="ctr"/>
            <a:r>
              <a:rPr lang="fr-FR" sz="2400" dirty="0"/>
              <a:t>des règles de sécurité à respecter.</a:t>
            </a:r>
          </a:p>
        </p:txBody>
      </p:sp>
      <p:pic>
        <p:nvPicPr>
          <p:cNvPr id="6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13462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0494"/>
          <a:stretch/>
        </p:blipFill>
        <p:spPr bwMode="auto">
          <a:xfrm>
            <a:off x="3131840" y="2967239"/>
            <a:ext cx="1715911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jphulin\Desktop\CPD JPH\NATATION\ASSN outils pour PE\ASSN Hanane\images\Règles sécurité\Capture d’écran 2013-12-29 à 20.37.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4" y="1196752"/>
            <a:ext cx="16383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l_fi" descr="Afficher l'image d'origin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3" b="13518"/>
          <a:stretch/>
        </p:blipFill>
        <p:spPr bwMode="auto">
          <a:xfrm>
            <a:off x="471473" y="2376711"/>
            <a:ext cx="1918335" cy="13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l_fi" descr="Afficher l'image d'origin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r="2479" b="37882"/>
          <a:stretch/>
        </p:blipFill>
        <p:spPr bwMode="auto">
          <a:xfrm>
            <a:off x="5615632" y="1362767"/>
            <a:ext cx="3213932" cy="195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l_fi" descr="Afficher l'image d'origin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1"/>
          <a:stretch/>
        </p:blipFill>
        <p:spPr bwMode="auto">
          <a:xfrm>
            <a:off x="5403551" y="3621137"/>
            <a:ext cx="2428875" cy="135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r="27116"/>
          <a:stretch/>
        </p:blipFill>
        <p:spPr bwMode="auto">
          <a:xfrm>
            <a:off x="1244410" y="3918250"/>
            <a:ext cx="1470604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97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658" y="1011974"/>
            <a:ext cx="8964487" cy="4655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b="1" dirty="0">
                <a:solidFill>
                  <a:schemeClr val="tx1"/>
                </a:solidFill>
              </a:rPr>
              <a:t>Mais respecter les consignes de sécurité,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b="1" dirty="0">
                <a:solidFill>
                  <a:schemeClr val="tx1"/>
                </a:solidFill>
              </a:rPr>
              <a:t>ce n’est pas seulement à la piscine.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7473" y="37882"/>
            <a:ext cx="8229600" cy="1252728"/>
          </a:xfrm>
        </p:spPr>
        <p:txBody>
          <a:bodyPr/>
          <a:lstStyle/>
          <a:p>
            <a:r>
              <a:rPr lang="fr-FR" dirty="0"/>
              <a:t>Sécurité. (4)</a:t>
            </a:r>
          </a:p>
        </p:txBody>
      </p:sp>
      <p:pic>
        <p:nvPicPr>
          <p:cNvPr id="2050" name="Picture 2" descr="C:\Users\IA77\Documents\CPC EPS\Dossiers\CPC EPS\PISCINE\TESTS NATATION\ASSN\images\identifier environnement\rafting-riviere-rouge-quebec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3" y="1920636"/>
            <a:ext cx="3270804" cy="2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08" y="2045874"/>
            <a:ext cx="3279600" cy="18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A77\Documents\CPC EPS\Dossiers\CPC EPS\PISCINE\TESTS NATATION\ASSN\images\identifier environnement\bordrivier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26" y="4076751"/>
            <a:ext cx="3476763" cy="24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A77\Documents\CPC EPS\Dossiers\CPC EPS\PISCINE\TESTS NATATION\ASSN\images\identifier environnement\mer agité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279600" cy="24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25014" y="2905244"/>
            <a:ext cx="1656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Rivière</a:t>
            </a:r>
            <a:r>
              <a:rPr lang="fr-FR" sz="2000" dirty="0">
                <a:solidFill>
                  <a:schemeClr val="bg1"/>
                </a:solidFill>
              </a:rPr>
              <a:t> : attention au courant.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23547" y="2106890"/>
            <a:ext cx="3609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Plan d’eau aménagé </a:t>
            </a:r>
            <a:r>
              <a:rPr lang="fr-FR" sz="2000" dirty="0">
                <a:solidFill>
                  <a:schemeClr val="bg1"/>
                </a:solidFill>
              </a:rPr>
              <a:t>: rester dans l’espace balisé.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711" y="4222067"/>
            <a:ext cx="2952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Bord de mer</a:t>
            </a:r>
            <a:r>
              <a:rPr lang="fr-FR" sz="2000" dirty="0">
                <a:solidFill>
                  <a:schemeClr val="bg1"/>
                </a:solidFill>
              </a:rPr>
              <a:t> : attention aux vagues et au courant.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6135" y="4790472"/>
            <a:ext cx="266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Bord de lac </a:t>
            </a:r>
            <a:r>
              <a:rPr lang="fr-FR" sz="20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rester au bord.</a:t>
            </a:r>
          </a:p>
        </p:txBody>
      </p:sp>
    </p:spTree>
    <p:extLst>
      <p:ext uri="{BB962C8B-B14F-4D97-AF65-F5344CB8AC3E}">
        <p14:creationId xmlns:p14="http://schemas.microsoft.com/office/powerpoint/2010/main" val="11483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            Sécurité. (5)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5" y="1318331"/>
            <a:ext cx="3485291" cy="23266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08" y="744559"/>
            <a:ext cx="3485682" cy="23237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23" y="4149080"/>
            <a:ext cx="3321585" cy="223224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39552" y="3645024"/>
            <a:ext cx="3396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sécurité, c’est aussi s’équiper quand on pratique un sport avec embarcation. Ici quel équipement obligatoire garantit la sécurité des personnes embarquées ?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17805" y="3429247"/>
            <a:ext cx="299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Le gilet de sauvetage.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avec flèche 3"/>
          <p:cNvCxnSpPr>
            <a:stCxn id="8" idx="1"/>
          </p:cNvCxnSpPr>
          <p:nvPr/>
        </p:nvCxnSpPr>
        <p:spPr>
          <a:xfrm flipH="1" flipV="1">
            <a:off x="2719570" y="2481677"/>
            <a:ext cx="2098235" cy="117840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251300" y="2204864"/>
            <a:ext cx="385815" cy="128934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8" idx="2"/>
          </p:cNvCxnSpPr>
          <p:nvPr/>
        </p:nvCxnSpPr>
        <p:spPr>
          <a:xfrm>
            <a:off x="6315083" y="3890912"/>
            <a:ext cx="633181" cy="169832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9999" y="311605"/>
            <a:ext cx="8229600" cy="669123"/>
          </a:xfrm>
        </p:spPr>
        <p:txBody>
          <a:bodyPr>
            <a:normAutofit fontScale="90000"/>
          </a:bodyPr>
          <a:lstStyle/>
          <a:p>
            <a:r>
              <a:rPr lang="fr-FR" dirty="0"/>
              <a:t>Sécurité. (6)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/>
          <a:stretch/>
        </p:blipFill>
        <p:spPr>
          <a:xfrm>
            <a:off x="583035" y="1195099"/>
            <a:ext cx="7818065" cy="34596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9113" y="4653136"/>
            <a:ext cx="7818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Cet affichage aux abords de la plage sert </a:t>
            </a:r>
          </a:p>
          <a:p>
            <a:r>
              <a:rPr lang="fr-FR" sz="2400" dirty="0"/>
              <a:t>à repérer les zones autorisées pour des activités (panneaux bleus) et les zones interdites (panneaux rouges). </a:t>
            </a:r>
          </a:p>
          <a:p>
            <a:r>
              <a:rPr lang="fr-FR" sz="2000" dirty="0"/>
              <a:t>Où peut-on se baigner ?</a:t>
            </a:r>
          </a:p>
          <a:p>
            <a:r>
              <a:rPr lang="fr-FR" sz="2000" dirty="0"/>
              <a:t>Quelles autres activités peuvent être pratiquées ? Et où ?</a:t>
            </a:r>
          </a:p>
        </p:txBody>
      </p:sp>
      <p:sp>
        <p:nvSpPr>
          <p:cNvPr id="2" name="Ellipse 1"/>
          <p:cNvSpPr/>
          <p:nvPr/>
        </p:nvSpPr>
        <p:spPr>
          <a:xfrm>
            <a:off x="4085066" y="1988840"/>
            <a:ext cx="936104" cy="784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80018" y="1195099"/>
            <a:ext cx="21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espace de baignade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4824471" y="1596548"/>
            <a:ext cx="266836" cy="464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5576" y="31096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 planche à voile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16071" y="794989"/>
            <a:ext cx="171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ski nautique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715666" y="37041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jet ski</a:t>
            </a:r>
          </a:p>
        </p:txBody>
      </p:sp>
      <p:cxnSp>
        <p:nvCxnSpPr>
          <p:cNvPr id="9" name="Connecteur droit avec flèche 8"/>
          <p:cNvCxnSpPr>
            <a:stCxn id="12" idx="0"/>
          </p:cNvCxnSpPr>
          <p:nvPr/>
        </p:nvCxnSpPr>
        <p:spPr>
          <a:xfrm flipV="1">
            <a:off x="1691680" y="2380940"/>
            <a:ext cx="936104" cy="7286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771927" y="1164321"/>
            <a:ext cx="67888" cy="5364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41752" y="4653136"/>
            <a:ext cx="141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hors-bord</a:t>
            </a:r>
          </a:p>
        </p:txBody>
      </p:sp>
      <p:cxnSp>
        <p:nvCxnSpPr>
          <p:cNvPr id="20" name="Connecteur droit avec flèche 19"/>
          <p:cNvCxnSpPr>
            <a:stCxn id="14" idx="1"/>
          </p:cNvCxnSpPr>
          <p:nvPr/>
        </p:nvCxnSpPr>
        <p:spPr>
          <a:xfrm flipH="1">
            <a:off x="7249063" y="3888790"/>
            <a:ext cx="46660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6444209" y="4293096"/>
            <a:ext cx="60160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2" grpId="0"/>
      <p:bldP spid="13" grpId="0"/>
      <p:bldP spid="14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274</TotalTime>
  <Words>353</Words>
  <Application>Microsoft Office PowerPoint</Application>
  <PresentationFormat>Affichage à l'écran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Candara</vt:lpstr>
      <vt:lpstr>Symbol</vt:lpstr>
      <vt:lpstr>Vagues</vt:lpstr>
      <vt:lpstr>A.S.S.N.</vt:lpstr>
      <vt:lpstr>Sécurité.</vt:lpstr>
      <vt:lpstr>Sécurité (2)</vt:lpstr>
      <vt:lpstr>Sécurité. (3)</vt:lpstr>
      <vt:lpstr>Sécurité. (4)</vt:lpstr>
      <vt:lpstr>            Sécurité. (5)</vt:lpstr>
      <vt:lpstr>Sécurité. (6)</vt:lpstr>
    </vt:vector>
  </TitlesOfParts>
  <Company>DSDEN77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m vdw</cp:lastModifiedBy>
  <cp:revision>38</cp:revision>
  <dcterms:created xsi:type="dcterms:W3CDTF">2016-02-01T09:52:08Z</dcterms:created>
  <dcterms:modified xsi:type="dcterms:W3CDTF">2018-09-08T12:52:05Z</dcterms:modified>
</cp:coreProperties>
</file>