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FA0"/>
    <a:srgbClr val="0043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6395" autoAdjust="0"/>
  </p:normalViewPr>
  <p:slideViewPr>
    <p:cSldViewPr snapToGrid="0" showGuides="1">
      <p:cViewPr varScale="1">
        <p:scale>
          <a:sx n="98" d="100"/>
          <a:sy n="98" d="100"/>
        </p:scale>
        <p:origin x="62" y="4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FD5FAAF7-633D-484A-BC51-2BACCC38BBE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3740" y="-235566"/>
            <a:ext cx="3258260" cy="182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0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763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F40B7776-B840-4D8C-B30E-F401D3CAC52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0324" y="-586854"/>
            <a:ext cx="4247242" cy="238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480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962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26942" y="2549471"/>
            <a:ext cx="11360258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outils de </a:t>
            </a:r>
            <a:r>
              <a:rPr lang="fr-FR" sz="5400" b="1" dirty="0" err="1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</a:t>
            </a:r>
            <a:endParaRPr lang="fr-FR" sz="5400" b="1" dirty="0" smtClean="0">
              <a:solidFill>
                <a:srgbClr val="004F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54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54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5400" b="1" dirty="0" smtClean="0">
              <a:solidFill>
                <a:srgbClr val="004F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32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Journée </a:t>
            </a:r>
            <a:r>
              <a:rPr lang="fr-FR" sz="3200" b="1" dirty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numérique en </a:t>
            </a:r>
            <a:r>
              <a:rPr lang="fr-FR" sz="32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Formation</a:t>
            </a:r>
          </a:p>
          <a:p>
            <a:pPr algn="ctr"/>
            <a:r>
              <a:rPr lang="fr-FR" sz="3200" b="1" dirty="0" smtClean="0">
                <a:solidFill>
                  <a:srgbClr val="004F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DHUP-CMVRH</a:t>
            </a:r>
          </a:p>
          <a:p>
            <a:pPr algn="ctr"/>
            <a:endParaRPr lang="fr-F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24 juin 2024 – Tour Séquoia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NOM Prénom – SG/Intitulé du service ou direction</a:t>
            </a:r>
          </a:p>
        </p:txBody>
      </p:sp>
    </p:spTree>
    <p:extLst>
      <p:ext uri="{BB962C8B-B14F-4D97-AF65-F5344CB8AC3E}">
        <p14:creationId xmlns:p14="http://schemas.microsoft.com/office/powerpoint/2010/main" val="36751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62028" y="2314337"/>
            <a:ext cx="49348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spc="-1" dirty="0">
                <a:solidFill>
                  <a:srgbClr val="000000"/>
                </a:solidFill>
                <a:latin typeface="Arial"/>
              </a:rPr>
              <a:t>Les outils </a:t>
            </a:r>
            <a:r>
              <a:rPr lang="fr-FR" b="1" spc="-1" dirty="0" smtClean="0">
                <a:solidFill>
                  <a:srgbClr val="000000"/>
                </a:solidFill>
                <a:latin typeface="Arial"/>
              </a:rPr>
              <a:t>de visioconférence </a:t>
            </a:r>
            <a:r>
              <a:rPr lang="fr-FR" b="1" spc="-1" dirty="0">
                <a:solidFill>
                  <a:srgbClr val="000000"/>
                </a:solidFill>
                <a:latin typeface="Arial"/>
              </a:rPr>
              <a:t>/ </a:t>
            </a:r>
            <a:r>
              <a:rPr lang="fr-FR" b="1" spc="-1" dirty="0" smtClean="0">
                <a:solidFill>
                  <a:srgbClr val="000000"/>
                </a:solidFill>
                <a:latin typeface="Arial"/>
              </a:rPr>
              <a:t>Webinaire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au 5"/>
          <p:cNvGraphicFramePr/>
          <p:nvPr>
            <p:extLst>
              <p:ext uri="{D42A27DB-BD31-4B8C-83A1-F6EECF244321}">
                <p14:modId xmlns:p14="http://schemas.microsoft.com/office/powerpoint/2010/main" val="56340071"/>
              </p:ext>
            </p:extLst>
          </p:nvPr>
        </p:nvGraphicFramePr>
        <p:xfrm>
          <a:off x="1992923" y="2779465"/>
          <a:ext cx="8155145" cy="3334124"/>
        </p:xfrm>
        <a:graphic>
          <a:graphicData uri="http://schemas.openxmlformats.org/drawingml/2006/table">
            <a:tbl>
              <a:tblPr/>
              <a:tblGrid>
                <a:gridCol w="2173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831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85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648"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Type d’outils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Intérêts / limites</a:t>
                      </a:r>
                      <a:endParaRPr lang="fr-FR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1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Actions possibles </a:t>
                      </a:r>
                      <a:endParaRPr lang="fr-FR" sz="1400" b="0" strike="noStrike" spc="-1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3949"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1" strike="noStrike" spc="-1" dirty="0">
                        <a:solidFill>
                          <a:schemeClr val="accent1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Autorisation sur les réseaux de l’état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Pas d’enregistrement</a:t>
                      </a: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Partage d’écran</a:t>
                      </a: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2705"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1" strike="noStrike" spc="-1" dirty="0">
                        <a:solidFill>
                          <a:schemeClr val="accent1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Pas d’outil d’analyse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Pas d’arrière-plan virtuel</a:t>
                      </a: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Partage d’écran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Enregistrement</a:t>
                      </a: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7259"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1" strike="noStrike" spc="-1" dirty="0">
                        <a:solidFill>
                          <a:schemeClr val="accent1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Duplication de webinaire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Gestion des mails de rappel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Outils d’analyse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Pas de partage d’écran sur </a:t>
                      </a:r>
                      <a:r>
                        <a:rPr lang="fr-FR" sz="1400" b="0" strike="noStrike" spc="-1" dirty="0" smtClean="0">
                          <a:solidFill>
                            <a:srgbClr val="000000"/>
                          </a:solidFill>
                          <a:latin typeface="Calibri"/>
                        </a:rPr>
                        <a:t>mobile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Partage d’écran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Enregistrement</a:t>
                      </a: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563">
                <a:tc>
                  <a:txBody>
                    <a:bodyPr/>
                    <a:lstStyle/>
                    <a:p>
                      <a:pPr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1" strike="noStrike" spc="-1" dirty="0">
                        <a:solidFill>
                          <a:schemeClr val="accent1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40 minutes en version gratuite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Partage d’écran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buClr>
                          <a:srgbClr val="000000"/>
                        </a:buClr>
                        <a:buFont typeface="OpenSymbol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Enregistrement</a:t>
                      </a:r>
                    </a:p>
                    <a:p>
                      <a:pPr marL="285840" indent="-285840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031" y="3244104"/>
            <a:ext cx="1765925" cy="31801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/>
          <a:srcRect l="3894" t="29505" r="5903" b="29063"/>
          <a:stretch/>
        </p:blipFill>
        <p:spPr>
          <a:xfrm>
            <a:off x="2113580" y="4063713"/>
            <a:ext cx="1246034" cy="299049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8431" y="4832976"/>
            <a:ext cx="1329929" cy="22357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4846" y="5436763"/>
            <a:ext cx="712138" cy="676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610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662028" y="2314337"/>
            <a:ext cx="36140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b="1" spc="-1" dirty="0">
                <a:solidFill>
                  <a:srgbClr val="000000"/>
                </a:solidFill>
                <a:latin typeface="Arial"/>
              </a:rPr>
              <a:t>Les outils « Classe virtuelle »</a:t>
            </a:r>
            <a:endParaRPr lang="fr-FR" spc="-1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88402" y="2683669"/>
            <a:ext cx="389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ts val="11"/>
              </a:spcBef>
              <a:spcAft>
                <a:spcPts val="11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b="1" spc="-1" dirty="0" smtClean="0">
                <a:solidFill>
                  <a:schemeClr val="accent1"/>
                </a:solidFill>
                <a:latin typeface="Arial"/>
              </a:rPr>
              <a:t>et</a:t>
            </a:r>
            <a:endParaRPr lang="fr-FR" spc="-1" dirty="0">
              <a:solidFill>
                <a:schemeClr val="accent1"/>
              </a:solidFill>
            </a:endParaRPr>
          </a:p>
        </p:txBody>
      </p:sp>
      <p:graphicFrame>
        <p:nvGraphicFramePr>
          <p:cNvPr id="5" name="Tableau 4"/>
          <p:cNvGraphicFramePr/>
          <p:nvPr>
            <p:extLst>
              <p:ext uri="{D42A27DB-BD31-4B8C-83A1-F6EECF244321}">
                <p14:modId xmlns:p14="http://schemas.microsoft.com/office/powerpoint/2010/main" val="4205054652"/>
              </p:ext>
            </p:extLst>
          </p:nvPr>
        </p:nvGraphicFramePr>
        <p:xfrm>
          <a:off x="2610773" y="3262987"/>
          <a:ext cx="5554440" cy="2479680"/>
        </p:xfrm>
        <a:graphic>
          <a:graphicData uri="http://schemas.openxmlformats.org/drawingml/2006/table">
            <a:tbl>
              <a:tblPr/>
              <a:tblGrid>
                <a:gridCol w="269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9280"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Intérêts / limites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3000"/>
                        </a:lnSpc>
                        <a:spcBef>
                          <a:spcPts val="11"/>
                        </a:spcBef>
                        <a:spcAft>
                          <a:spcPts val="11"/>
                        </a:spcAft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1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Actions possibles </a:t>
                      </a: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0400"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Entièrement personnalisable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Compatible tous supports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Préparation de la classe en amont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Suivi de la classe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Temps de préparation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lang="fr-FR" sz="14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Partage d'écran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Quiz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Tableau blanc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Enregistrement des activités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Sondage </a:t>
                      </a:r>
                    </a:p>
                    <a:p>
                      <a:pPr marL="285840" indent="-285840">
                        <a:lnSpc>
                          <a:spcPct val="75000"/>
                        </a:lnSpc>
                        <a:spcBef>
                          <a:spcPts val="1426"/>
                        </a:spcBef>
                        <a:buClr>
                          <a:srgbClr val="000000"/>
                        </a:buClr>
                        <a:buFont typeface="Calibri"/>
                        <a:buChar char="-"/>
                        <a:tabLst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lang="fr-FR" sz="14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Travail en sous-groupe</a:t>
                      </a:r>
                    </a:p>
                  </a:txBody>
                  <a:tcPr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/>
          <a:srcRect t="34729" b="29690"/>
          <a:stretch/>
        </p:blipFill>
        <p:spPr>
          <a:xfrm>
            <a:off x="3730629" y="2706696"/>
            <a:ext cx="1289173" cy="367324"/>
          </a:xfrm>
          <a:prstGeom prst="rect">
            <a:avLst/>
          </a:prstGeom>
        </p:spPr>
      </p:pic>
      <p:pic>
        <p:nvPicPr>
          <p:cNvPr id="1028" name="Picture 4" descr="BigBlueButton - E-learning Touch'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106" b="36293"/>
          <a:stretch/>
        </p:blipFill>
        <p:spPr bwMode="auto">
          <a:xfrm>
            <a:off x="5477996" y="2639622"/>
            <a:ext cx="2001470" cy="4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182350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 de Présentation PPT du SG" id="{DF473AA9-68FE-4F3C-AB01-8044FE2A407C}" vid="{E6C26616-C4DE-4731-9DB3-D296670C624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modele_de_diaporama_sous_microsoft_sg_cmvrh_potx_cle58ca76</Template>
  <TotalTime>599</TotalTime>
  <Words>129</Words>
  <Application>Microsoft Office PowerPoint</Application>
  <PresentationFormat>Grand écran</PresentationFormat>
  <Paragraphs>48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OpenSymbol</vt:lpstr>
      <vt:lpstr>Conception personnalisée</vt:lpstr>
      <vt:lpstr>Présentation PowerPoint</vt:lpstr>
      <vt:lpstr>Présentation PowerPoint</vt:lpstr>
      <vt:lpstr>Présentation PowerPoint</vt:lpstr>
    </vt:vector>
  </TitlesOfParts>
  <Company>MTES\MCTRCT - 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SERIZAY Alexandra</dc:creator>
  <cp:lastModifiedBy>SERIZAY Alexandra</cp:lastModifiedBy>
  <cp:revision>12</cp:revision>
  <dcterms:created xsi:type="dcterms:W3CDTF">2024-06-18T15:51:44Z</dcterms:created>
  <dcterms:modified xsi:type="dcterms:W3CDTF">2024-06-20T15:48:23Z</dcterms:modified>
</cp:coreProperties>
</file>