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1" r:id="rId14"/>
    <p:sldId id="272" r:id="rId15"/>
    <p:sldId id="268" r:id="rId16"/>
    <p:sldId id="270" r:id="rId17"/>
    <p:sldId id="273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79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2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040C25-6111-404F-9373-CCDB00963E9B}" type="datetimeFigureOut">
              <a:rPr lang="fr-FR" smtClean="0"/>
              <a:t>14/05/2020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DF339E-1372-41B3-83D1-6EDE69358E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9520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DF339E-1372-41B3-83D1-6EDE69358E61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92233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DF339E-1372-41B3-83D1-6EDE69358E61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66488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DF339E-1372-41B3-83D1-6EDE69358E61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91924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DF339E-1372-41B3-83D1-6EDE69358E61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1399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DF339E-1372-41B3-83D1-6EDE69358E61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50425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DF339E-1372-41B3-83D1-6EDE69358E61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61874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DF339E-1372-41B3-83D1-6EDE69358E61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70803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DF339E-1372-41B3-83D1-6EDE69358E61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39744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DF339E-1372-41B3-83D1-6EDE69358E61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17216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DF339E-1372-41B3-83D1-6EDE69358E61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32817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DF339E-1372-41B3-83D1-6EDE69358E61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52974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DF339E-1372-41B3-83D1-6EDE69358E61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05920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DF339E-1372-41B3-83D1-6EDE69358E61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7331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DF339E-1372-41B3-83D1-6EDE69358E61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76381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DF339E-1372-41B3-83D1-6EDE69358E61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1795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DF339E-1372-41B3-83D1-6EDE69358E61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93157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DF339E-1372-41B3-83D1-6EDE69358E61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40064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DF339E-1372-41B3-83D1-6EDE69358E61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288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C9324-4193-485B-8DB5-1BF0D6547460}" type="datetime1">
              <a:rPr lang="en-US" smtClean="0"/>
              <a:t>5/14/2020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820E8-8FA9-459F-A99D-9EDD9AE3BF2D}" type="datetime1">
              <a:rPr lang="en-US" smtClean="0"/>
              <a:t>5/14/2020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2E7C1-5D0D-4184-9DED-7856E47A3622}" type="datetime1">
              <a:rPr lang="en-US" smtClean="0"/>
              <a:t>5/14/2020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4E83C-CCAC-4899-A4A5-EBFBF2FE8D9E}" type="datetime1">
              <a:rPr lang="en-US" smtClean="0"/>
              <a:t>5/14/2020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68F85-808A-4774-8387-2A9D321ECBFB}" type="datetime1">
              <a:rPr lang="en-US" smtClean="0"/>
              <a:t>5/14/2020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AD6B0-AC46-463C-9EFF-5E134734DB3D}" type="datetime1">
              <a:rPr lang="en-US" smtClean="0"/>
              <a:t>5/14/2020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EBFE8-59DF-4B17-8E86-4A75DACCA6D4}" type="datetime1">
              <a:rPr lang="en-US" smtClean="0"/>
              <a:t>5/14/2020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CA940-EF1D-4F18-96E8-BD148E62103F}" type="datetime1">
              <a:rPr lang="en-US" smtClean="0"/>
              <a:t>5/14/2020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E5801-9698-40C9-812A-3680393AE917}" type="datetime1">
              <a:rPr lang="en-US" smtClean="0"/>
              <a:t>5/14/2020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160A9-7604-400F-8F93-D4D9882A4EA4}" type="datetime1">
              <a:rPr lang="en-US" smtClean="0"/>
              <a:t>5/14/2020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90D3F-B00E-40EC-A722-80A72FC53B57}" type="datetime1">
              <a:rPr lang="en-US" smtClean="0"/>
              <a:t>5/14/2020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D0A08-2E0D-492E-92FF-3188BADA3172}" type="datetime1">
              <a:rPr lang="en-US" smtClean="0"/>
              <a:t>5/14/2020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29AE9-58A4-4664-AAE5-B13C92C9C9F3}" type="datetime1">
              <a:rPr lang="en-US" smtClean="0"/>
              <a:t>5/14/2020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1FA0A-0BB2-454F-8CA6-1B757C615FAC}" type="datetime1">
              <a:rPr lang="en-US" smtClean="0"/>
              <a:t>5/14/2020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856C8-3C64-41AC-85C2-55E8187D1ED7}" type="datetime1">
              <a:rPr lang="en-US" smtClean="0"/>
              <a:t>5/14/2020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74A23-EAC6-4124-8393-B160B090942D}" type="datetime1">
              <a:rPr lang="en-US" smtClean="0"/>
              <a:t>5/14/2020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13EE11-C411-405D-ABF4-22A082CA03F5}" type="datetime1">
              <a:rPr lang="en-US" smtClean="0"/>
              <a:t>5/14/2020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image" Target="../media/image13.jpeg"/><Relationship Id="rId7" Type="http://schemas.openxmlformats.org/officeDocument/2006/relationships/image" Target="../media/image17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4" Type="http://schemas.openxmlformats.org/officeDocument/2006/relationships/image" Target="../media/image14.gif"/><Relationship Id="rId9" Type="http://schemas.openxmlformats.org/officeDocument/2006/relationships/image" Target="../media/image19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stralo.net/3_animations/swf/spectres_abs_em.sw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589212" y="141668"/>
            <a:ext cx="8915399" cy="939476"/>
          </a:xfrm>
        </p:spPr>
        <p:txBody>
          <a:bodyPr/>
          <a:lstStyle/>
          <a:p>
            <a:r>
              <a:rPr lang="fr-FR" b="1" dirty="0">
                <a:solidFill>
                  <a:schemeClr val="accent1"/>
                </a:solidFill>
              </a:rPr>
              <a:t>CL9</a:t>
            </a:r>
            <a:r>
              <a:rPr lang="fr-FR" dirty="0"/>
              <a:t> : </a:t>
            </a:r>
            <a:r>
              <a:rPr lang="fr-FR" dirty="0">
                <a:solidFill>
                  <a:schemeClr val="tx1"/>
                </a:solidFill>
              </a:rPr>
              <a:t>Spectroscopies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4918282"/>
              </p:ext>
            </p:extLst>
          </p:nvPr>
        </p:nvGraphicFramePr>
        <p:xfrm>
          <a:off x="2075666" y="2356835"/>
          <a:ext cx="9942489" cy="36189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384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040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86022">
                <a:tc>
                  <a:txBody>
                    <a:bodyPr/>
                    <a:lstStyle/>
                    <a:p>
                      <a:pPr algn="ctr">
                        <a:spcAft>
                          <a:spcPts val="285"/>
                        </a:spcAft>
                      </a:pPr>
                      <a:r>
                        <a:rPr lang="fr-FR" sz="2800" kern="150" cap="small" dirty="0">
                          <a:effectLst/>
                        </a:rPr>
                        <a:t>Notions et contenus</a:t>
                      </a:r>
                      <a:endParaRPr lang="fr-FR" sz="2800" kern="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6195" marR="36195" marT="36195" marB="3619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85"/>
                        </a:spcAft>
                      </a:pPr>
                      <a:r>
                        <a:rPr lang="fr-FR" sz="2800" kern="150" cap="small" dirty="0">
                          <a:effectLst/>
                        </a:rPr>
                        <a:t>Compétences exigibles</a:t>
                      </a:r>
                      <a:endParaRPr lang="fr-FR" sz="2800" kern="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6195" marR="36195" marT="36195" marB="3619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32941">
                <a:tc>
                  <a:txBody>
                    <a:bodyPr/>
                    <a:lstStyle/>
                    <a:p>
                      <a:pPr algn="l">
                        <a:spcAft>
                          <a:spcPts val="285"/>
                        </a:spcAft>
                        <a:tabLst>
                          <a:tab pos="601980" algn="l"/>
                        </a:tabLst>
                      </a:pPr>
                      <a:r>
                        <a:rPr lang="fr-FR" sz="1600" kern="150" dirty="0">
                          <a:effectLst/>
                        </a:rPr>
                        <a:t>Analyse structurale : 	UV-Visible, IR</a:t>
                      </a:r>
                      <a:br>
                        <a:rPr lang="fr-FR" sz="1600" kern="150" dirty="0">
                          <a:effectLst/>
                        </a:rPr>
                      </a:br>
                      <a:r>
                        <a:rPr lang="fr-FR" sz="1600" kern="150" dirty="0">
                          <a:effectLst/>
                        </a:rPr>
                        <a:t> 					et RMN</a:t>
                      </a:r>
                      <a:endParaRPr lang="fr-FR" sz="2800" kern="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6195" marR="36195" marT="36195" marB="36195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200"/>
                        </a:spcAft>
                      </a:pPr>
                      <a:r>
                        <a:rPr lang="fr-FR" sz="1600" kern="150" dirty="0">
                          <a:effectLst/>
                        </a:rPr>
                        <a:t>Exploiter des spectres UV-Visible pour caractériser une espèce chimique et choisir une longueur d'onde d'analyse quantitative.</a:t>
                      </a:r>
                      <a:endParaRPr lang="fr-FR" sz="2800" kern="150" dirty="0">
                        <a:effectLst/>
                      </a:endParaRPr>
                    </a:p>
                    <a:p>
                      <a:pPr algn="just">
                        <a:spcAft>
                          <a:spcPts val="1200"/>
                        </a:spcAft>
                      </a:pPr>
                      <a:r>
                        <a:rPr lang="fr-FR" sz="1600" kern="150" dirty="0">
                          <a:effectLst/>
                        </a:rPr>
                        <a:t>Identifier des groupes fonctionnels par analyse d'un spectre IR.</a:t>
                      </a:r>
                      <a:endParaRPr lang="fr-FR" sz="2800" kern="150" dirty="0">
                        <a:effectLst/>
                      </a:endParaRPr>
                    </a:p>
                    <a:p>
                      <a:pPr algn="just">
                        <a:spcAft>
                          <a:spcPts val="1200"/>
                        </a:spcAft>
                      </a:pPr>
                      <a:r>
                        <a:rPr lang="fr-FR" sz="1600" kern="150" dirty="0">
                          <a:effectLst/>
                        </a:rPr>
                        <a:t>Relier un spectre de RMN à une molécule donnée.</a:t>
                      </a:r>
                      <a:endParaRPr lang="fr-FR" sz="2800" kern="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6195" marR="36195" marT="36195" marB="3619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42977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84387" y="294692"/>
            <a:ext cx="9109615" cy="858859"/>
          </a:xfrm>
        </p:spPr>
        <p:txBody>
          <a:bodyPr>
            <a:normAutofit/>
          </a:bodyPr>
          <a:lstStyle/>
          <a:p>
            <a:r>
              <a:rPr lang="fr-FR" sz="2400" b="1" dirty="0"/>
              <a:t>3)	Spectroscopie IR</a:t>
            </a:r>
            <a:br>
              <a:rPr lang="fr-FR" sz="2400" b="1" dirty="0"/>
            </a:br>
            <a:r>
              <a:rPr lang="fr-FR" sz="2400" dirty="0"/>
              <a:t>a)	Principe</a:t>
            </a:r>
          </a:p>
        </p:txBody>
      </p:sp>
      <p:cxnSp>
        <p:nvCxnSpPr>
          <p:cNvPr id="7" name="Connecteur droit 6"/>
          <p:cNvCxnSpPr/>
          <p:nvPr/>
        </p:nvCxnSpPr>
        <p:spPr>
          <a:xfrm>
            <a:off x="2757268" y="0"/>
            <a:ext cx="0" cy="6858000"/>
          </a:xfrm>
          <a:prstGeom prst="line">
            <a:avLst/>
          </a:prstGeom>
          <a:ln w="222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2" name="Espace réservé du contenu 2"/>
          <p:cNvSpPr txBox="1">
            <a:spLocks/>
          </p:cNvSpPr>
          <p:nvPr/>
        </p:nvSpPr>
        <p:spPr>
          <a:xfrm>
            <a:off x="2757267" y="1152907"/>
            <a:ext cx="8915400" cy="11618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Origine de l’absorption dans l’IR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14" name="Espace réservé du contenu 2"/>
          <p:cNvSpPr txBox="1">
            <a:spLocks/>
          </p:cNvSpPr>
          <p:nvPr/>
        </p:nvSpPr>
        <p:spPr>
          <a:xfrm>
            <a:off x="2757267" y="4221395"/>
            <a:ext cx="8915400" cy="8811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Nature des vibrations (voir page </a:t>
            </a:r>
            <a:r>
              <a:rPr lang="fr-FR" dirty="0" err="1"/>
              <a:t>wikipédia</a:t>
            </a:r>
            <a:r>
              <a:rPr lang="fr-FR" dirty="0"/>
              <a:t> pour les animations)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168812" y="1575582"/>
            <a:ext cx="2588455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FR" b="1" dirty="0"/>
              <a:t>Plan de cours :</a:t>
            </a:r>
          </a:p>
          <a:p>
            <a:r>
              <a:rPr lang="fr-FR" sz="1200" b="1" dirty="0"/>
              <a:t>1)	Généralités</a:t>
            </a:r>
            <a:br>
              <a:rPr lang="fr-FR" sz="1200" b="1" dirty="0"/>
            </a:br>
            <a:r>
              <a:rPr lang="fr-FR" sz="1200" dirty="0"/>
              <a:t>a)	Absorption par les gaz</a:t>
            </a:r>
          </a:p>
          <a:p>
            <a:pPr marL="228600" indent="-228600">
              <a:buAutoNum type="alphaLcParenR" startAt="2"/>
            </a:pPr>
            <a:r>
              <a:rPr lang="fr-FR" sz="1200" dirty="0"/>
              <a:t>	Absorption par les phases</a:t>
            </a:r>
            <a:br>
              <a:rPr lang="fr-FR" sz="1200" dirty="0"/>
            </a:br>
            <a:r>
              <a:rPr lang="fr-FR" sz="1200" dirty="0"/>
              <a:t>	condensées</a:t>
            </a:r>
          </a:p>
          <a:p>
            <a:pPr marL="228600" indent="-228600">
              <a:buAutoNum type="alphaLcParenR" startAt="2"/>
            </a:pPr>
            <a:r>
              <a:rPr lang="fr-FR" sz="1200" dirty="0"/>
              <a:t>	Appareillage</a:t>
            </a:r>
          </a:p>
          <a:p>
            <a:pPr marL="228600" indent="-228600">
              <a:spcAft>
                <a:spcPts val="600"/>
              </a:spcAft>
              <a:buAutoNum type="alphaLcParenR" startAt="2"/>
            </a:pPr>
            <a:r>
              <a:rPr lang="fr-FR" sz="1200" dirty="0"/>
              <a:t>	Allure des spectres</a:t>
            </a:r>
          </a:p>
          <a:p>
            <a:pPr marL="228600" indent="-228600">
              <a:buAutoNum type="arabicParenR" startAt="2"/>
            </a:pPr>
            <a:r>
              <a:rPr lang="fr-FR" sz="1200" b="1" dirty="0"/>
              <a:t>	UV-Visible</a:t>
            </a:r>
          </a:p>
          <a:p>
            <a:r>
              <a:rPr lang="fr-FR" sz="1200" dirty="0"/>
              <a:t>a)	Molécules organiques</a:t>
            </a:r>
          </a:p>
          <a:p>
            <a:pPr marL="228600" indent="-228600">
              <a:buAutoNum type="alphaLcParenR" startAt="2"/>
            </a:pPr>
            <a:r>
              <a:rPr lang="fr-FR" sz="1200" dirty="0"/>
              <a:t>	Complexes</a:t>
            </a:r>
          </a:p>
          <a:p>
            <a:pPr marL="228600" indent="-228600">
              <a:spcAft>
                <a:spcPts val="600"/>
              </a:spcAft>
              <a:buAutoNum type="alphaLcParenR" startAt="2"/>
            </a:pPr>
            <a:r>
              <a:rPr lang="fr-FR" sz="1200" dirty="0"/>
              <a:t>	</a:t>
            </a:r>
            <a:r>
              <a:rPr lang="fr-FR" sz="1200" dirty="0" err="1"/>
              <a:t>Absorptiométrie</a:t>
            </a:r>
            <a:endParaRPr lang="fr-FR" sz="1200" dirty="0"/>
          </a:p>
          <a:p>
            <a:r>
              <a:rPr lang="fr-FR" sz="1200" b="1" dirty="0"/>
              <a:t>3)	Infrarouge</a:t>
            </a:r>
          </a:p>
          <a:p>
            <a:r>
              <a:rPr lang="fr-FR" sz="1200" dirty="0">
                <a:solidFill>
                  <a:srgbClr val="FF0000"/>
                </a:solidFill>
              </a:rPr>
              <a:t>a)	Principe</a:t>
            </a:r>
          </a:p>
          <a:p>
            <a:pPr marL="228600" indent="-228600">
              <a:buAutoNum type="alphaLcParenR" startAt="2"/>
            </a:pPr>
            <a:r>
              <a:rPr lang="fr-FR" sz="1200" dirty="0"/>
              <a:t>	Allure des spectres IR</a:t>
            </a:r>
          </a:p>
          <a:p>
            <a:pPr marL="228600" indent="-228600">
              <a:spcAft>
                <a:spcPts val="600"/>
              </a:spcAft>
              <a:buAutoNum type="alphaLcParenR" startAt="2"/>
            </a:pPr>
            <a:r>
              <a:rPr lang="fr-FR" sz="1200" dirty="0"/>
              <a:t>	Analyser un spectre IR</a:t>
            </a:r>
          </a:p>
          <a:p>
            <a:r>
              <a:rPr lang="fr-FR" sz="1200" b="1" dirty="0"/>
              <a:t>4)	RMN</a:t>
            </a:r>
          </a:p>
          <a:p>
            <a:r>
              <a:rPr lang="fr-FR" sz="1200" dirty="0"/>
              <a:t>a)	Principe</a:t>
            </a:r>
          </a:p>
          <a:p>
            <a:pPr marL="228600" indent="-228600">
              <a:buAutoNum type="alphaLcParenR" startAt="2"/>
            </a:pPr>
            <a:r>
              <a:rPr lang="fr-FR" sz="1200" dirty="0"/>
              <a:t>	Allure des spectres RMN</a:t>
            </a:r>
          </a:p>
          <a:p>
            <a:endParaRPr lang="fr-FR" sz="1200" dirty="0"/>
          </a:p>
          <a:p>
            <a:pPr>
              <a:spcAft>
                <a:spcPts val="600"/>
              </a:spcAft>
            </a:pPr>
            <a:endParaRPr lang="fr-FR" sz="1200" dirty="0"/>
          </a:p>
        </p:txBody>
      </p:sp>
      <p:pic>
        <p:nvPicPr>
          <p:cNvPr id="1028" name="Picture 4" descr="http://www.chimix.com/an13/bac13/image/ant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4654" y="1575582"/>
            <a:ext cx="3732952" cy="264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2000614"/>
              </p:ext>
            </p:extLst>
          </p:nvPr>
        </p:nvGraphicFramePr>
        <p:xfrm>
          <a:off x="2884387" y="4733663"/>
          <a:ext cx="8989560" cy="18129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82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82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82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82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982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982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2745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Vibration</a:t>
                      </a:r>
                      <a:br>
                        <a:rPr lang="fr-FR" sz="1400" dirty="0"/>
                      </a:br>
                      <a:r>
                        <a:rPr lang="fr-FR" sz="1400" dirty="0"/>
                        <a:t>symétrique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Vibration antisymétrique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Cisaillement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Bascule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Agitation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Torsion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85461"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030" name="Picture 6" descr="Symmetrical stretching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2907" y="5390180"/>
            <a:ext cx="1413236" cy="1009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symmetrical stretching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6757" y="5390180"/>
            <a:ext cx="1413235" cy="1009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Scissoring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08" y="5390180"/>
            <a:ext cx="1480134" cy="1057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Modo rotacao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7312" y="5390180"/>
            <a:ext cx="1413235" cy="1009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Wagging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1407" y="5366288"/>
            <a:ext cx="1480132" cy="1057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Twisting.gif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5256" y="5390179"/>
            <a:ext cx="1441756" cy="1029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11430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84387" y="294692"/>
            <a:ext cx="9109615" cy="858859"/>
          </a:xfrm>
        </p:spPr>
        <p:txBody>
          <a:bodyPr>
            <a:normAutofit/>
          </a:bodyPr>
          <a:lstStyle/>
          <a:p>
            <a:r>
              <a:rPr lang="fr-FR" sz="2400" b="1" dirty="0"/>
              <a:t>3)	Spectroscopie IR</a:t>
            </a:r>
            <a:br>
              <a:rPr lang="fr-FR" sz="2400" b="1" dirty="0"/>
            </a:br>
            <a:r>
              <a:rPr lang="fr-FR" sz="2400" dirty="0"/>
              <a:t>b)	Allure des spectres IR</a:t>
            </a:r>
          </a:p>
        </p:txBody>
      </p:sp>
      <p:cxnSp>
        <p:nvCxnSpPr>
          <p:cNvPr id="7" name="Connecteur droit 6"/>
          <p:cNvCxnSpPr/>
          <p:nvPr/>
        </p:nvCxnSpPr>
        <p:spPr>
          <a:xfrm>
            <a:off x="2757268" y="0"/>
            <a:ext cx="0" cy="6858000"/>
          </a:xfrm>
          <a:prstGeom prst="line">
            <a:avLst/>
          </a:prstGeom>
          <a:ln w="222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2" name="Espace réservé du contenu 2"/>
          <p:cNvSpPr txBox="1">
            <a:spLocks/>
          </p:cNvSpPr>
          <p:nvPr/>
        </p:nvSpPr>
        <p:spPr>
          <a:xfrm>
            <a:off x="2757267" y="1152907"/>
            <a:ext cx="8915400" cy="11618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Spectre IR de l’aspirine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168812" y="1575582"/>
            <a:ext cx="2588455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FR" b="1" dirty="0"/>
              <a:t>Plan de cours :</a:t>
            </a:r>
          </a:p>
          <a:p>
            <a:r>
              <a:rPr lang="fr-FR" sz="1200" b="1" dirty="0"/>
              <a:t>1)	Généralités</a:t>
            </a:r>
            <a:br>
              <a:rPr lang="fr-FR" sz="1200" b="1" dirty="0"/>
            </a:br>
            <a:r>
              <a:rPr lang="fr-FR" sz="1200" dirty="0"/>
              <a:t>a)	Absorption par les gaz</a:t>
            </a:r>
          </a:p>
          <a:p>
            <a:pPr marL="228600" indent="-228600">
              <a:buAutoNum type="alphaLcParenR" startAt="2"/>
            </a:pPr>
            <a:r>
              <a:rPr lang="fr-FR" sz="1200" dirty="0"/>
              <a:t>	Absorption par les phases</a:t>
            </a:r>
            <a:br>
              <a:rPr lang="fr-FR" sz="1200" dirty="0"/>
            </a:br>
            <a:r>
              <a:rPr lang="fr-FR" sz="1200" dirty="0"/>
              <a:t>	condensées</a:t>
            </a:r>
          </a:p>
          <a:p>
            <a:pPr marL="228600" indent="-228600">
              <a:buAutoNum type="alphaLcParenR" startAt="2"/>
            </a:pPr>
            <a:r>
              <a:rPr lang="fr-FR" sz="1200" dirty="0"/>
              <a:t>	Appareillage</a:t>
            </a:r>
          </a:p>
          <a:p>
            <a:pPr marL="228600" indent="-228600">
              <a:spcAft>
                <a:spcPts val="600"/>
              </a:spcAft>
              <a:buAutoNum type="alphaLcParenR" startAt="2"/>
            </a:pPr>
            <a:r>
              <a:rPr lang="fr-FR" sz="1200" dirty="0"/>
              <a:t>	Allure des spectres</a:t>
            </a:r>
          </a:p>
          <a:p>
            <a:pPr marL="228600" indent="-228600">
              <a:buAutoNum type="arabicParenR" startAt="2"/>
            </a:pPr>
            <a:r>
              <a:rPr lang="fr-FR" sz="1200" b="1" dirty="0"/>
              <a:t>	UV-Visible</a:t>
            </a:r>
          </a:p>
          <a:p>
            <a:r>
              <a:rPr lang="fr-FR" sz="1200" dirty="0"/>
              <a:t>a)	Molécules organiques</a:t>
            </a:r>
          </a:p>
          <a:p>
            <a:pPr marL="228600" indent="-228600">
              <a:buAutoNum type="alphaLcParenR" startAt="2"/>
            </a:pPr>
            <a:r>
              <a:rPr lang="fr-FR" sz="1200" dirty="0"/>
              <a:t>	Complexes</a:t>
            </a:r>
          </a:p>
          <a:p>
            <a:pPr marL="228600" indent="-228600">
              <a:spcAft>
                <a:spcPts val="600"/>
              </a:spcAft>
              <a:buAutoNum type="alphaLcParenR" startAt="2"/>
            </a:pPr>
            <a:r>
              <a:rPr lang="fr-FR" sz="1200" dirty="0"/>
              <a:t>	</a:t>
            </a:r>
            <a:r>
              <a:rPr lang="fr-FR" sz="1200" dirty="0" err="1"/>
              <a:t>Absorptiométrie</a:t>
            </a:r>
            <a:endParaRPr lang="fr-FR" sz="1200" dirty="0"/>
          </a:p>
          <a:p>
            <a:r>
              <a:rPr lang="fr-FR" sz="1200" b="1" dirty="0"/>
              <a:t>3)	Infrarouge</a:t>
            </a:r>
          </a:p>
          <a:p>
            <a:r>
              <a:rPr lang="fr-FR" sz="1200" dirty="0"/>
              <a:t>a)	Principe</a:t>
            </a:r>
          </a:p>
          <a:p>
            <a:pPr marL="228600" indent="-228600">
              <a:buAutoNum type="alphaLcParenR" startAt="2"/>
            </a:pPr>
            <a:r>
              <a:rPr lang="fr-FR" sz="1200" dirty="0">
                <a:solidFill>
                  <a:srgbClr val="FF0000"/>
                </a:solidFill>
              </a:rPr>
              <a:t>	Allure des spectres IR</a:t>
            </a:r>
          </a:p>
          <a:p>
            <a:pPr marL="228600" indent="-228600">
              <a:spcAft>
                <a:spcPts val="600"/>
              </a:spcAft>
              <a:buAutoNum type="alphaLcParenR" startAt="2"/>
            </a:pPr>
            <a:r>
              <a:rPr lang="fr-FR" sz="1200" dirty="0"/>
              <a:t>	Analyser un spectre IR</a:t>
            </a:r>
          </a:p>
          <a:p>
            <a:r>
              <a:rPr lang="fr-FR" sz="1200" b="1" dirty="0"/>
              <a:t>4)	RMN</a:t>
            </a:r>
          </a:p>
          <a:p>
            <a:r>
              <a:rPr lang="fr-FR" sz="1200" dirty="0"/>
              <a:t>a)	Principe</a:t>
            </a:r>
          </a:p>
          <a:p>
            <a:pPr marL="228600" indent="-228600">
              <a:buAutoNum type="alphaLcParenR" startAt="2"/>
            </a:pPr>
            <a:r>
              <a:rPr lang="fr-FR" sz="1200" dirty="0"/>
              <a:t>	Allure des spectres RMN</a:t>
            </a:r>
          </a:p>
          <a:p>
            <a:endParaRPr lang="fr-FR" sz="1200" dirty="0"/>
          </a:p>
          <a:p>
            <a:pPr>
              <a:spcAft>
                <a:spcPts val="600"/>
              </a:spcAft>
            </a:pPr>
            <a:endParaRPr lang="fr-FR" sz="12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4386" y="2155593"/>
            <a:ext cx="9125167" cy="449903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342535" y="2254909"/>
            <a:ext cx="3591339" cy="3998804"/>
          </a:xfrm>
          <a:prstGeom prst="rect">
            <a:avLst/>
          </a:prstGeom>
          <a:solidFill>
            <a:schemeClr val="accent6">
              <a:lumMod val="40000"/>
              <a:lumOff val="60000"/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0070C0"/>
                </a:solidFill>
              </a:rPr>
              <a:t>Zone de l’empreinte digitale</a:t>
            </a:r>
          </a:p>
          <a:p>
            <a:pPr algn="ctr"/>
            <a:r>
              <a:rPr lang="fr-FR" b="1" dirty="0">
                <a:solidFill>
                  <a:srgbClr val="0070C0"/>
                </a:solidFill>
              </a:rPr>
              <a:t>(pas interprétable)</a:t>
            </a:r>
          </a:p>
        </p:txBody>
      </p:sp>
      <p:sp>
        <p:nvSpPr>
          <p:cNvPr id="6" name="Rectangle 5"/>
          <p:cNvSpPr/>
          <p:nvPr/>
        </p:nvSpPr>
        <p:spPr>
          <a:xfrm>
            <a:off x="7214967" y="5444199"/>
            <a:ext cx="972430" cy="15474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6898718" y="5614736"/>
            <a:ext cx="1604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Liaisons C=O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369755" y="4048310"/>
            <a:ext cx="468337" cy="17199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ZoneTexte 20"/>
          <p:cNvSpPr txBox="1"/>
          <p:nvPr/>
        </p:nvSpPr>
        <p:spPr>
          <a:xfrm>
            <a:off x="5293791" y="4236101"/>
            <a:ext cx="1499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Liaisons C-H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306885" y="5880295"/>
            <a:ext cx="954825" cy="18977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2300" y="106395"/>
            <a:ext cx="1800225" cy="2028825"/>
          </a:xfrm>
          <a:prstGeom prst="rect">
            <a:avLst/>
          </a:prstGeom>
        </p:spPr>
      </p:pic>
      <p:sp>
        <p:nvSpPr>
          <p:cNvPr id="25" name="ZoneTexte 24"/>
          <p:cNvSpPr txBox="1"/>
          <p:nvPr/>
        </p:nvSpPr>
        <p:spPr>
          <a:xfrm>
            <a:off x="3285169" y="5117072"/>
            <a:ext cx="15424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Liaisons	O-H</a:t>
            </a:r>
            <a:br>
              <a:rPr lang="fr-FR" dirty="0"/>
            </a:br>
            <a:r>
              <a:rPr lang="fr-FR" dirty="0"/>
              <a:t>		N-H</a:t>
            </a:r>
          </a:p>
        </p:txBody>
      </p:sp>
    </p:spTree>
    <p:extLst>
      <p:ext uri="{BB962C8B-B14F-4D97-AF65-F5344CB8AC3E}">
        <p14:creationId xmlns:p14="http://schemas.microsoft.com/office/powerpoint/2010/main" val="23674858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84387" y="294692"/>
            <a:ext cx="9109615" cy="858859"/>
          </a:xfrm>
        </p:spPr>
        <p:txBody>
          <a:bodyPr>
            <a:normAutofit/>
          </a:bodyPr>
          <a:lstStyle/>
          <a:p>
            <a:r>
              <a:rPr lang="fr-FR" sz="2400" b="1" dirty="0"/>
              <a:t>3)	Spectroscopie IR</a:t>
            </a:r>
            <a:br>
              <a:rPr lang="fr-FR" sz="2400" b="1" dirty="0"/>
            </a:br>
            <a:r>
              <a:rPr lang="fr-FR" sz="2400" dirty="0"/>
              <a:t>c)	Analyser un spectre IR</a:t>
            </a:r>
          </a:p>
        </p:txBody>
      </p:sp>
      <p:cxnSp>
        <p:nvCxnSpPr>
          <p:cNvPr id="7" name="Connecteur droit 6"/>
          <p:cNvCxnSpPr/>
          <p:nvPr/>
        </p:nvCxnSpPr>
        <p:spPr>
          <a:xfrm>
            <a:off x="2757268" y="0"/>
            <a:ext cx="0" cy="6858000"/>
          </a:xfrm>
          <a:prstGeom prst="line">
            <a:avLst/>
          </a:prstGeom>
          <a:ln w="222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2" name="Espace réservé du contenu 2"/>
          <p:cNvSpPr txBox="1">
            <a:spLocks/>
          </p:cNvSpPr>
          <p:nvPr/>
        </p:nvSpPr>
        <p:spPr>
          <a:xfrm>
            <a:off x="2757267" y="1152907"/>
            <a:ext cx="8915400" cy="11618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Tables de données 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168812" y="1575582"/>
            <a:ext cx="2588455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FR" b="1" dirty="0"/>
              <a:t>Plan de cours :</a:t>
            </a:r>
          </a:p>
          <a:p>
            <a:r>
              <a:rPr lang="fr-FR" sz="1200" b="1" dirty="0"/>
              <a:t>1)	Généralités</a:t>
            </a:r>
            <a:br>
              <a:rPr lang="fr-FR" sz="1200" b="1" dirty="0"/>
            </a:br>
            <a:r>
              <a:rPr lang="fr-FR" sz="1200" dirty="0"/>
              <a:t>a)	Absorption par les gaz</a:t>
            </a:r>
          </a:p>
          <a:p>
            <a:pPr marL="228600" indent="-228600">
              <a:buAutoNum type="alphaLcParenR" startAt="2"/>
            </a:pPr>
            <a:r>
              <a:rPr lang="fr-FR" sz="1200" dirty="0"/>
              <a:t>	Absorption par les phases</a:t>
            </a:r>
            <a:br>
              <a:rPr lang="fr-FR" sz="1200" dirty="0"/>
            </a:br>
            <a:r>
              <a:rPr lang="fr-FR" sz="1200" dirty="0"/>
              <a:t>	condensées</a:t>
            </a:r>
          </a:p>
          <a:p>
            <a:pPr marL="228600" indent="-228600">
              <a:buAutoNum type="alphaLcParenR" startAt="2"/>
            </a:pPr>
            <a:r>
              <a:rPr lang="fr-FR" sz="1200" dirty="0"/>
              <a:t>	Appareillage</a:t>
            </a:r>
          </a:p>
          <a:p>
            <a:pPr marL="228600" indent="-228600">
              <a:spcAft>
                <a:spcPts val="600"/>
              </a:spcAft>
              <a:buAutoNum type="alphaLcParenR" startAt="2"/>
            </a:pPr>
            <a:r>
              <a:rPr lang="fr-FR" sz="1200" dirty="0"/>
              <a:t>	Allure des spectres</a:t>
            </a:r>
          </a:p>
          <a:p>
            <a:pPr marL="228600" indent="-228600">
              <a:buAutoNum type="arabicParenR" startAt="2"/>
            </a:pPr>
            <a:r>
              <a:rPr lang="fr-FR" sz="1200" b="1" dirty="0"/>
              <a:t>	UV-Visible</a:t>
            </a:r>
          </a:p>
          <a:p>
            <a:r>
              <a:rPr lang="fr-FR" sz="1200" dirty="0"/>
              <a:t>a)	Molécules organiques</a:t>
            </a:r>
          </a:p>
          <a:p>
            <a:pPr marL="228600" indent="-228600">
              <a:buAutoNum type="alphaLcParenR" startAt="2"/>
            </a:pPr>
            <a:r>
              <a:rPr lang="fr-FR" sz="1200" dirty="0"/>
              <a:t>	Complexes</a:t>
            </a:r>
          </a:p>
          <a:p>
            <a:pPr marL="228600" indent="-228600">
              <a:spcAft>
                <a:spcPts val="600"/>
              </a:spcAft>
              <a:buAutoNum type="alphaLcParenR" startAt="2"/>
            </a:pPr>
            <a:r>
              <a:rPr lang="fr-FR" sz="1200" dirty="0"/>
              <a:t>	</a:t>
            </a:r>
            <a:r>
              <a:rPr lang="fr-FR" sz="1200" dirty="0" err="1"/>
              <a:t>Absorptiométrie</a:t>
            </a:r>
            <a:endParaRPr lang="fr-FR" sz="1200" dirty="0"/>
          </a:p>
          <a:p>
            <a:r>
              <a:rPr lang="fr-FR" sz="1200" b="1" dirty="0"/>
              <a:t>3)	Infrarouge</a:t>
            </a:r>
          </a:p>
          <a:p>
            <a:r>
              <a:rPr lang="fr-FR" sz="1200" dirty="0"/>
              <a:t>a)	Principe</a:t>
            </a:r>
          </a:p>
          <a:p>
            <a:pPr marL="228600" indent="-228600">
              <a:buAutoNum type="alphaLcParenR" startAt="2"/>
            </a:pPr>
            <a:r>
              <a:rPr lang="fr-FR" sz="1200" dirty="0"/>
              <a:t>	Allure des spectres IR</a:t>
            </a:r>
          </a:p>
          <a:p>
            <a:pPr marL="228600" indent="-228600">
              <a:spcAft>
                <a:spcPts val="600"/>
              </a:spcAft>
              <a:buAutoNum type="alphaLcParenR" startAt="2"/>
            </a:pPr>
            <a:r>
              <a:rPr lang="fr-FR" sz="1200" dirty="0">
                <a:solidFill>
                  <a:srgbClr val="FF0000"/>
                </a:solidFill>
              </a:rPr>
              <a:t>	Analyser un spectre IR</a:t>
            </a:r>
          </a:p>
          <a:p>
            <a:r>
              <a:rPr lang="fr-FR" sz="1200" b="1" dirty="0"/>
              <a:t>4)	RMN</a:t>
            </a:r>
          </a:p>
          <a:p>
            <a:r>
              <a:rPr lang="fr-FR" sz="1200" dirty="0"/>
              <a:t>a)	Principe</a:t>
            </a:r>
          </a:p>
          <a:p>
            <a:pPr marL="228600" indent="-228600">
              <a:buAutoNum type="alphaLcParenR" startAt="2"/>
            </a:pPr>
            <a:r>
              <a:rPr lang="fr-FR" sz="1200" dirty="0"/>
              <a:t>	Allure des spectres RMN</a:t>
            </a:r>
          </a:p>
          <a:p>
            <a:endParaRPr lang="fr-FR" sz="1200" dirty="0"/>
          </a:p>
          <a:p>
            <a:pPr>
              <a:spcAft>
                <a:spcPts val="600"/>
              </a:spcAft>
            </a:pPr>
            <a:endParaRPr lang="fr-FR" sz="12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4387" y="1575582"/>
            <a:ext cx="9236230" cy="4459458"/>
          </a:xfrm>
          <a:prstGeom prst="rect">
            <a:avLst/>
          </a:prstGeom>
        </p:spPr>
      </p:pic>
      <p:sp>
        <p:nvSpPr>
          <p:cNvPr id="17" name="Espace réservé du contenu 2"/>
          <p:cNvSpPr txBox="1">
            <a:spLocks/>
          </p:cNvSpPr>
          <p:nvPr/>
        </p:nvSpPr>
        <p:spPr>
          <a:xfrm>
            <a:off x="2757267" y="6118143"/>
            <a:ext cx="8915400" cy="11618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Disponible sur l’appli « boite à outils chimie » 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552653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84387" y="294692"/>
            <a:ext cx="9109615" cy="858859"/>
          </a:xfrm>
        </p:spPr>
        <p:txBody>
          <a:bodyPr>
            <a:normAutofit/>
          </a:bodyPr>
          <a:lstStyle/>
          <a:p>
            <a:r>
              <a:rPr lang="fr-FR" sz="2400" b="1" dirty="0"/>
              <a:t>3)	Spectroscopie IR</a:t>
            </a:r>
            <a:br>
              <a:rPr lang="fr-FR" sz="2400" b="1" dirty="0"/>
            </a:br>
            <a:r>
              <a:rPr lang="fr-FR" sz="2400" dirty="0"/>
              <a:t>c)	Analyser un spectre IR</a:t>
            </a:r>
          </a:p>
        </p:txBody>
      </p:sp>
      <p:cxnSp>
        <p:nvCxnSpPr>
          <p:cNvPr id="7" name="Connecteur droit 6"/>
          <p:cNvCxnSpPr/>
          <p:nvPr/>
        </p:nvCxnSpPr>
        <p:spPr>
          <a:xfrm>
            <a:off x="2757268" y="0"/>
            <a:ext cx="0" cy="6858000"/>
          </a:xfrm>
          <a:prstGeom prst="line">
            <a:avLst/>
          </a:prstGeom>
          <a:ln w="222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2" name="Espace réservé du contenu 2"/>
          <p:cNvSpPr txBox="1">
            <a:spLocks/>
          </p:cNvSpPr>
          <p:nvPr/>
        </p:nvSpPr>
        <p:spPr>
          <a:xfrm>
            <a:off x="2757267" y="1152907"/>
            <a:ext cx="8915400" cy="11618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Rappel des principales fonctions oxygénées :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168812" y="1575582"/>
            <a:ext cx="2588455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FR" b="1" dirty="0"/>
              <a:t>Plan de cours :</a:t>
            </a:r>
          </a:p>
          <a:p>
            <a:r>
              <a:rPr lang="fr-FR" sz="1200" b="1" dirty="0"/>
              <a:t>1)	Généralités</a:t>
            </a:r>
            <a:br>
              <a:rPr lang="fr-FR" sz="1200" b="1" dirty="0"/>
            </a:br>
            <a:r>
              <a:rPr lang="fr-FR" sz="1200" dirty="0"/>
              <a:t>a)	Absorption par les gaz</a:t>
            </a:r>
          </a:p>
          <a:p>
            <a:pPr marL="228600" indent="-228600">
              <a:buAutoNum type="alphaLcParenR" startAt="2"/>
            </a:pPr>
            <a:r>
              <a:rPr lang="fr-FR" sz="1200" dirty="0"/>
              <a:t>	Absorption par les phases</a:t>
            </a:r>
            <a:br>
              <a:rPr lang="fr-FR" sz="1200" dirty="0"/>
            </a:br>
            <a:r>
              <a:rPr lang="fr-FR" sz="1200" dirty="0"/>
              <a:t>	condensées</a:t>
            </a:r>
          </a:p>
          <a:p>
            <a:pPr marL="228600" indent="-228600">
              <a:buAutoNum type="alphaLcParenR" startAt="2"/>
            </a:pPr>
            <a:r>
              <a:rPr lang="fr-FR" sz="1200" dirty="0"/>
              <a:t>	Appareillage</a:t>
            </a:r>
          </a:p>
          <a:p>
            <a:pPr marL="228600" indent="-228600">
              <a:spcAft>
                <a:spcPts val="600"/>
              </a:spcAft>
              <a:buAutoNum type="alphaLcParenR" startAt="2"/>
            </a:pPr>
            <a:r>
              <a:rPr lang="fr-FR" sz="1200" dirty="0"/>
              <a:t>	Allure des spectres</a:t>
            </a:r>
          </a:p>
          <a:p>
            <a:pPr marL="228600" indent="-228600">
              <a:buAutoNum type="arabicParenR" startAt="2"/>
            </a:pPr>
            <a:r>
              <a:rPr lang="fr-FR" sz="1200" b="1" dirty="0"/>
              <a:t>	UV-Visible</a:t>
            </a:r>
          </a:p>
          <a:p>
            <a:r>
              <a:rPr lang="fr-FR" sz="1200" dirty="0"/>
              <a:t>a)	Molécules organiques</a:t>
            </a:r>
          </a:p>
          <a:p>
            <a:pPr marL="228600" indent="-228600">
              <a:buAutoNum type="alphaLcParenR" startAt="2"/>
            </a:pPr>
            <a:r>
              <a:rPr lang="fr-FR" sz="1200" dirty="0"/>
              <a:t>	Complexes</a:t>
            </a:r>
          </a:p>
          <a:p>
            <a:pPr marL="228600" indent="-228600">
              <a:spcAft>
                <a:spcPts val="600"/>
              </a:spcAft>
              <a:buAutoNum type="alphaLcParenR" startAt="2"/>
            </a:pPr>
            <a:r>
              <a:rPr lang="fr-FR" sz="1200" dirty="0"/>
              <a:t>	</a:t>
            </a:r>
            <a:r>
              <a:rPr lang="fr-FR" sz="1200" dirty="0" err="1"/>
              <a:t>Absorptiométrie</a:t>
            </a:r>
            <a:endParaRPr lang="fr-FR" sz="1200" dirty="0"/>
          </a:p>
          <a:p>
            <a:r>
              <a:rPr lang="fr-FR" sz="1200" b="1" dirty="0"/>
              <a:t>3)	Infrarouge</a:t>
            </a:r>
          </a:p>
          <a:p>
            <a:r>
              <a:rPr lang="fr-FR" sz="1200" dirty="0"/>
              <a:t>a)	Principe</a:t>
            </a:r>
          </a:p>
          <a:p>
            <a:pPr marL="228600" indent="-228600">
              <a:buAutoNum type="alphaLcParenR" startAt="2"/>
            </a:pPr>
            <a:r>
              <a:rPr lang="fr-FR" sz="1200" dirty="0"/>
              <a:t>	Allure des spectres IR</a:t>
            </a:r>
          </a:p>
          <a:p>
            <a:pPr marL="228600" indent="-228600">
              <a:spcAft>
                <a:spcPts val="600"/>
              </a:spcAft>
              <a:buAutoNum type="alphaLcParenR" startAt="2"/>
            </a:pPr>
            <a:r>
              <a:rPr lang="fr-FR" sz="1200" dirty="0">
                <a:solidFill>
                  <a:srgbClr val="FF0000"/>
                </a:solidFill>
              </a:rPr>
              <a:t>	Analyser un spectre IR</a:t>
            </a:r>
          </a:p>
          <a:p>
            <a:r>
              <a:rPr lang="fr-FR" sz="1200" b="1" dirty="0"/>
              <a:t>4)	RMN</a:t>
            </a:r>
          </a:p>
          <a:p>
            <a:r>
              <a:rPr lang="fr-FR" sz="1200" dirty="0"/>
              <a:t>a)	Principe</a:t>
            </a:r>
          </a:p>
          <a:p>
            <a:pPr marL="228600" indent="-228600">
              <a:buAutoNum type="alphaLcParenR" startAt="2"/>
            </a:pPr>
            <a:r>
              <a:rPr lang="fr-FR" sz="1200" dirty="0"/>
              <a:t>	Allure des spectres RMN</a:t>
            </a:r>
          </a:p>
          <a:p>
            <a:endParaRPr lang="fr-FR" sz="1200" dirty="0"/>
          </a:p>
          <a:p>
            <a:pPr>
              <a:spcAft>
                <a:spcPts val="600"/>
              </a:spcAft>
            </a:pPr>
            <a:endParaRPr lang="fr-FR" sz="1200" dirty="0"/>
          </a:p>
        </p:txBody>
      </p:sp>
      <p:grpSp>
        <p:nvGrpSpPr>
          <p:cNvPr id="5" name="Groupe 4"/>
          <p:cNvGrpSpPr/>
          <p:nvPr/>
        </p:nvGrpSpPr>
        <p:grpSpPr>
          <a:xfrm>
            <a:off x="3182213" y="1575582"/>
            <a:ext cx="8651121" cy="5016237"/>
            <a:chOff x="3182213" y="1575582"/>
            <a:chExt cx="8651121" cy="5016237"/>
          </a:xfrm>
        </p:grpSpPr>
        <p:pic>
          <p:nvPicPr>
            <p:cNvPr id="9" name="images2"/>
            <p:cNvPicPr/>
            <p:nvPr/>
          </p:nvPicPr>
          <p:blipFill>
            <a:blip r:embed="rId3">
              <a:alphaModFix/>
            </a:blip>
            <a:srcRect/>
            <a:stretch>
              <a:fillRect/>
            </a:stretch>
          </p:blipFill>
          <p:spPr>
            <a:xfrm>
              <a:off x="3182213" y="1575582"/>
              <a:ext cx="8651121" cy="5016237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3689350" y="5683250"/>
              <a:ext cx="120650" cy="127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 b="1" dirty="0">
                  <a:solidFill>
                    <a:schemeClr val="tx1"/>
                  </a:solidFill>
                </a:rPr>
                <a:t>H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689350" y="6168781"/>
              <a:ext cx="120650" cy="127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 b="1" dirty="0">
                  <a:solidFill>
                    <a:schemeClr val="tx1"/>
                  </a:solidFill>
                </a:rPr>
                <a:t>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488517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84387" y="294692"/>
            <a:ext cx="9109615" cy="858859"/>
          </a:xfrm>
        </p:spPr>
        <p:txBody>
          <a:bodyPr>
            <a:normAutofit/>
          </a:bodyPr>
          <a:lstStyle/>
          <a:p>
            <a:r>
              <a:rPr lang="fr-FR" sz="2400" b="1" dirty="0"/>
              <a:t>3)	Spectroscopie IR</a:t>
            </a:r>
            <a:br>
              <a:rPr lang="fr-FR" sz="2400" b="1" dirty="0"/>
            </a:br>
            <a:r>
              <a:rPr lang="fr-FR" sz="2400" dirty="0"/>
              <a:t>c)	Analyser un spectre IR</a:t>
            </a:r>
          </a:p>
        </p:txBody>
      </p:sp>
      <p:cxnSp>
        <p:nvCxnSpPr>
          <p:cNvPr id="7" name="Connecteur droit 6"/>
          <p:cNvCxnSpPr/>
          <p:nvPr/>
        </p:nvCxnSpPr>
        <p:spPr>
          <a:xfrm>
            <a:off x="2757268" y="0"/>
            <a:ext cx="0" cy="6858000"/>
          </a:xfrm>
          <a:prstGeom prst="line">
            <a:avLst/>
          </a:prstGeom>
          <a:ln w="222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2" name="Espace réservé du contenu 2"/>
          <p:cNvSpPr txBox="1">
            <a:spLocks/>
          </p:cNvSpPr>
          <p:nvPr/>
        </p:nvSpPr>
        <p:spPr>
          <a:xfrm>
            <a:off x="2757267" y="1152907"/>
            <a:ext cx="8915400" cy="11618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Rappel des principales fonctions azotées :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168812" y="1575582"/>
            <a:ext cx="2588455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FR" b="1" dirty="0"/>
              <a:t>Plan de cours :</a:t>
            </a:r>
          </a:p>
          <a:p>
            <a:r>
              <a:rPr lang="fr-FR" sz="1200" b="1" dirty="0"/>
              <a:t>1)	Généralités</a:t>
            </a:r>
            <a:br>
              <a:rPr lang="fr-FR" sz="1200" b="1" dirty="0"/>
            </a:br>
            <a:r>
              <a:rPr lang="fr-FR" sz="1200" dirty="0"/>
              <a:t>a)	Absorption par les gaz</a:t>
            </a:r>
          </a:p>
          <a:p>
            <a:pPr marL="228600" indent="-228600">
              <a:buAutoNum type="alphaLcParenR" startAt="2"/>
            </a:pPr>
            <a:r>
              <a:rPr lang="fr-FR" sz="1200" dirty="0"/>
              <a:t>	Absorption par les phases</a:t>
            </a:r>
            <a:br>
              <a:rPr lang="fr-FR" sz="1200" dirty="0"/>
            </a:br>
            <a:r>
              <a:rPr lang="fr-FR" sz="1200" dirty="0"/>
              <a:t>	condensées</a:t>
            </a:r>
          </a:p>
          <a:p>
            <a:pPr marL="228600" indent="-228600">
              <a:buAutoNum type="alphaLcParenR" startAt="2"/>
            </a:pPr>
            <a:r>
              <a:rPr lang="fr-FR" sz="1200" dirty="0"/>
              <a:t>	Appareillage</a:t>
            </a:r>
          </a:p>
          <a:p>
            <a:pPr marL="228600" indent="-228600">
              <a:spcAft>
                <a:spcPts val="600"/>
              </a:spcAft>
              <a:buAutoNum type="alphaLcParenR" startAt="2"/>
            </a:pPr>
            <a:r>
              <a:rPr lang="fr-FR" sz="1200" dirty="0"/>
              <a:t>	Allure des spectres</a:t>
            </a:r>
          </a:p>
          <a:p>
            <a:pPr marL="228600" indent="-228600">
              <a:buAutoNum type="arabicParenR" startAt="2"/>
            </a:pPr>
            <a:r>
              <a:rPr lang="fr-FR" sz="1200" b="1" dirty="0"/>
              <a:t>	UV-Visible</a:t>
            </a:r>
          </a:p>
          <a:p>
            <a:r>
              <a:rPr lang="fr-FR" sz="1200" dirty="0"/>
              <a:t>a)	Molécules organiques</a:t>
            </a:r>
          </a:p>
          <a:p>
            <a:pPr marL="228600" indent="-228600">
              <a:buAutoNum type="alphaLcParenR" startAt="2"/>
            </a:pPr>
            <a:r>
              <a:rPr lang="fr-FR" sz="1200" dirty="0"/>
              <a:t>	Complexes</a:t>
            </a:r>
          </a:p>
          <a:p>
            <a:pPr marL="228600" indent="-228600">
              <a:spcAft>
                <a:spcPts val="600"/>
              </a:spcAft>
              <a:buAutoNum type="alphaLcParenR" startAt="2"/>
            </a:pPr>
            <a:r>
              <a:rPr lang="fr-FR" sz="1200" dirty="0"/>
              <a:t>	</a:t>
            </a:r>
            <a:r>
              <a:rPr lang="fr-FR" sz="1200" dirty="0" err="1"/>
              <a:t>Absorptiométrie</a:t>
            </a:r>
            <a:endParaRPr lang="fr-FR" sz="1200" dirty="0"/>
          </a:p>
          <a:p>
            <a:r>
              <a:rPr lang="fr-FR" sz="1200" b="1" dirty="0"/>
              <a:t>3)	Infrarouge</a:t>
            </a:r>
          </a:p>
          <a:p>
            <a:r>
              <a:rPr lang="fr-FR" sz="1200" dirty="0"/>
              <a:t>a)	Principe</a:t>
            </a:r>
          </a:p>
          <a:p>
            <a:pPr marL="228600" indent="-228600">
              <a:buAutoNum type="alphaLcParenR" startAt="2"/>
            </a:pPr>
            <a:r>
              <a:rPr lang="fr-FR" sz="1200" dirty="0"/>
              <a:t>	Allure des spectres IR</a:t>
            </a:r>
          </a:p>
          <a:p>
            <a:pPr marL="228600" indent="-228600">
              <a:spcAft>
                <a:spcPts val="600"/>
              </a:spcAft>
              <a:buAutoNum type="alphaLcParenR" startAt="2"/>
            </a:pPr>
            <a:r>
              <a:rPr lang="fr-FR" sz="1200" dirty="0">
                <a:solidFill>
                  <a:srgbClr val="FF0000"/>
                </a:solidFill>
              </a:rPr>
              <a:t>	Analyser un spectre IR</a:t>
            </a:r>
          </a:p>
          <a:p>
            <a:r>
              <a:rPr lang="fr-FR" sz="1200" b="1" dirty="0"/>
              <a:t>4)	RMN</a:t>
            </a:r>
          </a:p>
          <a:p>
            <a:r>
              <a:rPr lang="fr-FR" sz="1200" dirty="0"/>
              <a:t>a)	Principe</a:t>
            </a:r>
          </a:p>
          <a:p>
            <a:pPr marL="228600" indent="-228600">
              <a:buAutoNum type="alphaLcParenR" startAt="2"/>
            </a:pPr>
            <a:r>
              <a:rPr lang="fr-FR" sz="1200" dirty="0"/>
              <a:t>	Allure des spectres RMN</a:t>
            </a:r>
          </a:p>
          <a:p>
            <a:endParaRPr lang="fr-FR" sz="1200" dirty="0"/>
          </a:p>
          <a:p>
            <a:pPr>
              <a:spcAft>
                <a:spcPts val="600"/>
              </a:spcAft>
            </a:pPr>
            <a:endParaRPr lang="fr-FR" sz="1200" dirty="0"/>
          </a:p>
        </p:txBody>
      </p:sp>
      <p:pic>
        <p:nvPicPr>
          <p:cNvPr id="13" name="images7"/>
          <p:cNvPicPr/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2884387" y="1575582"/>
            <a:ext cx="4670108" cy="513134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0641" y="1575582"/>
            <a:ext cx="4331795" cy="3997904"/>
          </a:xfrm>
          <a:prstGeom prst="rect">
            <a:avLst/>
          </a:prstGeom>
        </p:spPr>
      </p:pic>
      <p:sp>
        <p:nvSpPr>
          <p:cNvPr id="14" name="Espace réservé du contenu 2"/>
          <p:cNvSpPr txBox="1">
            <a:spLocks/>
          </p:cNvSpPr>
          <p:nvPr/>
        </p:nvSpPr>
        <p:spPr>
          <a:xfrm>
            <a:off x="7681613" y="5790372"/>
            <a:ext cx="4360823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i="1" dirty="0"/>
              <a:t>Repérer les groupes fonctionnels dans les molécules ci-dessus.</a:t>
            </a:r>
          </a:p>
        </p:txBody>
      </p:sp>
    </p:spTree>
    <p:extLst>
      <p:ext uri="{BB962C8B-B14F-4D97-AF65-F5344CB8AC3E}">
        <p14:creationId xmlns:p14="http://schemas.microsoft.com/office/powerpoint/2010/main" val="9946510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84387" y="294692"/>
            <a:ext cx="9109615" cy="858859"/>
          </a:xfrm>
        </p:spPr>
        <p:txBody>
          <a:bodyPr>
            <a:normAutofit/>
          </a:bodyPr>
          <a:lstStyle/>
          <a:p>
            <a:r>
              <a:rPr lang="fr-FR" sz="2400" b="1" dirty="0"/>
              <a:t>3)	Spectroscopie IR</a:t>
            </a:r>
            <a:br>
              <a:rPr lang="fr-FR" sz="2400" b="1" dirty="0"/>
            </a:br>
            <a:r>
              <a:rPr lang="fr-FR" sz="2400" dirty="0"/>
              <a:t>c)	Analyser un spectre IR</a:t>
            </a:r>
          </a:p>
        </p:txBody>
      </p:sp>
      <p:cxnSp>
        <p:nvCxnSpPr>
          <p:cNvPr id="7" name="Connecteur droit 6"/>
          <p:cNvCxnSpPr/>
          <p:nvPr/>
        </p:nvCxnSpPr>
        <p:spPr>
          <a:xfrm>
            <a:off x="2757268" y="0"/>
            <a:ext cx="0" cy="6858000"/>
          </a:xfrm>
          <a:prstGeom prst="line">
            <a:avLst/>
          </a:prstGeom>
          <a:ln w="222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2" name="Espace réservé du contenu 2"/>
          <p:cNvSpPr txBox="1">
            <a:spLocks/>
          </p:cNvSpPr>
          <p:nvPr/>
        </p:nvSpPr>
        <p:spPr>
          <a:xfrm>
            <a:off x="2757267" y="1152907"/>
            <a:ext cx="3390315" cy="85877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dirty="0"/>
              <a:t>Attribuer à chacune des molécules ci-contre son spectre IR :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168812" y="1575582"/>
            <a:ext cx="2588455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FR" b="1" dirty="0"/>
              <a:t>Plan de cours :</a:t>
            </a:r>
          </a:p>
          <a:p>
            <a:r>
              <a:rPr lang="fr-FR" sz="1200" b="1" dirty="0"/>
              <a:t>1)	Généralités</a:t>
            </a:r>
            <a:br>
              <a:rPr lang="fr-FR" sz="1200" b="1" dirty="0"/>
            </a:br>
            <a:r>
              <a:rPr lang="fr-FR" sz="1200" dirty="0"/>
              <a:t>a)	Absorption par les gaz</a:t>
            </a:r>
          </a:p>
          <a:p>
            <a:pPr marL="228600" indent="-228600">
              <a:buAutoNum type="alphaLcParenR" startAt="2"/>
            </a:pPr>
            <a:r>
              <a:rPr lang="fr-FR" sz="1200" dirty="0"/>
              <a:t>	Absorption par les phases</a:t>
            </a:r>
            <a:br>
              <a:rPr lang="fr-FR" sz="1200" dirty="0"/>
            </a:br>
            <a:r>
              <a:rPr lang="fr-FR" sz="1200" dirty="0"/>
              <a:t>	condensées</a:t>
            </a:r>
          </a:p>
          <a:p>
            <a:pPr marL="228600" indent="-228600">
              <a:buAutoNum type="alphaLcParenR" startAt="2"/>
            </a:pPr>
            <a:r>
              <a:rPr lang="fr-FR" sz="1200" dirty="0"/>
              <a:t>	Appareillage</a:t>
            </a:r>
          </a:p>
          <a:p>
            <a:pPr marL="228600" indent="-228600">
              <a:spcAft>
                <a:spcPts val="600"/>
              </a:spcAft>
              <a:buAutoNum type="alphaLcParenR" startAt="2"/>
            </a:pPr>
            <a:r>
              <a:rPr lang="fr-FR" sz="1200" dirty="0"/>
              <a:t>	Allure des spectres</a:t>
            </a:r>
          </a:p>
          <a:p>
            <a:pPr marL="228600" indent="-228600">
              <a:buAutoNum type="arabicParenR" startAt="2"/>
            </a:pPr>
            <a:r>
              <a:rPr lang="fr-FR" sz="1200" b="1" dirty="0"/>
              <a:t>	UV-Visible</a:t>
            </a:r>
          </a:p>
          <a:p>
            <a:r>
              <a:rPr lang="fr-FR" sz="1200" dirty="0"/>
              <a:t>a)	Molécules organiques</a:t>
            </a:r>
          </a:p>
          <a:p>
            <a:pPr marL="228600" indent="-228600">
              <a:buAutoNum type="alphaLcParenR" startAt="2"/>
            </a:pPr>
            <a:r>
              <a:rPr lang="fr-FR" sz="1200" dirty="0"/>
              <a:t>	Complexes</a:t>
            </a:r>
          </a:p>
          <a:p>
            <a:pPr marL="228600" indent="-228600">
              <a:spcAft>
                <a:spcPts val="600"/>
              </a:spcAft>
              <a:buAutoNum type="alphaLcParenR" startAt="2"/>
            </a:pPr>
            <a:r>
              <a:rPr lang="fr-FR" sz="1200" dirty="0"/>
              <a:t>	</a:t>
            </a:r>
            <a:r>
              <a:rPr lang="fr-FR" sz="1200" dirty="0" err="1"/>
              <a:t>Absorptiométrie</a:t>
            </a:r>
            <a:endParaRPr lang="fr-FR" sz="1200" dirty="0"/>
          </a:p>
          <a:p>
            <a:r>
              <a:rPr lang="fr-FR" sz="1200" b="1" dirty="0"/>
              <a:t>3)	Infrarouge</a:t>
            </a:r>
          </a:p>
          <a:p>
            <a:r>
              <a:rPr lang="fr-FR" sz="1200" dirty="0"/>
              <a:t>a)	Principe</a:t>
            </a:r>
          </a:p>
          <a:p>
            <a:pPr marL="228600" indent="-228600">
              <a:buAutoNum type="alphaLcParenR" startAt="2"/>
            </a:pPr>
            <a:r>
              <a:rPr lang="fr-FR" sz="1200" dirty="0"/>
              <a:t>	Allure des spectres IR</a:t>
            </a:r>
          </a:p>
          <a:p>
            <a:pPr marL="228600" indent="-228600">
              <a:spcAft>
                <a:spcPts val="600"/>
              </a:spcAft>
              <a:buAutoNum type="alphaLcParenR" startAt="2"/>
            </a:pPr>
            <a:r>
              <a:rPr lang="fr-FR" sz="1200" dirty="0">
                <a:solidFill>
                  <a:srgbClr val="FF0000"/>
                </a:solidFill>
              </a:rPr>
              <a:t>	Analyser un spectre IR</a:t>
            </a:r>
          </a:p>
          <a:p>
            <a:r>
              <a:rPr lang="fr-FR" sz="1200" b="1" dirty="0"/>
              <a:t>4)	RMN</a:t>
            </a:r>
          </a:p>
          <a:p>
            <a:r>
              <a:rPr lang="fr-FR" sz="1200" dirty="0"/>
              <a:t>a)	Principe</a:t>
            </a:r>
          </a:p>
          <a:p>
            <a:pPr marL="228600" indent="-228600">
              <a:buAutoNum type="alphaLcParenR" startAt="2"/>
            </a:pPr>
            <a:r>
              <a:rPr lang="fr-FR" sz="1200" dirty="0"/>
              <a:t>	Allure des spectres RMN</a:t>
            </a:r>
          </a:p>
          <a:p>
            <a:endParaRPr lang="fr-FR" sz="1200" dirty="0"/>
          </a:p>
          <a:p>
            <a:pPr>
              <a:spcAft>
                <a:spcPts val="600"/>
              </a:spcAft>
            </a:pPr>
            <a:endParaRPr lang="fr-FR" sz="1200" dirty="0"/>
          </a:p>
        </p:txBody>
      </p:sp>
      <p:pic>
        <p:nvPicPr>
          <p:cNvPr id="8" name="images25"/>
          <p:cNvPicPr/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6147582" y="1152907"/>
            <a:ext cx="5973538" cy="773643"/>
          </a:xfrm>
          <a:prstGeom prst="rect">
            <a:avLst/>
          </a:prstGeom>
        </p:spPr>
      </p:pic>
      <p:pic>
        <p:nvPicPr>
          <p:cNvPr id="9" name="images21"/>
          <p:cNvPicPr/>
          <p:nvPr/>
        </p:nvPicPr>
        <p:blipFill>
          <a:blip r:embed="rId4">
            <a:alphaModFix/>
          </a:blip>
          <a:srcRect/>
          <a:stretch>
            <a:fillRect/>
          </a:stretch>
        </p:blipFill>
        <p:spPr>
          <a:xfrm>
            <a:off x="7522942" y="2123637"/>
            <a:ext cx="4636570" cy="2202264"/>
          </a:xfrm>
          <a:prstGeom prst="rect">
            <a:avLst/>
          </a:prstGeom>
        </p:spPr>
      </p:pic>
      <p:pic>
        <p:nvPicPr>
          <p:cNvPr id="10" name="images22"/>
          <p:cNvPicPr/>
          <p:nvPr/>
        </p:nvPicPr>
        <p:blipFill>
          <a:blip r:embed="rId5">
            <a:alphaModFix/>
          </a:blip>
          <a:srcRect/>
          <a:stretch>
            <a:fillRect/>
          </a:stretch>
        </p:blipFill>
        <p:spPr>
          <a:xfrm>
            <a:off x="7533736" y="4606585"/>
            <a:ext cx="4612369" cy="2202264"/>
          </a:xfrm>
          <a:prstGeom prst="rect">
            <a:avLst/>
          </a:prstGeom>
        </p:spPr>
      </p:pic>
      <p:pic>
        <p:nvPicPr>
          <p:cNvPr id="13" name="images23"/>
          <p:cNvPicPr/>
          <p:nvPr/>
        </p:nvPicPr>
        <p:blipFill>
          <a:blip r:embed="rId6">
            <a:alphaModFix/>
          </a:blip>
          <a:srcRect/>
          <a:stretch>
            <a:fillRect/>
          </a:stretch>
        </p:blipFill>
        <p:spPr>
          <a:xfrm>
            <a:off x="2842183" y="2123637"/>
            <a:ext cx="4636570" cy="2195146"/>
          </a:xfrm>
          <a:prstGeom prst="rect">
            <a:avLst/>
          </a:prstGeom>
        </p:spPr>
      </p:pic>
      <p:pic>
        <p:nvPicPr>
          <p:cNvPr id="14" name="images24"/>
          <p:cNvPicPr/>
          <p:nvPr/>
        </p:nvPicPr>
        <p:blipFill>
          <a:blip r:embed="rId7">
            <a:alphaModFix/>
          </a:blip>
          <a:srcRect/>
          <a:stretch>
            <a:fillRect/>
          </a:stretch>
        </p:blipFill>
        <p:spPr>
          <a:xfrm>
            <a:off x="2849704" y="4606585"/>
            <a:ext cx="4612369" cy="2202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8962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84387" y="294692"/>
            <a:ext cx="9109615" cy="858859"/>
          </a:xfrm>
        </p:spPr>
        <p:txBody>
          <a:bodyPr>
            <a:normAutofit/>
          </a:bodyPr>
          <a:lstStyle/>
          <a:p>
            <a:r>
              <a:rPr lang="fr-FR" sz="2400" b="1" dirty="0"/>
              <a:t>3)	Spectroscopie IR</a:t>
            </a:r>
            <a:br>
              <a:rPr lang="fr-FR" sz="2400" b="1" dirty="0"/>
            </a:br>
            <a:r>
              <a:rPr lang="fr-FR" sz="2400" dirty="0"/>
              <a:t>c)	Analyser un spectre IR</a:t>
            </a:r>
          </a:p>
        </p:txBody>
      </p:sp>
      <p:cxnSp>
        <p:nvCxnSpPr>
          <p:cNvPr id="7" name="Connecteur droit 6"/>
          <p:cNvCxnSpPr/>
          <p:nvPr/>
        </p:nvCxnSpPr>
        <p:spPr>
          <a:xfrm>
            <a:off x="2757268" y="0"/>
            <a:ext cx="0" cy="6858000"/>
          </a:xfrm>
          <a:prstGeom prst="line">
            <a:avLst/>
          </a:prstGeom>
          <a:ln w="222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2" name="Espace réservé du contenu 2"/>
          <p:cNvSpPr txBox="1">
            <a:spLocks/>
          </p:cNvSpPr>
          <p:nvPr/>
        </p:nvSpPr>
        <p:spPr>
          <a:xfrm>
            <a:off x="2721827" y="1152907"/>
            <a:ext cx="9434733" cy="2272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dirty="0"/>
              <a:t>Calcul du nombre d’</a:t>
            </a:r>
            <a:r>
              <a:rPr lang="fr-FR" dirty="0" err="1"/>
              <a:t>insaturations</a:t>
            </a:r>
            <a:endParaRPr lang="fr-FR" dirty="0"/>
          </a:p>
          <a:p>
            <a:pPr marL="0" indent="0" algn="just">
              <a:buNone/>
            </a:pPr>
            <a:endParaRPr lang="fr-FR" dirty="0"/>
          </a:p>
          <a:p>
            <a:pPr algn="just"/>
            <a:r>
              <a:rPr lang="fr-FR" i="1" dirty="0"/>
              <a:t>Calculer le nombre d’</a:t>
            </a:r>
            <a:r>
              <a:rPr lang="fr-FR" i="1" dirty="0" err="1"/>
              <a:t>insaturations</a:t>
            </a:r>
            <a:r>
              <a:rPr lang="fr-FR" i="1" dirty="0"/>
              <a:t> correspondant aux formules brutes suivantes</a:t>
            </a:r>
          </a:p>
          <a:p>
            <a:pPr marL="0" indent="0" algn="ctr">
              <a:buNone/>
            </a:pPr>
            <a:r>
              <a:rPr lang="fr-FR" sz="2400" dirty="0"/>
              <a:t>C</a:t>
            </a:r>
            <a:r>
              <a:rPr lang="fr-FR" sz="2400" baseline="-25000" dirty="0"/>
              <a:t>3</a:t>
            </a:r>
            <a:r>
              <a:rPr lang="fr-FR" sz="2400" dirty="0"/>
              <a:t>H</a:t>
            </a:r>
            <a:r>
              <a:rPr lang="fr-FR" sz="2400" baseline="-25000" dirty="0"/>
              <a:t>6</a:t>
            </a:r>
            <a:r>
              <a:rPr lang="fr-FR" sz="2400" dirty="0"/>
              <a:t>O</a:t>
            </a:r>
            <a:r>
              <a:rPr lang="fr-FR" sz="2400" baseline="-25000" dirty="0"/>
              <a:t>2 </a:t>
            </a:r>
            <a:r>
              <a:rPr lang="fr-FR" sz="2400" dirty="0"/>
              <a:t>- C</a:t>
            </a:r>
            <a:r>
              <a:rPr lang="fr-FR" sz="2400" baseline="-25000" dirty="0"/>
              <a:t>3</a:t>
            </a:r>
            <a:r>
              <a:rPr lang="fr-FR" sz="2400" dirty="0"/>
              <a:t>H</a:t>
            </a:r>
            <a:r>
              <a:rPr lang="fr-FR" sz="2400" baseline="-25000" dirty="0"/>
              <a:t>3</a:t>
            </a:r>
            <a:r>
              <a:rPr lang="fr-FR" sz="2400" dirty="0"/>
              <a:t>Cl - C</a:t>
            </a:r>
            <a:r>
              <a:rPr lang="fr-FR" sz="2400" baseline="-25000" dirty="0"/>
              <a:t>8</a:t>
            </a:r>
            <a:r>
              <a:rPr lang="fr-FR" sz="2400" dirty="0"/>
              <a:t>H</a:t>
            </a:r>
            <a:r>
              <a:rPr lang="fr-FR" sz="2400" baseline="-25000" dirty="0"/>
              <a:t>9</a:t>
            </a:r>
            <a:r>
              <a:rPr lang="fr-FR" sz="2400" dirty="0"/>
              <a:t>NO</a:t>
            </a:r>
            <a:r>
              <a:rPr lang="fr-FR" sz="2400" baseline="-25000" dirty="0"/>
              <a:t>2 </a:t>
            </a:r>
            <a:r>
              <a:rPr lang="fr-FR" sz="2400" dirty="0"/>
              <a:t>- C</a:t>
            </a:r>
            <a:r>
              <a:rPr lang="fr-FR" sz="2400" baseline="-25000" dirty="0"/>
              <a:t>2</a:t>
            </a:r>
            <a:r>
              <a:rPr lang="fr-FR" sz="2400" dirty="0"/>
              <a:t>H</a:t>
            </a:r>
            <a:r>
              <a:rPr lang="fr-FR" sz="2400" baseline="-25000" dirty="0"/>
              <a:t>5</a:t>
            </a:r>
            <a:r>
              <a:rPr lang="fr-FR" sz="2400" dirty="0"/>
              <a:t>NO</a:t>
            </a:r>
            <a:r>
              <a:rPr lang="fr-FR" sz="2400" baseline="-25000" dirty="0"/>
              <a:t>2</a:t>
            </a:r>
          </a:p>
          <a:p>
            <a:pPr algn="just"/>
            <a:r>
              <a:rPr lang="fr-FR" dirty="0"/>
              <a:t>Proposer des formules brutes en tenant compte des fonctions présentes.</a:t>
            </a:r>
          </a:p>
          <a:p>
            <a:pPr algn="just"/>
            <a:endParaRPr lang="fr-FR" dirty="0"/>
          </a:p>
          <a:p>
            <a:pPr algn="just"/>
            <a:endParaRPr lang="fr-FR" dirty="0"/>
          </a:p>
          <a:p>
            <a:pPr marL="0" indent="0" algn="just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168812" y="1575582"/>
            <a:ext cx="2588455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FR" b="1" dirty="0"/>
              <a:t>Plan de cours :</a:t>
            </a:r>
          </a:p>
          <a:p>
            <a:r>
              <a:rPr lang="fr-FR" sz="1200" b="1" dirty="0"/>
              <a:t>1)	Généralités</a:t>
            </a:r>
            <a:br>
              <a:rPr lang="fr-FR" sz="1200" b="1" dirty="0"/>
            </a:br>
            <a:r>
              <a:rPr lang="fr-FR" sz="1200" dirty="0"/>
              <a:t>a)	Absorption par les gaz</a:t>
            </a:r>
          </a:p>
          <a:p>
            <a:pPr marL="228600" indent="-228600">
              <a:buAutoNum type="alphaLcParenR" startAt="2"/>
            </a:pPr>
            <a:r>
              <a:rPr lang="fr-FR" sz="1200" dirty="0"/>
              <a:t>	Absorption par les phases</a:t>
            </a:r>
            <a:br>
              <a:rPr lang="fr-FR" sz="1200" dirty="0"/>
            </a:br>
            <a:r>
              <a:rPr lang="fr-FR" sz="1200" dirty="0"/>
              <a:t>	condensées</a:t>
            </a:r>
          </a:p>
          <a:p>
            <a:pPr marL="228600" indent="-228600">
              <a:buAutoNum type="alphaLcParenR" startAt="2"/>
            </a:pPr>
            <a:r>
              <a:rPr lang="fr-FR" sz="1200" dirty="0"/>
              <a:t>	Appareillage</a:t>
            </a:r>
          </a:p>
          <a:p>
            <a:pPr marL="228600" indent="-228600">
              <a:spcAft>
                <a:spcPts val="600"/>
              </a:spcAft>
              <a:buAutoNum type="alphaLcParenR" startAt="2"/>
            </a:pPr>
            <a:r>
              <a:rPr lang="fr-FR" sz="1200" dirty="0"/>
              <a:t>	Allure des spectres</a:t>
            </a:r>
          </a:p>
          <a:p>
            <a:pPr marL="228600" indent="-228600">
              <a:buAutoNum type="arabicParenR" startAt="2"/>
            </a:pPr>
            <a:r>
              <a:rPr lang="fr-FR" sz="1200" b="1" dirty="0"/>
              <a:t>	UV-Visible</a:t>
            </a:r>
          </a:p>
          <a:p>
            <a:r>
              <a:rPr lang="fr-FR" sz="1200" dirty="0"/>
              <a:t>a)	Molécules organiques</a:t>
            </a:r>
          </a:p>
          <a:p>
            <a:pPr marL="228600" indent="-228600">
              <a:buAutoNum type="alphaLcParenR" startAt="2"/>
            </a:pPr>
            <a:r>
              <a:rPr lang="fr-FR" sz="1200" dirty="0"/>
              <a:t>	Complexes</a:t>
            </a:r>
          </a:p>
          <a:p>
            <a:pPr marL="228600" indent="-228600">
              <a:spcAft>
                <a:spcPts val="600"/>
              </a:spcAft>
              <a:buAutoNum type="alphaLcParenR" startAt="2"/>
            </a:pPr>
            <a:r>
              <a:rPr lang="fr-FR" sz="1200" dirty="0"/>
              <a:t>	</a:t>
            </a:r>
            <a:r>
              <a:rPr lang="fr-FR" sz="1200" dirty="0" err="1"/>
              <a:t>Absorptiométrie</a:t>
            </a:r>
            <a:endParaRPr lang="fr-FR" sz="1200" dirty="0"/>
          </a:p>
          <a:p>
            <a:r>
              <a:rPr lang="fr-FR" sz="1200" b="1" dirty="0"/>
              <a:t>3)	Infrarouge</a:t>
            </a:r>
          </a:p>
          <a:p>
            <a:r>
              <a:rPr lang="fr-FR" sz="1200" dirty="0"/>
              <a:t>a)	Principe</a:t>
            </a:r>
          </a:p>
          <a:p>
            <a:pPr marL="228600" indent="-228600">
              <a:buAutoNum type="alphaLcParenR" startAt="2"/>
            </a:pPr>
            <a:r>
              <a:rPr lang="fr-FR" sz="1200" dirty="0"/>
              <a:t>	Allure des spectres IR</a:t>
            </a:r>
          </a:p>
          <a:p>
            <a:pPr marL="228600" indent="-228600">
              <a:spcAft>
                <a:spcPts val="600"/>
              </a:spcAft>
              <a:buAutoNum type="alphaLcParenR" startAt="2"/>
            </a:pPr>
            <a:r>
              <a:rPr lang="fr-FR" sz="1200" dirty="0">
                <a:solidFill>
                  <a:srgbClr val="FF0000"/>
                </a:solidFill>
              </a:rPr>
              <a:t>	Analyser un spectre IR</a:t>
            </a:r>
          </a:p>
          <a:p>
            <a:r>
              <a:rPr lang="fr-FR" sz="1200" b="1" dirty="0"/>
              <a:t>4)	RMN</a:t>
            </a:r>
          </a:p>
          <a:p>
            <a:r>
              <a:rPr lang="fr-FR" sz="1200" dirty="0"/>
              <a:t>a)	Principe</a:t>
            </a:r>
          </a:p>
          <a:p>
            <a:pPr marL="228600" indent="-228600">
              <a:buAutoNum type="alphaLcParenR" startAt="2"/>
            </a:pPr>
            <a:r>
              <a:rPr lang="fr-FR" sz="1200" dirty="0"/>
              <a:t>	Allure des spectres RMN</a:t>
            </a:r>
          </a:p>
          <a:p>
            <a:endParaRPr lang="fr-FR" sz="1200" dirty="0"/>
          </a:p>
          <a:p>
            <a:pPr>
              <a:spcAft>
                <a:spcPts val="600"/>
              </a:spcAft>
            </a:pPr>
            <a:endParaRPr lang="fr-FR" sz="1200" dirty="0"/>
          </a:p>
        </p:txBody>
      </p:sp>
      <p:sp>
        <p:nvSpPr>
          <p:cNvPr id="3" name="ZoneTexte 2"/>
          <p:cNvSpPr txBox="1"/>
          <p:nvPr/>
        </p:nvSpPr>
        <p:spPr>
          <a:xfrm>
            <a:off x="4275786" y="3541690"/>
            <a:ext cx="12234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C</a:t>
            </a:r>
            <a:r>
              <a:rPr lang="fr-FR" baseline="-25000" dirty="0"/>
              <a:t>3</a:t>
            </a:r>
            <a:r>
              <a:rPr lang="fr-FR" dirty="0"/>
              <a:t>H</a:t>
            </a:r>
            <a:r>
              <a:rPr lang="fr-FR" baseline="-25000" dirty="0"/>
              <a:t>6</a:t>
            </a:r>
            <a:r>
              <a:rPr lang="fr-FR" dirty="0"/>
              <a:t>O</a:t>
            </a:r>
            <a:r>
              <a:rPr lang="fr-FR" baseline="-25000" dirty="0"/>
              <a:t>2</a:t>
            </a:r>
          </a:p>
          <a:p>
            <a:pPr algn="ctr"/>
            <a:r>
              <a:rPr lang="fr-FR" baseline="-25000" dirty="0"/>
              <a:t>Fonction ester</a:t>
            </a:r>
          </a:p>
          <a:p>
            <a:pPr algn="ctr"/>
            <a:r>
              <a:rPr lang="fr-FR" baseline="-25000" dirty="0"/>
              <a:t>(2 solutions)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8961550" y="3541690"/>
            <a:ext cx="14013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C</a:t>
            </a:r>
            <a:r>
              <a:rPr lang="fr-FR" baseline="-25000" dirty="0"/>
              <a:t>8</a:t>
            </a:r>
            <a:r>
              <a:rPr lang="fr-FR" dirty="0"/>
              <a:t>H</a:t>
            </a:r>
            <a:r>
              <a:rPr lang="fr-FR" baseline="-25000" dirty="0"/>
              <a:t>9</a:t>
            </a:r>
            <a:r>
              <a:rPr lang="fr-FR" dirty="0"/>
              <a:t>NO</a:t>
            </a:r>
            <a:r>
              <a:rPr lang="fr-FR" baseline="-25000" dirty="0"/>
              <a:t>2</a:t>
            </a:r>
          </a:p>
          <a:p>
            <a:pPr algn="ctr"/>
            <a:r>
              <a:rPr lang="fr-FR" baseline="-25000" dirty="0"/>
              <a:t>Fonction amide</a:t>
            </a:r>
          </a:p>
          <a:p>
            <a:pPr algn="ctr"/>
            <a:r>
              <a:rPr lang="fr-FR" baseline="-25000" dirty="0"/>
              <a:t>Fonction phénol</a:t>
            </a:r>
          </a:p>
          <a:p>
            <a:pPr algn="ctr"/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4275786" y="4957224"/>
            <a:ext cx="144243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C</a:t>
            </a:r>
            <a:r>
              <a:rPr lang="fr-FR" baseline="-25000" dirty="0"/>
              <a:t>3</a:t>
            </a:r>
            <a:r>
              <a:rPr lang="fr-FR" dirty="0"/>
              <a:t>H</a:t>
            </a:r>
            <a:r>
              <a:rPr lang="fr-FR" baseline="-25000" dirty="0"/>
              <a:t>3</a:t>
            </a:r>
            <a:r>
              <a:rPr lang="fr-FR" dirty="0"/>
              <a:t>Cl</a:t>
            </a:r>
          </a:p>
          <a:p>
            <a:pPr algn="ctr"/>
            <a:r>
              <a:rPr lang="fr-FR" baseline="-25000" dirty="0"/>
              <a:t>Fonction alcyne</a:t>
            </a:r>
          </a:p>
          <a:p>
            <a:pPr algn="ctr"/>
            <a:r>
              <a:rPr lang="fr-FR" baseline="-25000" dirty="0"/>
              <a:t>(2 solutions)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8660987" y="4957224"/>
            <a:ext cx="200247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C</a:t>
            </a:r>
            <a:r>
              <a:rPr lang="fr-FR" baseline="-25000" dirty="0"/>
              <a:t>2</a:t>
            </a:r>
            <a:r>
              <a:rPr lang="fr-FR" dirty="0"/>
              <a:t>H</a:t>
            </a:r>
            <a:r>
              <a:rPr lang="fr-FR" baseline="-25000" dirty="0"/>
              <a:t>5</a:t>
            </a:r>
            <a:r>
              <a:rPr lang="fr-FR" dirty="0"/>
              <a:t>NO</a:t>
            </a:r>
            <a:r>
              <a:rPr lang="fr-FR" baseline="-25000" dirty="0"/>
              <a:t>2</a:t>
            </a:r>
          </a:p>
          <a:p>
            <a:pPr algn="ctr"/>
            <a:r>
              <a:rPr lang="fr-FR" baseline="-25000" dirty="0"/>
              <a:t>Fonction acide</a:t>
            </a:r>
          </a:p>
          <a:p>
            <a:pPr algn="ctr"/>
            <a:r>
              <a:rPr lang="fr-FR" baseline="-25000" dirty="0"/>
              <a:t>Fonction amine primaire</a:t>
            </a:r>
          </a:p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986393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84387" y="294692"/>
            <a:ext cx="9109615" cy="858859"/>
          </a:xfrm>
        </p:spPr>
        <p:txBody>
          <a:bodyPr>
            <a:normAutofit/>
          </a:bodyPr>
          <a:lstStyle/>
          <a:p>
            <a:r>
              <a:rPr lang="fr-FR" sz="2400" b="1" dirty="0"/>
              <a:t>3)	Spectroscopie IR</a:t>
            </a:r>
            <a:br>
              <a:rPr lang="fr-FR" sz="2400" b="1" dirty="0"/>
            </a:br>
            <a:r>
              <a:rPr lang="fr-FR" sz="2400" dirty="0"/>
              <a:t>c)	Analyser un spectre IR</a:t>
            </a:r>
          </a:p>
        </p:txBody>
      </p:sp>
      <p:cxnSp>
        <p:nvCxnSpPr>
          <p:cNvPr id="7" name="Connecteur droit 6"/>
          <p:cNvCxnSpPr/>
          <p:nvPr/>
        </p:nvCxnSpPr>
        <p:spPr>
          <a:xfrm>
            <a:off x="2757268" y="0"/>
            <a:ext cx="0" cy="6858000"/>
          </a:xfrm>
          <a:prstGeom prst="line">
            <a:avLst/>
          </a:prstGeom>
          <a:ln w="222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2" name="Espace réservé du contenu 2"/>
          <p:cNvSpPr txBox="1">
            <a:spLocks/>
          </p:cNvSpPr>
          <p:nvPr/>
        </p:nvSpPr>
        <p:spPr>
          <a:xfrm>
            <a:off x="2723263" y="1497489"/>
            <a:ext cx="4677779" cy="143574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b="1" dirty="0"/>
              <a:t>Les 3 spectres ci-dessous correspondent à des composés de formule brute C</a:t>
            </a:r>
            <a:r>
              <a:rPr lang="fr-FR" b="1" baseline="-25000" dirty="0"/>
              <a:t>3</a:t>
            </a:r>
            <a:r>
              <a:rPr lang="fr-FR" b="1" dirty="0"/>
              <a:t>H</a:t>
            </a:r>
            <a:r>
              <a:rPr lang="fr-FR" b="1" baseline="-25000" dirty="0"/>
              <a:t>6</a:t>
            </a:r>
            <a:r>
              <a:rPr lang="fr-FR" b="1" dirty="0"/>
              <a:t>O</a:t>
            </a:r>
          </a:p>
          <a:p>
            <a:pPr algn="just"/>
            <a:r>
              <a:rPr lang="fr-FR" dirty="0"/>
              <a:t>Proposer une (ou deux) structure(s) pour chacun des spectres ci-dessous</a:t>
            </a:r>
          </a:p>
          <a:p>
            <a:pPr marL="0" indent="0" algn="just">
              <a:buNone/>
            </a:pPr>
            <a:endParaRPr lang="fr-FR" dirty="0"/>
          </a:p>
          <a:p>
            <a:pPr marL="0" indent="0" algn="just">
              <a:buNone/>
            </a:pPr>
            <a:endParaRPr lang="fr-FR" dirty="0"/>
          </a:p>
          <a:p>
            <a:pPr marL="0" indent="0" algn="just">
              <a:buNone/>
            </a:pPr>
            <a:endParaRPr lang="fr-FR" dirty="0"/>
          </a:p>
          <a:p>
            <a:pPr marL="0" indent="0" algn="just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168812" y="1575582"/>
            <a:ext cx="2588455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FR" b="1" dirty="0"/>
              <a:t>Plan de cours :</a:t>
            </a:r>
          </a:p>
          <a:p>
            <a:r>
              <a:rPr lang="fr-FR" sz="1200" b="1" dirty="0"/>
              <a:t>1)	Généralités</a:t>
            </a:r>
            <a:br>
              <a:rPr lang="fr-FR" sz="1200" b="1" dirty="0"/>
            </a:br>
            <a:r>
              <a:rPr lang="fr-FR" sz="1200" dirty="0"/>
              <a:t>a)	Absorption par les gaz</a:t>
            </a:r>
          </a:p>
          <a:p>
            <a:pPr marL="228600" indent="-228600">
              <a:buAutoNum type="alphaLcParenR" startAt="2"/>
            </a:pPr>
            <a:r>
              <a:rPr lang="fr-FR" sz="1200" dirty="0"/>
              <a:t>	Absorption par les phases</a:t>
            </a:r>
            <a:br>
              <a:rPr lang="fr-FR" sz="1200" dirty="0"/>
            </a:br>
            <a:r>
              <a:rPr lang="fr-FR" sz="1200" dirty="0"/>
              <a:t>	condensées</a:t>
            </a:r>
          </a:p>
          <a:p>
            <a:pPr marL="228600" indent="-228600">
              <a:buAutoNum type="alphaLcParenR" startAt="2"/>
            </a:pPr>
            <a:r>
              <a:rPr lang="fr-FR" sz="1200" dirty="0"/>
              <a:t>	Appareillage</a:t>
            </a:r>
          </a:p>
          <a:p>
            <a:pPr marL="228600" indent="-228600">
              <a:spcAft>
                <a:spcPts val="600"/>
              </a:spcAft>
              <a:buAutoNum type="alphaLcParenR" startAt="2"/>
            </a:pPr>
            <a:r>
              <a:rPr lang="fr-FR" sz="1200" dirty="0"/>
              <a:t>	Allure des spectres</a:t>
            </a:r>
          </a:p>
          <a:p>
            <a:pPr marL="228600" indent="-228600">
              <a:buAutoNum type="arabicParenR" startAt="2"/>
            </a:pPr>
            <a:r>
              <a:rPr lang="fr-FR" sz="1200" b="1" dirty="0"/>
              <a:t>	UV-Visible</a:t>
            </a:r>
          </a:p>
          <a:p>
            <a:r>
              <a:rPr lang="fr-FR" sz="1200" dirty="0"/>
              <a:t>a)	Molécules organiques</a:t>
            </a:r>
          </a:p>
          <a:p>
            <a:pPr marL="228600" indent="-228600">
              <a:buAutoNum type="alphaLcParenR" startAt="2"/>
            </a:pPr>
            <a:r>
              <a:rPr lang="fr-FR" sz="1200" dirty="0"/>
              <a:t>	Complexes</a:t>
            </a:r>
          </a:p>
          <a:p>
            <a:pPr marL="228600" indent="-228600">
              <a:spcAft>
                <a:spcPts val="600"/>
              </a:spcAft>
              <a:buAutoNum type="alphaLcParenR" startAt="2"/>
            </a:pPr>
            <a:r>
              <a:rPr lang="fr-FR" sz="1200" dirty="0"/>
              <a:t>	</a:t>
            </a:r>
            <a:r>
              <a:rPr lang="fr-FR" sz="1200" dirty="0" err="1"/>
              <a:t>Absorptiométrie</a:t>
            </a:r>
            <a:endParaRPr lang="fr-FR" sz="1200" dirty="0"/>
          </a:p>
          <a:p>
            <a:r>
              <a:rPr lang="fr-FR" sz="1200" b="1" dirty="0"/>
              <a:t>3)	Infrarouge</a:t>
            </a:r>
          </a:p>
          <a:p>
            <a:r>
              <a:rPr lang="fr-FR" sz="1200" dirty="0"/>
              <a:t>a)	Principe</a:t>
            </a:r>
          </a:p>
          <a:p>
            <a:pPr marL="228600" indent="-228600">
              <a:buAutoNum type="alphaLcParenR" startAt="2"/>
            </a:pPr>
            <a:r>
              <a:rPr lang="fr-FR" sz="1200" dirty="0"/>
              <a:t>	Allure des spectres IR</a:t>
            </a:r>
          </a:p>
          <a:p>
            <a:pPr marL="228600" indent="-228600">
              <a:spcAft>
                <a:spcPts val="600"/>
              </a:spcAft>
              <a:buAutoNum type="alphaLcParenR" startAt="2"/>
            </a:pPr>
            <a:r>
              <a:rPr lang="fr-FR" sz="1200" dirty="0">
                <a:solidFill>
                  <a:srgbClr val="FF0000"/>
                </a:solidFill>
              </a:rPr>
              <a:t>	Analyser un spectre IR</a:t>
            </a:r>
          </a:p>
          <a:p>
            <a:r>
              <a:rPr lang="fr-FR" sz="1200" b="1" dirty="0"/>
              <a:t>4)	RMN</a:t>
            </a:r>
          </a:p>
          <a:p>
            <a:r>
              <a:rPr lang="fr-FR" sz="1200" dirty="0"/>
              <a:t>a)	Principe</a:t>
            </a:r>
          </a:p>
          <a:p>
            <a:pPr marL="228600" indent="-228600">
              <a:buAutoNum type="alphaLcParenR" startAt="2"/>
            </a:pPr>
            <a:r>
              <a:rPr lang="fr-FR" sz="1200" dirty="0"/>
              <a:t>	Allure des spectres RMN</a:t>
            </a:r>
          </a:p>
          <a:p>
            <a:endParaRPr lang="fr-FR" sz="1200" dirty="0"/>
          </a:p>
          <a:p>
            <a:pPr>
              <a:spcAft>
                <a:spcPts val="600"/>
              </a:spcAft>
            </a:pPr>
            <a:endParaRPr lang="fr-FR" sz="1200" dirty="0"/>
          </a:p>
        </p:txBody>
      </p:sp>
      <p:pic>
        <p:nvPicPr>
          <p:cNvPr id="13" name="images18"/>
          <p:cNvPicPr/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2810795" y="3721027"/>
            <a:ext cx="4624252" cy="2210349"/>
          </a:xfrm>
          <a:prstGeom prst="rect">
            <a:avLst/>
          </a:prstGeom>
        </p:spPr>
      </p:pic>
      <p:pic>
        <p:nvPicPr>
          <p:cNvPr id="14" name="images19"/>
          <p:cNvPicPr/>
          <p:nvPr/>
        </p:nvPicPr>
        <p:blipFill>
          <a:blip r:embed="rId4">
            <a:alphaModFix/>
          </a:blip>
          <a:srcRect/>
          <a:stretch>
            <a:fillRect/>
          </a:stretch>
        </p:blipFill>
        <p:spPr>
          <a:xfrm>
            <a:off x="7528162" y="1152907"/>
            <a:ext cx="4624253" cy="2192480"/>
          </a:xfrm>
          <a:prstGeom prst="rect">
            <a:avLst/>
          </a:prstGeom>
        </p:spPr>
      </p:pic>
      <p:pic>
        <p:nvPicPr>
          <p:cNvPr id="19" name="images20"/>
          <p:cNvPicPr/>
          <p:nvPr/>
        </p:nvPicPr>
        <p:blipFill>
          <a:blip r:embed="rId5">
            <a:alphaModFix/>
          </a:blip>
          <a:srcRect/>
          <a:stretch>
            <a:fillRect/>
          </a:stretch>
        </p:blipFill>
        <p:spPr>
          <a:xfrm>
            <a:off x="7528162" y="3721026"/>
            <a:ext cx="4624253" cy="2162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5028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84387" y="294692"/>
            <a:ext cx="9109615" cy="858859"/>
          </a:xfrm>
        </p:spPr>
        <p:txBody>
          <a:bodyPr>
            <a:normAutofit/>
          </a:bodyPr>
          <a:lstStyle/>
          <a:p>
            <a:r>
              <a:rPr lang="fr-FR" sz="2400" b="1" dirty="0"/>
              <a:t>4)	RMN</a:t>
            </a:r>
            <a:br>
              <a:rPr lang="fr-FR" sz="2400" b="1" dirty="0"/>
            </a:br>
            <a:r>
              <a:rPr lang="fr-FR" sz="2400" dirty="0"/>
              <a:t>a)	Principe</a:t>
            </a:r>
          </a:p>
        </p:txBody>
      </p:sp>
      <p:cxnSp>
        <p:nvCxnSpPr>
          <p:cNvPr id="7" name="Connecteur droit 6"/>
          <p:cNvCxnSpPr/>
          <p:nvPr/>
        </p:nvCxnSpPr>
        <p:spPr>
          <a:xfrm>
            <a:off x="2757268" y="0"/>
            <a:ext cx="0" cy="6858000"/>
          </a:xfrm>
          <a:prstGeom prst="line">
            <a:avLst/>
          </a:prstGeom>
          <a:ln w="222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12" name="Espace réservé du contenu 2"/>
          <p:cNvSpPr txBox="1">
            <a:spLocks/>
          </p:cNvSpPr>
          <p:nvPr/>
        </p:nvSpPr>
        <p:spPr>
          <a:xfrm>
            <a:off x="2884387" y="1327063"/>
            <a:ext cx="9109615" cy="1789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Aft>
                <a:spcPts val="1200"/>
              </a:spcAft>
            </a:pPr>
            <a:r>
              <a:rPr lang="fr-FR" dirty="0"/>
              <a:t>Noyaux étudiés</a:t>
            </a:r>
          </a:p>
          <a:p>
            <a:pPr algn="just">
              <a:spcAft>
                <a:spcPts val="1200"/>
              </a:spcAft>
            </a:pPr>
            <a:r>
              <a:rPr lang="fr-FR" dirty="0"/>
              <a:t>Principe physique</a:t>
            </a:r>
          </a:p>
          <a:p>
            <a:pPr algn="just">
              <a:spcAft>
                <a:spcPts val="1200"/>
              </a:spcAft>
            </a:pPr>
            <a:r>
              <a:rPr lang="fr-FR" dirty="0"/>
              <a:t>Nature et traitement du signal</a:t>
            </a:r>
          </a:p>
          <a:p>
            <a:pPr algn="just"/>
            <a:endParaRPr lang="fr-FR" dirty="0"/>
          </a:p>
          <a:p>
            <a:pPr marL="0" indent="0" algn="just">
              <a:buNone/>
            </a:pPr>
            <a:endParaRPr lang="fr-FR" dirty="0"/>
          </a:p>
          <a:p>
            <a:pPr marL="0" indent="0" algn="just">
              <a:buNone/>
            </a:pPr>
            <a:endParaRPr lang="fr-FR" dirty="0"/>
          </a:p>
          <a:p>
            <a:pPr marL="0" indent="0" algn="just">
              <a:buNone/>
            </a:pPr>
            <a:endParaRPr lang="fr-FR" dirty="0"/>
          </a:p>
          <a:p>
            <a:pPr marL="0" indent="0" algn="just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168812" y="1575582"/>
            <a:ext cx="2588455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FR" b="1" dirty="0"/>
              <a:t>Plan de cours :</a:t>
            </a:r>
          </a:p>
          <a:p>
            <a:r>
              <a:rPr lang="fr-FR" sz="1200" b="1" dirty="0"/>
              <a:t>1)	Généralités</a:t>
            </a:r>
            <a:br>
              <a:rPr lang="fr-FR" sz="1200" b="1" dirty="0"/>
            </a:br>
            <a:r>
              <a:rPr lang="fr-FR" sz="1200" dirty="0"/>
              <a:t>a)	Absorption par les gaz</a:t>
            </a:r>
          </a:p>
          <a:p>
            <a:pPr marL="228600" indent="-228600">
              <a:buAutoNum type="alphaLcParenR" startAt="2"/>
            </a:pPr>
            <a:r>
              <a:rPr lang="fr-FR" sz="1200" dirty="0"/>
              <a:t>	Absorption par les phases</a:t>
            </a:r>
            <a:br>
              <a:rPr lang="fr-FR" sz="1200" dirty="0"/>
            </a:br>
            <a:r>
              <a:rPr lang="fr-FR" sz="1200" dirty="0"/>
              <a:t>	condensées</a:t>
            </a:r>
          </a:p>
          <a:p>
            <a:pPr marL="228600" indent="-228600">
              <a:buAutoNum type="alphaLcParenR" startAt="2"/>
            </a:pPr>
            <a:r>
              <a:rPr lang="fr-FR" sz="1200" dirty="0"/>
              <a:t>	Appareillage</a:t>
            </a:r>
          </a:p>
          <a:p>
            <a:pPr marL="228600" indent="-228600">
              <a:spcAft>
                <a:spcPts val="600"/>
              </a:spcAft>
              <a:buAutoNum type="alphaLcParenR" startAt="2"/>
            </a:pPr>
            <a:r>
              <a:rPr lang="fr-FR" sz="1200" dirty="0"/>
              <a:t>	Allure des spectres</a:t>
            </a:r>
          </a:p>
          <a:p>
            <a:pPr marL="228600" indent="-228600">
              <a:buAutoNum type="arabicParenR" startAt="2"/>
            </a:pPr>
            <a:r>
              <a:rPr lang="fr-FR" sz="1200" b="1" dirty="0"/>
              <a:t>	UV-Visible</a:t>
            </a:r>
          </a:p>
          <a:p>
            <a:r>
              <a:rPr lang="fr-FR" sz="1200" dirty="0"/>
              <a:t>a)	Molécules organiques</a:t>
            </a:r>
          </a:p>
          <a:p>
            <a:pPr marL="228600" indent="-228600">
              <a:buAutoNum type="alphaLcParenR" startAt="2"/>
            </a:pPr>
            <a:r>
              <a:rPr lang="fr-FR" sz="1200" dirty="0"/>
              <a:t>	Complexes</a:t>
            </a:r>
          </a:p>
          <a:p>
            <a:pPr marL="228600" indent="-228600">
              <a:spcAft>
                <a:spcPts val="600"/>
              </a:spcAft>
              <a:buAutoNum type="alphaLcParenR" startAt="2"/>
            </a:pPr>
            <a:r>
              <a:rPr lang="fr-FR" sz="1200" dirty="0"/>
              <a:t>	</a:t>
            </a:r>
            <a:r>
              <a:rPr lang="fr-FR" sz="1200" dirty="0" err="1"/>
              <a:t>Absorptiométrie</a:t>
            </a:r>
            <a:endParaRPr lang="fr-FR" sz="1200" dirty="0"/>
          </a:p>
          <a:p>
            <a:r>
              <a:rPr lang="fr-FR" sz="1200" b="1" dirty="0"/>
              <a:t>3)	Infrarouge</a:t>
            </a:r>
          </a:p>
          <a:p>
            <a:r>
              <a:rPr lang="fr-FR" sz="1200" dirty="0"/>
              <a:t>a)	Principe</a:t>
            </a:r>
          </a:p>
          <a:p>
            <a:pPr marL="228600" indent="-228600">
              <a:buAutoNum type="alphaLcParenR" startAt="2"/>
            </a:pPr>
            <a:r>
              <a:rPr lang="fr-FR" sz="1200" dirty="0"/>
              <a:t>	Allure des spectres IR</a:t>
            </a:r>
          </a:p>
          <a:p>
            <a:pPr marL="228600" indent="-228600">
              <a:spcAft>
                <a:spcPts val="600"/>
              </a:spcAft>
              <a:buAutoNum type="alphaLcParenR" startAt="2"/>
            </a:pPr>
            <a:r>
              <a:rPr lang="fr-FR" sz="1200" dirty="0"/>
              <a:t>	Analyser un spectre IR</a:t>
            </a:r>
          </a:p>
          <a:p>
            <a:r>
              <a:rPr lang="fr-FR" sz="1200" b="1" dirty="0"/>
              <a:t>4)	RMN</a:t>
            </a:r>
          </a:p>
          <a:p>
            <a:r>
              <a:rPr lang="fr-FR" sz="1200" dirty="0">
                <a:solidFill>
                  <a:srgbClr val="FF0000"/>
                </a:solidFill>
              </a:rPr>
              <a:t>a)	Principe</a:t>
            </a:r>
          </a:p>
          <a:p>
            <a:pPr marL="228600" indent="-228600">
              <a:buAutoNum type="alphaLcParenR" startAt="2"/>
            </a:pPr>
            <a:r>
              <a:rPr lang="fr-FR" sz="1200" dirty="0"/>
              <a:t>	Allure des spectres RMN</a:t>
            </a:r>
          </a:p>
          <a:p>
            <a:endParaRPr lang="fr-FR" sz="1200" dirty="0"/>
          </a:p>
          <a:p>
            <a:pPr>
              <a:spcAft>
                <a:spcPts val="600"/>
              </a:spcAft>
            </a:pPr>
            <a:endParaRPr lang="fr-FR" sz="12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4996" y="3422380"/>
            <a:ext cx="4480019" cy="115709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6143" y="5404155"/>
            <a:ext cx="4478872" cy="1371083"/>
          </a:xfrm>
          <a:prstGeom prst="rect">
            <a:avLst/>
          </a:prstGeom>
        </p:spPr>
      </p:pic>
      <p:sp>
        <p:nvSpPr>
          <p:cNvPr id="8" name="Flèche vers le bas 7"/>
          <p:cNvSpPr/>
          <p:nvPr/>
        </p:nvSpPr>
        <p:spPr>
          <a:xfrm>
            <a:off x="5254580" y="4430332"/>
            <a:ext cx="334851" cy="9738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5589431" y="4577014"/>
            <a:ext cx="15488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Transformée</a:t>
            </a:r>
          </a:p>
          <a:p>
            <a:r>
              <a:rPr lang="fr-FR" b="1" dirty="0"/>
              <a:t>De Fourier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3129566" y="3115511"/>
            <a:ext cx="11512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rgbClr val="FF0000"/>
                </a:solidFill>
              </a:rPr>
              <a:t>Excitation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4375413" y="3449701"/>
            <a:ext cx="1420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Signal reçu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5635248" y="5615000"/>
            <a:ext cx="1641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Spectre RMN</a:t>
            </a:r>
          </a:p>
        </p:txBody>
      </p:sp>
      <p:grpSp>
        <p:nvGrpSpPr>
          <p:cNvPr id="20" name="Groupe 19"/>
          <p:cNvGrpSpPr/>
          <p:nvPr/>
        </p:nvGrpSpPr>
        <p:grpSpPr>
          <a:xfrm>
            <a:off x="7792746" y="204540"/>
            <a:ext cx="4201255" cy="6435680"/>
            <a:chOff x="7792746" y="204540"/>
            <a:chExt cx="4201255" cy="6435680"/>
          </a:xfrm>
        </p:grpSpPr>
        <p:pic>
          <p:nvPicPr>
            <p:cNvPr id="1028" name="Picture 4" descr="http://www.astrosurf.com/luxorion/Physique/rmn--aimant-supra-conducteur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92746" y="204540"/>
              <a:ext cx="4201255" cy="64356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Rectangle 17"/>
            <p:cNvSpPr/>
            <p:nvPr/>
          </p:nvSpPr>
          <p:spPr>
            <a:xfrm>
              <a:off x="10612192" y="3284788"/>
              <a:ext cx="888642" cy="16491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2105685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84387" y="294692"/>
            <a:ext cx="9109615" cy="858859"/>
          </a:xfrm>
        </p:spPr>
        <p:txBody>
          <a:bodyPr>
            <a:normAutofit/>
          </a:bodyPr>
          <a:lstStyle/>
          <a:p>
            <a:r>
              <a:rPr lang="fr-FR" sz="2400" b="1" dirty="0"/>
              <a:t>4)	RMN</a:t>
            </a:r>
            <a:br>
              <a:rPr lang="fr-FR" sz="2400" b="1" dirty="0"/>
            </a:br>
            <a:r>
              <a:rPr lang="fr-FR" sz="2400" dirty="0"/>
              <a:t>b)	Allure des spectres RMN</a:t>
            </a:r>
          </a:p>
        </p:txBody>
      </p:sp>
      <p:cxnSp>
        <p:nvCxnSpPr>
          <p:cNvPr id="7" name="Connecteur droit 6"/>
          <p:cNvCxnSpPr/>
          <p:nvPr/>
        </p:nvCxnSpPr>
        <p:spPr>
          <a:xfrm>
            <a:off x="2757268" y="0"/>
            <a:ext cx="0" cy="6858000"/>
          </a:xfrm>
          <a:prstGeom prst="line">
            <a:avLst/>
          </a:prstGeom>
          <a:ln w="222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12" name="Espace réservé du contenu 2"/>
          <p:cNvSpPr txBox="1">
            <a:spLocks/>
          </p:cNvSpPr>
          <p:nvPr/>
        </p:nvSpPr>
        <p:spPr>
          <a:xfrm>
            <a:off x="2884387" y="1327062"/>
            <a:ext cx="9109615" cy="20729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dirty="0"/>
              <a:t>Déplacement chimique (</a:t>
            </a:r>
            <a:r>
              <a:rPr lang="fr-FR" dirty="0">
                <a:sym typeface="Symbol" panose="05050102010706020507" pitchFamily="18" charset="2"/>
              </a:rPr>
              <a:t>)</a:t>
            </a:r>
            <a:endParaRPr lang="fr-FR" dirty="0"/>
          </a:p>
          <a:p>
            <a:pPr algn="just"/>
            <a:r>
              <a:rPr lang="fr-FR" dirty="0"/>
              <a:t>Massifs</a:t>
            </a:r>
          </a:p>
          <a:p>
            <a:pPr algn="just"/>
            <a:r>
              <a:rPr lang="fr-FR" dirty="0"/>
              <a:t>Intégration</a:t>
            </a:r>
          </a:p>
          <a:p>
            <a:pPr algn="just"/>
            <a:r>
              <a:rPr lang="fr-FR" dirty="0"/>
              <a:t>Structure hyperfine</a:t>
            </a:r>
          </a:p>
          <a:p>
            <a:pPr algn="just"/>
            <a:endParaRPr lang="fr-FR" dirty="0"/>
          </a:p>
          <a:p>
            <a:pPr marL="0" indent="0" algn="just">
              <a:buNone/>
            </a:pPr>
            <a:endParaRPr lang="fr-FR" dirty="0"/>
          </a:p>
          <a:p>
            <a:pPr marL="0" indent="0" algn="just">
              <a:buNone/>
            </a:pPr>
            <a:endParaRPr lang="fr-FR" dirty="0"/>
          </a:p>
          <a:p>
            <a:pPr marL="0" indent="0" algn="just">
              <a:buNone/>
            </a:pPr>
            <a:endParaRPr lang="fr-FR" dirty="0"/>
          </a:p>
          <a:p>
            <a:pPr marL="0" indent="0" algn="just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168812" y="1575582"/>
            <a:ext cx="2588455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FR" b="1" dirty="0"/>
              <a:t>Plan de cours :</a:t>
            </a:r>
          </a:p>
          <a:p>
            <a:r>
              <a:rPr lang="fr-FR" sz="1200" b="1" dirty="0"/>
              <a:t>1)	Généralités</a:t>
            </a:r>
            <a:br>
              <a:rPr lang="fr-FR" sz="1200" b="1" dirty="0"/>
            </a:br>
            <a:r>
              <a:rPr lang="fr-FR" sz="1200" dirty="0"/>
              <a:t>a)	Absorption par les gaz</a:t>
            </a:r>
          </a:p>
          <a:p>
            <a:pPr marL="228600" indent="-228600">
              <a:buAutoNum type="alphaLcParenR" startAt="2"/>
            </a:pPr>
            <a:r>
              <a:rPr lang="fr-FR" sz="1200" dirty="0"/>
              <a:t>	Absorption par les phases</a:t>
            </a:r>
            <a:br>
              <a:rPr lang="fr-FR" sz="1200" dirty="0"/>
            </a:br>
            <a:r>
              <a:rPr lang="fr-FR" sz="1200" dirty="0"/>
              <a:t>	condensées</a:t>
            </a:r>
          </a:p>
          <a:p>
            <a:pPr marL="228600" indent="-228600">
              <a:buAutoNum type="alphaLcParenR" startAt="2"/>
            </a:pPr>
            <a:r>
              <a:rPr lang="fr-FR" sz="1200" dirty="0"/>
              <a:t>	Appareillage</a:t>
            </a:r>
          </a:p>
          <a:p>
            <a:pPr marL="228600" indent="-228600">
              <a:spcAft>
                <a:spcPts val="600"/>
              </a:spcAft>
              <a:buAutoNum type="alphaLcParenR" startAt="2"/>
            </a:pPr>
            <a:r>
              <a:rPr lang="fr-FR" sz="1200" dirty="0"/>
              <a:t>	Allure des spectres</a:t>
            </a:r>
          </a:p>
          <a:p>
            <a:pPr marL="228600" indent="-228600">
              <a:buAutoNum type="arabicParenR" startAt="2"/>
            </a:pPr>
            <a:r>
              <a:rPr lang="fr-FR" sz="1200" b="1" dirty="0"/>
              <a:t>	UV-Visible</a:t>
            </a:r>
          </a:p>
          <a:p>
            <a:r>
              <a:rPr lang="fr-FR" sz="1200" dirty="0"/>
              <a:t>a)	Molécules organiques</a:t>
            </a:r>
          </a:p>
          <a:p>
            <a:pPr marL="228600" indent="-228600">
              <a:buAutoNum type="alphaLcParenR" startAt="2"/>
            </a:pPr>
            <a:r>
              <a:rPr lang="fr-FR" sz="1200" dirty="0"/>
              <a:t>	Complexes</a:t>
            </a:r>
          </a:p>
          <a:p>
            <a:pPr marL="228600" indent="-228600">
              <a:spcAft>
                <a:spcPts val="600"/>
              </a:spcAft>
              <a:buAutoNum type="alphaLcParenR" startAt="2"/>
            </a:pPr>
            <a:r>
              <a:rPr lang="fr-FR" sz="1200" dirty="0"/>
              <a:t>	</a:t>
            </a:r>
            <a:r>
              <a:rPr lang="fr-FR" sz="1200" dirty="0" err="1"/>
              <a:t>Absorptiométrie</a:t>
            </a:r>
            <a:endParaRPr lang="fr-FR" sz="1200" dirty="0"/>
          </a:p>
          <a:p>
            <a:r>
              <a:rPr lang="fr-FR" sz="1200" b="1" dirty="0"/>
              <a:t>3)	Infrarouge</a:t>
            </a:r>
          </a:p>
          <a:p>
            <a:r>
              <a:rPr lang="fr-FR" sz="1200" dirty="0"/>
              <a:t>a)	Principe</a:t>
            </a:r>
          </a:p>
          <a:p>
            <a:pPr marL="228600" indent="-228600">
              <a:buAutoNum type="alphaLcParenR" startAt="2"/>
            </a:pPr>
            <a:r>
              <a:rPr lang="fr-FR" sz="1200" dirty="0"/>
              <a:t>	Allure des spectres IR</a:t>
            </a:r>
          </a:p>
          <a:p>
            <a:pPr marL="228600" indent="-228600">
              <a:spcAft>
                <a:spcPts val="600"/>
              </a:spcAft>
              <a:buAutoNum type="alphaLcParenR" startAt="2"/>
            </a:pPr>
            <a:r>
              <a:rPr lang="fr-FR" sz="1200" dirty="0"/>
              <a:t>	Analyser un spectre IR</a:t>
            </a:r>
          </a:p>
          <a:p>
            <a:r>
              <a:rPr lang="fr-FR" sz="1200" b="1" dirty="0"/>
              <a:t>4)	RMN</a:t>
            </a:r>
          </a:p>
          <a:p>
            <a:r>
              <a:rPr lang="fr-FR" sz="1200" dirty="0"/>
              <a:t>a)	Principe</a:t>
            </a:r>
          </a:p>
          <a:p>
            <a:pPr marL="228600" indent="-228600">
              <a:buAutoNum type="alphaLcParenR" startAt="2"/>
            </a:pPr>
            <a:r>
              <a:rPr lang="fr-FR" sz="1200" dirty="0">
                <a:solidFill>
                  <a:srgbClr val="FF0000"/>
                </a:solidFill>
              </a:rPr>
              <a:t>	Allure des spectres RMN</a:t>
            </a:r>
          </a:p>
          <a:p>
            <a:endParaRPr lang="fr-FR" sz="1200" dirty="0"/>
          </a:p>
          <a:p>
            <a:pPr>
              <a:spcAft>
                <a:spcPts val="600"/>
              </a:spcAft>
            </a:pPr>
            <a:endParaRPr lang="fr-FR" sz="1200" dirty="0"/>
          </a:p>
        </p:txBody>
      </p:sp>
      <p:pic>
        <p:nvPicPr>
          <p:cNvPr id="19" name="images106"/>
          <p:cNvPicPr/>
          <p:nvPr/>
        </p:nvPicPr>
        <p:blipFill>
          <a:blip r:embed="rId3">
            <a:alphaModFix/>
          </a:blip>
          <a:srcRect l="5007"/>
          <a:stretch>
            <a:fillRect/>
          </a:stretch>
        </p:blipFill>
        <p:spPr>
          <a:xfrm>
            <a:off x="3027938" y="2962141"/>
            <a:ext cx="8822511" cy="3760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892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84387" y="294692"/>
            <a:ext cx="9109615" cy="858859"/>
          </a:xfrm>
        </p:spPr>
        <p:txBody>
          <a:bodyPr>
            <a:normAutofit/>
          </a:bodyPr>
          <a:lstStyle/>
          <a:p>
            <a:r>
              <a:rPr lang="fr-FR" sz="2400" b="1" dirty="0"/>
              <a:t>1)	Généralités</a:t>
            </a:r>
            <a:br>
              <a:rPr lang="fr-FR" sz="2400" b="1" dirty="0"/>
            </a:br>
            <a:r>
              <a:rPr lang="fr-FR" sz="2400" dirty="0"/>
              <a:t>a)	Absorption par les gaz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84386" y="1161221"/>
            <a:ext cx="9109615" cy="1231370"/>
          </a:xfrm>
        </p:spPr>
        <p:txBody>
          <a:bodyPr/>
          <a:lstStyle/>
          <a:p>
            <a:r>
              <a:rPr lang="fr-FR" dirty="0"/>
              <a:t>Spectre d’émission </a:t>
            </a:r>
          </a:p>
          <a:p>
            <a:r>
              <a:rPr lang="fr-FR" dirty="0"/>
              <a:t>Spectre d’absorption</a:t>
            </a:r>
          </a:p>
        </p:txBody>
      </p:sp>
      <p:cxnSp>
        <p:nvCxnSpPr>
          <p:cNvPr id="7" name="Connecteur droit 6"/>
          <p:cNvCxnSpPr/>
          <p:nvPr/>
        </p:nvCxnSpPr>
        <p:spPr>
          <a:xfrm>
            <a:off x="2757268" y="0"/>
            <a:ext cx="0" cy="6858000"/>
          </a:xfrm>
          <a:prstGeom prst="line">
            <a:avLst/>
          </a:prstGeom>
          <a:ln w="222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4" name="Image 3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1995" y="2186530"/>
            <a:ext cx="8774394" cy="3201742"/>
          </a:xfrm>
          <a:prstGeom prst="rect">
            <a:avLst/>
          </a:prstGeom>
        </p:spPr>
      </p:pic>
      <p:sp>
        <p:nvSpPr>
          <p:cNvPr id="9" name="Espace réservé du contenu 2"/>
          <p:cNvSpPr txBox="1">
            <a:spLocks/>
          </p:cNvSpPr>
          <p:nvPr/>
        </p:nvSpPr>
        <p:spPr>
          <a:xfrm>
            <a:off x="2884385" y="5800566"/>
            <a:ext cx="9109615" cy="4584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/>
              <a:t>Un spectre constitue la carte d’identité d’une espèce chimique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168812" y="1575582"/>
            <a:ext cx="2588455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FR" b="1" dirty="0"/>
              <a:t>Plan de cours :</a:t>
            </a:r>
          </a:p>
          <a:p>
            <a:r>
              <a:rPr lang="fr-FR" sz="1200" b="1" dirty="0"/>
              <a:t>1)	Généralités</a:t>
            </a:r>
            <a:br>
              <a:rPr lang="fr-FR" sz="1200" b="1" dirty="0"/>
            </a:br>
            <a:r>
              <a:rPr lang="fr-FR" sz="1200" dirty="0">
                <a:solidFill>
                  <a:srgbClr val="FF0000"/>
                </a:solidFill>
              </a:rPr>
              <a:t>a)	Absorption par les gaz</a:t>
            </a:r>
          </a:p>
          <a:p>
            <a:pPr marL="228600" indent="-228600">
              <a:buAutoNum type="alphaLcParenR" startAt="2"/>
            </a:pPr>
            <a:r>
              <a:rPr lang="fr-FR" sz="1200" dirty="0"/>
              <a:t>	Absorption par les phases</a:t>
            </a:r>
            <a:br>
              <a:rPr lang="fr-FR" sz="1200" dirty="0"/>
            </a:br>
            <a:r>
              <a:rPr lang="fr-FR" sz="1200" dirty="0"/>
              <a:t>	condensées</a:t>
            </a:r>
          </a:p>
          <a:p>
            <a:pPr marL="228600" indent="-228600">
              <a:buAutoNum type="alphaLcParenR" startAt="2"/>
            </a:pPr>
            <a:r>
              <a:rPr lang="fr-FR" sz="1200" dirty="0"/>
              <a:t>	Appareillage</a:t>
            </a:r>
          </a:p>
          <a:p>
            <a:pPr marL="228600" indent="-228600">
              <a:spcAft>
                <a:spcPts val="600"/>
              </a:spcAft>
              <a:buAutoNum type="alphaLcParenR" startAt="2"/>
            </a:pPr>
            <a:r>
              <a:rPr lang="fr-FR" sz="1200" dirty="0"/>
              <a:t>	Allure des spectres</a:t>
            </a:r>
          </a:p>
          <a:p>
            <a:pPr marL="228600" indent="-228600">
              <a:buAutoNum type="arabicParenR" startAt="2"/>
            </a:pPr>
            <a:r>
              <a:rPr lang="fr-FR" sz="1200" b="1" dirty="0"/>
              <a:t>	UV-Visible</a:t>
            </a:r>
          </a:p>
          <a:p>
            <a:r>
              <a:rPr lang="fr-FR" sz="1200" dirty="0"/>
              <a:t>a)	Molécules organiques</a:t>
            </a:r>
          </a:p>
          <a:p>
            <a:pPr marL="228600" indent="-228600">
              <a:buAutoNum type="alphaLcParenR" startAt="2"/>
            </a:pPr>
            <a:r>
              <a:rPr lang="fr-FR" sz="1200" dirty="0"/>
              <a:t>	Complexes</a:t>
            </a:r>
          </a:p>
          <a:p>
            <a:pPr marL="228600" indent="-228600">
              <a:spcAft>
                <a:spcPts val="600"/>
              </a:spcAft>
              <a:buAutoNum type="alphaLcParenR" startAt="2"/>
            </a:pPr>
            <a:r>
              <a:rPr lang="fr-FR" sz="1200" dirty="0"/>
              <a:t>	</a:t>
            </a:r>
            <a:r>
              <a:rPr lang="fr-FR" sz="1200" dirty="0" err="1"/>
              <a:t>Absorptiométrie</a:t>
            </a:r>
            <a:endParaRPr lang="fr-FR" sz="1200" dirty="0"/>
          </a:p>
          <a:p>
            <a:r>
              <a:rPr lang="fr-FR" sz="1200" b="1" dirty="0"/>
              <a:t>3)	Infrarouge</a:t>
            </a:r>
          </a:p>
          <a:p>
            <a:r>
              <a:rPr lang="fr-FR" sz="1200" dirty="0"/>
              <a:t>a)	Principe</a:t>
            </a:r>
          </a:p>
          <a:p>
            <a:pPr marL="228600" indent="-228600">
              <a:buAutoNum type="alphaLcParenR" startAt="2"/>
            </a:pPr>
            <a:r>
              <a:rPr lang="fr-FR" sz="1200" dirty="0"/>
              <a:t>	Allure des spectres IR</a:t>
            </a:r>
          </a:p>
          <a:p>
            <a:pPr marL="228600" indent="-228600">
              <a:spcAft>
                <a:spcPts val="600"/>
              </a:spcAft>
              <a:buAutoNum type="alphaLcParenR" startAt="2"/>
            </a:pPr>
            <a:r>
              <a:rPr lang="fr-FR" sz="1200" dirty="0"/>
              <a:t>	Analyser un spectre IR</a:t>
            </a:r>
          </a:p>
          <a:p>
            <a:r>
              <a:rPr lang="fr-FR" sz="1200" b="1" dirty="0"/>
              <a:t>4)	RMN</a:t>
            </a:r>
          </a:p>
          <a:p>
            <a:r>
              <a:rPr lang="fr-FR" sz="1200" dirty="0"/>
              <a:t>a)	Principe</a:t>
            </a:r>
          </a:p>
          <a:p>
            <a:pPr marL="228600" indent="-228600">
              <a:buAutoNum type="alphaLcParenR" startAt="2"/>
            </a:pPr>
            <a:r>
              <a:rPr lang="fr-FR" sz="1200" dirty="0"/>
              <a:t>	Allure des spectres RMN</a:t>
            </a:r>
          </a:p>
          <a:p>
            <a:endParaRPr lang="fr-FR" sz="1200" dirty="0"/>
          </a:p>
          <a:p>
            <a:pPr>
              <a:spcAft>
                <a:spcPts val="600"/>
              </a:spcAft>
            </a:pP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8874578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TD de RMN</a:t>
            </a:r>
            <a:br>
              <a:rPr lang="fr-FR" dirty="0"/>
            </a:br>
            <a:r>
              <a:rPr lang="fr-FR" sz="1800" dirty="0"/>
              <a:t>Notion de protons équivalents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89212" y="1811627"/>
            <a:ext cx="8915400" cy="751268"/>
          </a:xfrm>
        </p:spPr>
        <p:txBody>
          <a:bodyPr>
            <a:normAutofit lnSpcReduction="10000"/>
          </a:bodyPr>
          <a:lstStyle/>
          <a:p>
            <a:r>
              <a:rPr lang="fr-FR" i="1" dirty="0"/>
              <a:t>Entourer d’une même couleur les groupes de protons équivalents</a:t>
            </a:r>
          </a:p>
          <a:p>
            <a:r>
              <a:rPr lang="fr-FR" i="1" dirty="0"/>
              <a:t>Combien de massifs observera-t-on sur chaque spectre ?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  <p:grpSp>
        <p:nvGrpSpPr>
          <p:cNvPr id="14" name="Groupe 13"/>
          <p:cNvGrpSpPr/>
          <p:nvPr/>
        </p:nvGrpSpPr>
        <p:grpSpPr>
          <a:xfrm>
            <a:off x="1700012" y="2666570"/>
            <a:ext cx="9350062" cy="3791541"/>
            <a:chOff x="1700012" y="2666570"/>
            <a:chExt cx="9350062" cy="3791541"/>
          </a:xfrm>
        </p:grpSpPr>
        <p:sp>
          <p:nvSpPr>
            <p:cNvPr id="12" name="Rectangle 11"/>
            <p:cNvSpPr/>
            <p:nvPr/>
          </p:nvSpPr>
          <p:spPr>
            <a:xfrm>
              <a:off x="1700012" y="2666570"/>
              <a:ext cx="9350062" cy="379154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5" name="Groupe 4"/>
            <p:cNvGrpSpPr/>
            <p:nvPr/>
          </p:nvGrpSpPr>
          <p:grpSpPr>
            <a:xfrm>
              <a:off x="2012367" y="2711003"/>
              <a:ext cx="8715734" cy="3702676"/>
              <a:chOff x="0" y="0"/>
              <a:chExt cx="6248400" cy="2381250"/>
            </a:xfrm>
            <a:solidFill>
              <a:schemeClr val="bg1"/>
            </a:solidFill>
          </p:grpSpPr>
          <p:pic>
            <p:nvPicPr>
              <p:cNvPr id="6" name="images30"/>
              <p:cNvPicPr/>
              <p:nvPr/>
            </p:nvPicPr>
            <p:blipFill>
              <a:blip r:embed="rId2">
                <a:alphaModFix/>
              </a:blip>
              <a:srcRect/>
              <a:stretch>
                <a:fillRect/>
              </a:stretch>
            </p:blipFill>
            <p:spPr>
              <a:xfrm>
                <a:off x="333375" y="219075"/>
                <a:ext cx="971550" cy="342900"/>
              </a:xfrm>
              <a:prstGeom prst="rect">
                <a:avLst/>
              </a:prstGeom>
              <a:grpFill/>
            </p:spPr>
          </p:pic>
          <p:pic>
            <p:nvPicPr>
              <p:cNvPr id="7" name="images31"/>
              <p:cNvPicPr/>
              <p:nvPr/>
            </p:nvPicPr>
            <p:blipFill>
              <a:blip r:embed="rId3">
                <a:alphaModFix/>
              </a:blip>
              <a:srcRect/>
              <a:stretch>
                <a:fillRect/>
              </a:stretch>
            </p:blipFill>
            <p:spPr>
              <a:xfrm>
                <a:off x="2447925" y="219075"/>
                <a:ext cx="1590675" cy="342900"/>
              </a:xfrm>
              <a:prstGeom prst="rect">
                <a:avLst/>
              </a:prstGeom>
              <a:grpFill/>
            </p:spPr>
          </p:pic>
          <p:pic>
            <p:nvPicPr>
              <p:cNvPr id="8" name="images34"/>
              <p:cNvPicPr/>
              <p:nvPr/>
            </p:nvPicPr>
            <p:blipFill>
              <a:blip r:embed="rId4">
                <a:alphaModFix/>
              </a:blip>
              <a:srcRect/>
              <a:stretch>
                <a:fillRect/>
              </a:stretch>
            </p:blipFill>
            <p:spPr>
              <a:xfrm>
                <a:off x="4924425" y="0"/>
                <a:ext cx="1066165" cy="781050"/>
              </a:xfrm>
              <a:prstGeom prst="rect">
                <a:avLst/>
              </a:prstGeom>
              <a:grpFill/>
            </p:spPr>
          </p:pic>
          <p:pic>
            <p:nvPicPr>
              <p:cNvPr id="9" name="images32"/>
              <p:cNvPicPr/>
              <p:nvPr/>
            </p:nvPicPr>
            <p:blipFill>
              <a:blip r:embed="rId5">
                <a:alphaModFix/>
              </a:blip>
              <a:srcRect/>
              <a:stretch>
                <a:fillRect/>
              </a:stretch>
            </p:blipFill>
            <p:spPr>
              <a:xfrm>
                <a:off x="2514600" y="809625"/>
                <a:ext cx="1456690" cy="1571625"/>
              </a:xfrm>
              <a:prstGeom prst="rect">
                <a:avLst/>
              </a:prstGeom>
              <a:grpFill/>
            </p:spPr>
          </p:pic>
          <p:pic>
            <p:nvPicPr>
              <p:cNvPr id="10" name="images33"/>
              <p:cNvPicPr/>
              <p:nvPr/>
            </p:nvPicPr>
            <p:blipFill>
              <a:blip r:embed="rId6">
                <a:alphaModFix/>
              </a:blip>
              <a:srcRect/>
              <a:stretch>
                <a:fillRect/>
              </a:stretch>
            </p:blipFill>
            <p:spPr>
              <a:xfrm>
                <a:off x="4657725" y="809625"/>
                <a:ext cx="1590675" cy="1571625"/>
              </a:xfrm>
              <a:prstGeom prst="rect">
                <a:avLst/>
              </a:prstGeom>
              <a:grpFill/>
            </p:spPr>
          </p:pic>
          <p:pic>
            <p:nvPicPr>
              <p:cNvPr id="11" name="images35"/>
              <p:cNvPicPr/>
              <p:nvPr/>
            </p:nvPicPr>
            <p:blipFill>
              <a:blip r:embed="rId7">
                <a:alphaModFix/>
              </a:blip>
              <a:srcRect/>
              <a:stretch>
                <a:fillRect/>
              </a:stretch>
            </p:blipFill>
            <p:spPr>
              <a:xfrm>
                <a:off x="0" y="1076325"/>
                <a:ext cx="1638300" cy="1028700"/>
              </a:xfrm>
              <a:prstGeom prst="rect">
                <a:avLst/>
              </a:prstGeom>
              <a:grpFill/>
            </p:spPr>
          </p:pic>
        </p:grpSp>
      </p:grpSp>
    </p:spTree>
    <p:extLst>
      <p:ext uri="{BB962C8B-B14F-4D97-AF65-F5344CB8AC3E}">
        <p14:creationId xmlns:p14="http://schemas.microsoft.com/office/powerpoint/2010/main" val="11847866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TD de RMN</a:t>
            </a:r>
            <a:br>
              <a:rPr lang="fr-FR" dirty="0"/>
            </a:br>
            <a:r>
              <a:rPr lang="fr-FR" sz="1800" dirty="0"/>
              <a:t>Etude de la structure hyperfine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89212" y="1619518"/>
            <a:ext cx="8138889" cy="751268"/>
          </a:xfrm>
        </p:spPr>
        <p:txBody>
          <a:bodyPr>
            <a:normAutofit/>
          </a:bodyPr>
          <a:lstStyle/>
          <a:p>
            <a:r>
              <a:rPr lang="fr-FR" sz="1600" b="1" dirty="0"/>
              <a:t>Si dans la structure de la molécule, un groupe de protons a N voisins non-équivalents, son massif comportera N+1 pics.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9212" y="2216239"/>
            <a:ext cx="7538518" cy="4532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4795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TD de RMN</a:t>
            </a:r>
            <a:br>
              <a:rPr lang="fr-FR" dirty="0"/>
            </a:br>
            <a:r>
              <a:rPr lang="fr-FR" sz="1800" dirty="0"/>
              <a:t>Etude de la structure hyperfine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89212" y="1619518"/>
            <a:ext cx="8138889" cy="751268"/>
          </a:xfrm>
        </p:spPr>
        <p:txBody>
          <a:bodyPr>
            <a:normAutofit/>
          </a:bodyPr>
          <a:lstStyle/>
          <a:p>
            <a:r>
              <a:rPr lang="fr-FR" sz="1600" b="1" dirty="0"/>
              <a:t>Compléter le tableau et proposer une structure pour la molécule de formule brute : C</a:t>
            </a:r>
            <a:r>
              <a:rPr lang="fr-FR" sz="1600" b="1" baseline="-25000" dirty="0"/>
              <a:t>3</a:t>
            </a:r>
            <a:r>
              <a:rPr lang="fr-FR" sz="1600" b="1" dirty="0"/>
              <a:t>H</a:t>
            </a:r>
            <a:r>
              <a:rPr lang="fr-FR" sz="1600" b="1" baseline="-25000" dirty="0"/>
              <a:t>8</a:t>
            </a:r>
            <a:r>
              <a:rPr lang="fr-FR" sz="1600" b="1" dirty="0"/>
              <a:t>O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6" name="Image 5"/>
          <p:cNvPicPr/>
          <p:nvPr/>
        </p:nvPicPr>
        <p:blipFill>
          <a:blip r:embed="rId2"/>
          <a:stretch>
            <a:fillRect/>
          </a:stretch>
        </p:blipFill>
        <p:spPr>
          <a:xfrm>
            <a:off x="2589212" y="2188201"/>
            <a:ext cx="8684884" cy="454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402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TD de RMN</a:t>
            </a:r>
            <a:br>
              <a:rPr lang="fr-FR" dirty="0"/>
            </a:br>
            <a:r>
              <a:rPr lang="fr-FR" sz="1800" dirty="0"/>
              <a:t>Etude de la structure hyperfine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89212" y="1619518"/>
            <a:ext cx="8138889" cy="751268"/>
          </a:xfrm>
        </p:spPr>
        <p:txBody>
          <a:bodyPr>
            <a:normAutofit/>
          </a:bodyPr>
          <a:lstStyle/>
          <a:p>
            <a:r>
              <a:rPr lang="fr-FR" sz="1600" b="1" dirty="0"/>
              <a:t>Compléter le tableau et proposer une structure pour la molécule de formule brute : C</a:t>
            </a:r>
            <a:r>
              <a:rPr lang="fr-FR" sz="1600" b="1" baseline="-25000" dirty="0"/>
              <a:t>2</a:t>
            </a:r>
            <a:r>
              <a:rPr lang="fr-FR" sz="1600" b="1" dirty="0"/>
              <a:t>H</a:t>
            </a:r>
            <a:r>
              <a:rPr lang="fr-FR" sz="1600" b="1" baseline="-25000" dirty="0"/>
              <a:t>4</a:t>
            </a:r>
            <a:r>
              <a:rPr lang="fr-FR" sz="1600" b="1" dirty="0"/>
              <a:t>O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9212" y="2253131"/>
            <a:ext cx="8461654" cy="448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5267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TD de RMN</a:t>
            </a:r>
            <a:br>
              <a:rPr lang="fr-FR" dirty="0"/>
            </a:br>
            <a:r>
              <a:rPr lang="fr-FR" sz="1800" dirty="0"/>
              <a:t>Etude de la structure hyperfine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89212" y="1619518"/>
            <a:ext cx="8138889" cy="751268"/>
          </a:xfrm>
        </p:spPr>
        <p:txBody>
          <a:bodyPr>
            <a:normAutofit/>
          </a:bodyPr>
          <a:lstStyle/>
          <a:p>
            <a:r>
              <a:rPr lang="fr-FR" sz="1600" b="1" dirty="0"/>
              <a:t>Compléter le tableau et proposer une structure pour la molécule de formule brute : C</a:t>
            </a:r>
            <a:r>
              <a:rPr lang="fr-FR" sz="1600" b="1" baseline="-25000" dirty="0"/>
              <a:t>4</a:t>
            </a:r>
            <a:r>
              <a:rPr lang="fr-FR" sz="1600" b="1" dirty="0"/>
              <a:t>H</a:t>
            </a:r>
            <a:r>
              <a:rPr lang="fr-FR" sz="1600" b="1" baseline="-25000" dirty="0"/>
              <a:t>10</a:t>
            </a:r>
            <a:r>
              <a:rPr lang="fr-FR" sz="1600" b="1" dirty="0"/>
              <a:t>O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9212" y="2259303"/>
            <a:ext cx="8420374" cy="4476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1143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TD de RMN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89212" y="1264555"/>
            <a:ext cx="8138889" cy="751268"/>
          </a:xfrm>
        </p:spPr>
        <p:txBody>
          <a:bodyPr>
            <a:normAutofit/>
          </a:bodyPr>
          <a:lstStyle/>
          <a:p>
            <a:r>
              <a:rPr lang="fr-FR" sz="1600" b="1" dirty="0"/>
              <a:t>Déterminer le nombre d’</a:t>
            </a:r>
            <a:r>
              <a:rPr lang="fr-FR" sz="1600" b="1" dirty="0" err="1"/>
              <a:t>insaturations</a:t>
            </a:r>
            <a:r>
              <a:rPr lang="fr-FR" sz="1600" b="1" dirty="0"/>
              <a:t> </a:t>
            </a:r>
          </a:p>
          <a:p>
            <a:r>
              <a:rPr lang="fr-FR" sz="1600" b="1" dirty="0"/>
              <a:t>Analyser les données spectrales et proposer une structure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9212" y="2015823"/>
            <a:ext cx="6915398" cy="481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637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84387" y="294692"/>
            <a:ext cx="9109615" cy="858859"/>
          </a:xfrm>
        </p:spPr>
        <p:txBody>
          <a:bodyPr>
            <a:normAutofit/>
          </a:bodyPr>
          <a:lstStyle/>
          <a:p>
            <a:r>
              <a:rPr lang="fr-FR" sz="2400" b="1" dirty="0"/>
              <a:t>1)	Généralités</a:t>
            </a:r>
            <a:br>
              <a:rPr lang="fr-FR" sz="2400" b="1" dirty="0"/>
            </a:br>
            <a:r>
              <a:rPr lang="fr-FR" sz="2400" dirty="0"/>
              <a:t>b)	Absorption par les phases condensées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84386" y="1161221"/>
            <a:ext cx="9109615" cy="513033"/>
          </a:xfrm>
        </p:spPr>
        <p:txBody>
          <a:bodyPr/>
          <a:lstStyle/>
          <a:p>
            <a:r>
              <a:rPr lang="fr-FR" dirty="0"/>
              <a:t>Spectres de bandes d’absorption</a:t>
            </a:r>
          </a:p>
        </p:txBody>
      </p:sp>
      <p:cxnSp>
        <p:nvCxnSpPr>
          <p:cNvPr id="7" name="Connecteur droit 6"/>
          <p:cNvCxnSpPr/>
          <p:nvPr/>
        </p:nvCxnSpPr>
        <p:spPr>
          <a:xfrm>
            <a:off x="2757268" y="0"/>
            <a:ext cx="0" cy="6858000"/>
          </a:xfrm>
          <a:prstGeom prst="line">
            <a:avLst/>
          </a:prstGeom>
          <a:ln w="222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2884385" y="5388442"/>
            <a:ext cx="9109615" cy="9608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i="1" dirty="0"/>
              <a:t>Parmi les 4 spectres ci-dessus repérer : </a:t>
            </a:r>
            <a:br>
              <a:rPr lang="fr-FR" i="1" dirty="0"/>
            </a:br>
            <a:r>
              <a:rPr lang="fr-FR" i="1" dirty="0"/>
              <a:t>le spectre du permanganate de potassium, le spectre de la chlorophylle,</a:t>
            </a:r>
            <a:br>
              <a:rPr lang="fr-FR" i="1" dirty="0"/>
            </a:br>
            <a:r>
              <a:rPr lang="fr-FR" i="1" dirty="0"/>
              <a:t>le spectre du sulfate de cuivre et le spectre de la lumière blanche.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4104" y="1681924"/>
            <a:ext cx="5210175" cy="3600450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168812" y="1575582"/>
            <a:ext cx="2588455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FR" b="1" dirty="0"/>
              <a:t>Plan de cours :</a:t>
            </a:r>
          </a:p>
          <a:p>
            <a:r>
              <a:rPr lang="fr-FR" sz="1200" b="1" dirty="0"/>
              <a:t>1)	Généralités</a:t>
            </a:r>
            <a:br>
              <a:rPr lang="fr-FR" sz="1200" b="1" dirty="0"/>
            </a:br>
            <a:r>
              <a:rPr lang="fr-FR" sz="1200" dirty="0"/>
              <a:t>a)	Absorption par les gaz</a:t>
            </a:r>
          </a:p>
          <a:p>
            <a:pPr marL="228600" indent="-228600">
              <a:buAutoNum type="alphaLcParenR" startAt="2"/>
            </a:pPr>
            <a:r>
              <a:rPr lang="fr-FR" sz="1200" dirty="0">
                <a:solidFill>
                  <a:srgbClr val="FF0000"/>
                </a:solidFill>
              </a:rPr>
              <a:t>	Absorption par les phases</a:t>
            </a:r>
            <a:br>
              <a:rPr lang="fr-FR" sz="1200" dirty="0">
                <a:solidFill>
                  <a:srgbClr val="FF0000"/>
                </a:solidFill>
              </a:rPr>
            </a:br>
            <a:r>
              <a:rPr lang="fr-FR" sz="1200" dirty="0">
                <a:solidFill>
                  <a:srgbClr val="FF0000"/>
                </a:solidFill>
              </a:rPr>
              <a:t>	condensées</a:t>
            </a:r>
          </a:p>
          <a:p>
            <a:pPr marL="228600" indent="-228600">
              <a:buAutoNum type="alphaLcParenR" startAt="2"/>
            </a:pPr>
            <a:r>
              <a:rPr lang="fr-FR" sz="1200" dirty="0"/>
              <a:t>	Appareillage</a:t>
            </a:r>
          </a:p>
          <a:p>
            <a:pPr marL="228600" indent="-228600">
              <a:spcAft>
                <a:spcPts val="600"/>
              </a:spcAft>
              <a:buAutoNum type="alphaLcParenR" startAt="2"/>
            </a:pPr>
            <a:r>
              <a:rPr lang="fr-FR" sz="1200" dirty="0"/>
              <a:t>	Allure des spectres</a:t>
            </a:r>
          </a:p>
          <a:p>
            <a:pPr marL="228600" indent="-228600">
              <a:buAutoNum type="arabicParenR" startAt="2"/>
            </a:pPr>
            <a:r>
              <a:rPr lang="fr-FR" sz="1200" b="1" dirty="0"/>
              <a:t>	UV-Visible</a:t>
            </a:r>
          </a:p>
          <a:p>
            <a:r>
              <a:rPr lang="fr-FR" sz="1200" dirty="0"/>
              <a:t>a)	Molécules organiques</a:t>
            </a:r>
          </a:p>
          <a:p>
            <a:pPr marL="228600" indent="-228600">
              <a:buAutoNum type="alphaLcParenR" startAt="2"/>
            </a:pPr>
            <a:r>
              <a:rPr lang="fr-FR" sz="1200" dirty="0"/>
              <a:t>	Complexes</a:t>
            </a:r>
          </a:p>
          <a:p>
            <a:pPr marL="228600" indent="-228600">
              <a:spcAft>
                <a:spcPts val="600"/>
              </a:spcAft>
              <a:buAutoNum type="alphaLcParenR" startAt="2"/>
            </a:pPr>
            <a:r>
              <a:rPr lang="fr-FR" sz="1200" dirty="0"/>
              <a:t>	</a:t>
            </a:r>
            <a:r>
              <a:rPr lang="fr-FR" sz="1200" dirty="0" err="1"/>
              <a:t>Absorptiométrie</a:t>
            </a:r>
            <a:endParaRPr lang="fr-FR" sz="1200" dirty="0"/>
          </a:p>
          <a:p>
            <a:r>
              <a:rPr lang="fr-FR" sz="1200" b="1" dirty="0"/>
              <a:t>3)	Infrarouge</a:t>
            </a:r>
          </a:p>
          <a:p>
            <a:r>
              <a:rPr lang="fr-FR" sz="1200" dirty="0"/>
              <a:t>a)	Principe</a:t>
            </a:r>
          </a:p>
          <a:p>
            <a:pPr marL="228600" indent="-228600">
              <a:buAutoNum type="alphaLcParenR" startAt="2"/>
            </a:pPr>
            <a:r>
              <a:rPr lang="fr-FR" sz="1200" dirty="0"/>
              <a:t>	Allure des spectres IR</a:t>
            </a:r>
          </a:p>
          <a:p>
            <a:pPr marL="228600" indent="-228600">
              <a:spcAft>
                <a:spcPts val="600"/>
              </a:spcAft>
              <a:buAutoNum type="alphaLcParenR" startAt="2"/>
            </a:pPr>
            <a:r>
              <a:rPr lang="fr-FR" sz="1200" dirty="0"/>
              <a:t>	Analyser un spectre IR</a:t>
            </a:r>
          </a:p>
          <a:p>
            <a:r>
              <a:rPr lang="fr-FR" sz="1200" b="1" dirty="0"/>
              <a:t>4)	RMN</a:t>
            </a:r>
          </a:p>
          <a:p>
            <a:r>
              <a:rPr lang="fr-FR" sz="1200" dirty="0"/>
              <a:t>a)	Principe</a:t>
            </a:r>
          </a:p>
          <a:p>
            <a:pPr marL="228600" indent="-228600">
              <a:buAutoNum type="alphaLcParenR" startAt="2"/>
            </a:pPr>
            <a:r>
              <a:rPr lang="fr-FR" sz="1200" dirty="0"/>
              <a:t>	Allure des spectres RMN</a:t>
            </a:r>
          </a:p>
          <a:p>
            <a:endParaRPr lang="fr-FR" sz="1200" dirty="0"/>
          </a:p>
          <a:p>
            <a:pPr>
              <a:spcAft>
                <a:spcPts val="600"/>
              </a:spcAft>
            </a:pP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7612038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84387" y="294692"/>
            <a:ext cx="9109615" cy="858859"/>
          </a:xfrm>
        </p:spPr>
        <p:txBody>
          <a:bodyPr>
            <a:normAutofit/>
          </a:bodyPr>
          <a:lstStyle/>
          <a:p>
            <a:r>
              <a:rPr lang="fr-FR" sz="2400" b="1" dirty="0"/>
              <a:t>1)	Généralités</a:t>
            </a:r>
            <a:br>
              <a:rPr lang="fr-FR" sz="2400" b="1" dirty="0"/>
            </a:br>
            <a:r>
              <a:rPr lang="fr-FR" sz="2400" dirty="0"/>
              <a:t>c)	Appareillage (UV et IR)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84386" y="1161221"/>
            <a:ext cx="9109615" cy="513033"/>
          </a:xfrm>
        </p:spPr>
        <p:txBody>
          <a:bodyPr/>
          <a:lstStyle/>
          <a:p>
            <a:pPr marL="0" indent="0">
              <a:buNone/>
            </a:pPr>
            <a:r>
              <a:rPr lang="fr-FR" b="1" dirty="0"/>
              <a:t>Schéma de principe d’un spectrophotomètre</a:t>
            </a:r>
          </a:p>
        </p:txBody>
      </p:sp>
      <p:cxnSp>
        <p:nvCxnSpPr>
          <p:cNvPr id="7" name="Connecteur droit 6"/>
          <p:cNvCxnSpPr/>
          <p:nvPr/>
        </p:nvCxnSpPr>
        <p:spPr>
          <a:xfrm>
            <a:off x="2757268" y="0"/>
            <a:ext cx="0" cy="6858000"/>
          </a:xfrm>
          <a:prstGeom prst="line">
            <a:avLst/>
          </a:prstGeom>
          <a:ln w="222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2884386" y="4808892"/>
            <a:ext cx="9109615" cy="1656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Monochromateur + diaphragme</a:t>
            </a:r>
          </a:p>
          <a:p>
            <a:r>
              <a:rPr lang="fr-FR" dirty="0"/>
              <a:t>Echantillon</a:t>
            </a:r>
          </a:p>
          <a:p>
            <a:r>
              <a:rPr lang="fr-FR" dirty="0"/>
              <a:t>Référence</a:t>
            </a:r>
          </a:p>
          <a:p>
            <a:r>
              <a:rPr lang="fr-FR" dirty="0"/>
              <a:t>Transmittance et absorbance</a:t>
            </a:r>
          </a:p>
          <a:p>
            <a:endParaRPr lang="fr-FR" i="1" dirty="0"/>
          </a:p>
        </p:txBody>
      </p:sp>
      <p:pic>
        <p:nvPicPr>
          <p:cNvPr id="4098" name="Picture 2" descr="https://upload.wikimedia.org/wikipedia/commons/thumb/0/00/Spetrophotometer-fr.svg/724px-Spetrophotometer-fr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7054" y="1674254"/>
            <a:ext cx="8584275" cy="2987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/>
          <p:cNvSpPr txBox="1"/>
          <p:nvPr/>
        </p:nvSpPr>
        <p:spPr>
          <a:xfrm>
            <a:off x="168812" y="1575582"/>
            <a:ext cx="2588455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FR" b="1" dirty="0"/>
              <a:t>Plan de cours :</a:t>
            </a:r>
          </a:p>
          <a:p>
            <a:r>
              <a:rPr lang="fr-FR" sz="1200" b="1" dirty="0"/>
              <a:t>1)	Généralités</a:t>
            </a:r>
            <a:br>
              <a:rPr lang="fr-FR" sz="1200" b="1" dirty="0"/>
            </a:br>
            <a:r>
              <a:rPr lang="fr-FR" sz="1200" dirty="0"/>
              <a:t>a)	Absorption par les gaz</a:t>
            </a:r>
          </a:p>
          <a:p>
            <a:pPr marL="228600" indent="-228600">
              <a:buAutoNum type="alphaLcParenR" startAt="2"/>
            </a:pPr>
            <a:r>
              <a:rPr lang="fr-FR" sz="1200" dirty="0"/>
              <a:t>	Absorption par les phases</a:t>
            </a:r>
            <a:br>
              <a:rPr lang="fr-FR" sz="1200" dirty="0"/>
            </a:br>
            <a:r>
              <a:rPr lang="fr-FR" sz="1200" dirty="0"/>
              <a:t>	condensées</a:t>
            </a:r>
          </a:p>
          <a:p>
            <a:pPr marL="228600" indent="-228600">
              <a:buAutoNum type="alphaLcParenR" startAt="2"/>
            </a:pPr>
            <a:r>
              <a:rPr lang="fr-FR" sz="1200" dirty="0">
                <a:solidFill>
                  <a:srgbClr val="FF0000"/>
                </a:solidFill>
              </a:rPr>
              <a:t>	Appareillage</a:t>
            </a:r>
          </a:p>
          <a:p>
            <a:pPr marL="228600" indent="-228600">
              <a:spcAft>
                <a:spcPts val="600"/>
              </a:spcAft>
              <a:buAutoNum type="alphaLcParenR" startAt="2"/>
            </a:pPr>
            <a:r>
              <a:rPr lang="fr-FR" sz="1200" dirty="0"/>
              <a:t>	Allure des spectres</a:t>
            </a:r>
          </a:p>
          <a:p>
            <a:pPr marL="228600" indent="-228600">
              <a:buAutoNum type="arabicParenR" startAt="2"/>
            </a:pPr>
            <a:r>
              <a:rPr lang="fr-FR" sz="1200" b="1" dirty="0"/>
              <a:t>	UV-Visible</a:t>
            </a:r>
          </a:p>
          <a:p>
            <a:r>
              <a:rPr lang="fr-FR" sz="1200" dirty="0"/>
              <a:t>a)	Molécules organiques</a:t>
            </a:r>
          </a:p>
          <a:p>
            <a:pPr marL="228600" indent="-228600">
              <a:buAutoNum type="alphaLcParenR" startAt="2"/>
            </a:pPr>
            <a:r>
              <a:rPr lang="fr-FR" sz="1200" dirty="0"/>
              <a:t>	Complexes</a:t>
            </a:r>
          </a:p>
          <a:p>
            <a:pPr marL="228600" indent="-228600">
              <a:spcAft>
                <a:spcPts val="600"/>
              </a:spcAft>
              <a:buAutoNum type="alphaLcParenR" startAt="2"/>
            </a:pPr>
            <a:r>
              <a:rPr lang="fr-FR" sz="1200" dirty="0"/>
              <a:t>	</a:t>
            </a:r>
            <a:r>
              <a:rPr lang="fr-FR" sz="1200" dirty="0" err="1"/>
              <a:t>Absorptiométrie</a:t>
            </a:r>
            <a:endParaRPr lang="fr-FR" sz="1200" dirty="0"/>
          </a:p>
          <a:p>
            <a:r>
              <a:rPr lang="fr-FR" sz="1200" b="1" dirty="0"/>
              <a:t>3)	Infrarouge</a:t>
            </a:r>
          </a:p>
          <a:p>
            <a:r>
              <a:rPr lang="fr-FR" sz="1200" dirty="0"/>
              <a:t>a)	Principe</a:t>
            </a:r>
          </a:p>
          <a:p>
            <a:pPr marL="228600" indent="-228600">
              <a:buAutoNum type="alphaLcParenR" startAt="2"/>
            </a:pPr>
            <a:r>
              <a:rPr lang="fr-FR" sz="1200" dirty="0"/>
              <a:t>	Allure des spectres IR</a:t>
            </a:r>
          </a:p>
          <a:p>
            <a:pPr marL="228600" indent="-228600">
              <a:spcAft>
                <a:spcPts val="600"/>
              </a:spcAft>
              <a:buAutoNum type="alphaLcParenR" startAt="2"/>
            </a:pPr>
            <a:r>
              <a:rPr lang="fr-FR" sz="1200" dirty="0"/>
              <a:t>	Analyser un spectre IR</a:t>
            </a:r>
          </a:p>
          <a:p>
            <a:r>
              <a:rPr lang="fr-FR" sz="1200" b="1" dirty="0"/>
              <a:t>4)	RMN</a:t>
            </a:r>
          </a:p>
          <a:p>
            <a:r>
              <a:rPr lang="fr-FR" sz="1200" dirty="0"/>
              <a:t>a)	Principe</a:t>
            </a:r>
          </a:p>
          <a:p>
            <a:pPr marL="228600" indent="-228600">
              <a:buAutoNum type="alphaLcParenR" startAt="2"/>
            </a:pPr>
            <a:r>
              <a:rPr lang="fr-FR" sz="1200" dirty="0"/>
              <a:t>	Allure des spectres RMN</a:t>
            </a:r>
          </a:p>
          <a:p>
            <a:endParaRPr lang="fr-FR" sz="1200" dirty="0"/>
          </a:p>
          <a:p>
            <a:pPr>
              <a:spcAft>
                <a:spcPts val="600"/>
              </a:spcAft>
            </a:pP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2079053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84387" y="294692"/>
            <a:ext cx="9109615" cy="858859"/>
          </a:xfrm>
        </p:spPr>
        <p:txBody>
          <a:bodyPr>
            <a:normAutofit/>
          </a:bodyPr>
          <a:lstStyle/>
          <a:p>
            <a:r>
              <a:rPr lang="fr-FR" sz="2400" b="1" dirty="0"/>
              <a:t>1)	Généralités</a:t>
            </a:r>
            <a:br>
              <a:rPr lang="fr-FR" sz="2400" b="1" dirty="0"/>
            </a:br>
            <a:r>
              <a:rPr lang="fr-FR" sz="2400" dirty="0"/>
              <a:t>d)	Allure des spectres</a:t>
            </a:r>
          </a:p>
        </p:txBody>
      </p:sp>
      <p:cxnSp>
        <p:nvCxnSpPr>
          <p:cNvPr id="7" name="Connecteur droit 6"/>
          <p:cNvCxnSpPr/>
          <p:nvPr/>
        </p:nvCxnSpPr>
        <p:spPr>
          <a:xfrm>
            <a:off x="2757268" y="0"/>
            <a:ext cx="0" cy="6858000"/>
          </a:xfrm>
          <a:prstGeom prst="line">
            <a:avLst/>
          </a:prstGeom>
          <a:ln w="222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2" name="images12"/>
          <p:cNvPicPr/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3012331" y="1430948"/>
            <a:ext cx="4513884" cy="3619354"/>
          </a:xfrm>
          <a:prstGeom prst="rect">
            <a:avLst/>
          </a:prstGeom>
        </p:spPr>
      </p:pic>
      <p:pic>
        <p:nvPicPr>
          <p:cNvPr id="13" name="images8"/>
          <p:cNvPicPr/>
          <p:nvPr/>
        </p:nvPicPr>
        <p:blipFill>
          <a:blip r:embed="rId4">
            <a:alphaModFix/>
          </a:blip>
          <a:srcRect r="4998"/>
          <a:stretch>
            <a:fillRect/>
          </a:stretch>
        </p:blipFill>
        <p:spPr>
          <a:xfrm>
            <a:off x="7193059" y="1575582"/>
            <a:ext cx="4800943" cy="347472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351920" y="5194936"/>
            <a:ext cx="38347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dirty="0"/>
              <a:t>Superposition des spectres d’absorbance</a:t>
            </a:r>
            <a:br>
              <a:rPr lang="fr-FR" sz="1400" b="1" dirty="0"/>
            </a:br>
            <a:r>
              <a:rPr lang="fr-FR" sz="1400" b="1" dirty="0"/>
              <a:t>en lumière visible des chlorophylles a et b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7810830" y="5194936"/>
            <a:ext cx="35654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dirty="0"/>
              <a:t>Spectre IR en transmittance du butanol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168812" y="1575582"/>
            <a:ext cx="2588455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FR" b="1" dirty="0"/>
              <a:t>Plan de cours :</a:t>
            </a:r>
          </a:p>
          <a:p>
            <a:r>
              <a:rPr lang="fr-FR" sz="1200" b="1" dirty="0"/>
              <a:t>1)	Généralités</a:t>
            </a:r>
            <a:br>
              <a:rPr lang="fr-FR" sz="1200" b="1" dirty="0"/>
            </a:br>
            <a:r>
              <a:rPr lang="fr-FR" sz="1200" dirty="0"/>
              <a:t>a)	Absorption par les gaz</a:t>
            </a:r>
          </a:p>
          <a:p>
            <a:pPr marL="228600" indent="-228600">
              <a:buAutoNum type="alphaLcParenR" startAt="2"/>
            </a:pPr>
            <a:r>
              <a:rPr lang="fr-FR" sz="1200" dirty="0"/>
              <a:t>	Absorption par les phases</a:t>
            </a:r>
            <a:br>
              <a:rPr lang="fr-FR" sz="1200" dirty="0"/>
            </a:br>
            <a:r>
              <a:rPr lang="fr-FR" sz="1200" dirty="0"/>
              <a:t>	condensées</a:t>
            </a:r>
          </a:p>
          <a:p>
            <a:pPr marL="228600" indent="-228600">
              <a:buAutoNum type="alphaLcParenR" startAt="2"/>
            </a:pPr>
            <a:r>
              <a:rPr lang="fr-FR" sz="1200" dirty="0"/>
              <a:t>	Appareillage</a:t>
            </a:r>
          </a:p>
          <a:p>
            <a:pPr marL="228600" indent="-228600">
              <a:spcAft>
                <a:spcPts val="600"/>
              </a:spcAft>
              <a:buAutoNum type="alphaLcParenR" startAt="2"/>
            </a:pPr>
            <a:r>
              <a:rPr lang="fr-FR" sz="1200" dirty="0">
                <a:solidFill>
                  <a:srgbClr val="FF0000"/>
                </a:solidFill>
              </a:rPr>
              <a:t>	Allure des spectres</a:t>
            </a:r>
          </a:p>
          <a:p>
            <a:pPr marL="228600" indent="-228600">
              <a:buAutoNum type="arabicParenR" startAt="2"/>
            </a:pPr>
            <a:r>
              <a:rPr lang="fr-FR" sz="1200" b="1" dirty="0"/>
              <a:t>	UV-Visible</a:t>
            </a:r>
          </a:p>
          <a:p>
            <a:r>
              <a:rPr lang="fr-FR" sz="1200" dirty="0"/>
              <a:t>a)	Molécules organiques</a:t>
            </a:r>
          </a:p>
          <a:p>
            <a:pPr marL="228600" indent="-228600">
              <a:buAutoNum type="alphaLcParenR" startAt="2"/>
            </a:pPr>
            <a:r>
              <a:rPr lang="fr-FR" sz="1200" dirty="0"/>
              <a:t>	Complexes</a:t>
            </a:r>
          </a:p>
          <a:p>
            <a:pPr marL="228600" indent="-228600">
              <a:spcAft>
                <a:spcPts val="600"/>
              </a:spcAft>
              <a:buAutoNum type="alphaLcParenR" startAt="2"/>
            </a:pPr>
            <a:r>
              <a:rPr lang="fr-FR" sz="1200" dirty="0"/>
              <a:t>	</a:t>
            </a:r>
            <a:r>
              <a:rPr lang="fr-FR" sz="1200" dirty="0" err="1"/>
              <a:t>Absorptiométrie</a:t>
            </a:r>
            <a:endParaRPr lang="fr-FR" sz="1200" dirty="0"/>
          </a:p>
          <a:p>
            <a:r>
              <a:rPr lang="fr-FR" sz="1200" b="1" dirty="0"/>
              <a:t>3)	Infrarouge</a:t>
            </a:r>
          </a:p>
          <a:p>
            <a:r>
              <a:rPr lang="fr-FR" sz="1200" dirty="0"/>
              <a:t>a)	Principe</a:t>
            </a:r>
          </a:p>
          <a:p>
            <a:pPr marL="228600" indent="-228600">
              <a:buAutoNum type="alphaLcParenR" startAt="2"/>
            </a:pPr>
            <a:r>
              <a:rPr lang="fr-FR" sz="1200" dirty="0"/>
              <a:t>	Allure des spectres IR</a:t>
            </a:r>
          </a:p>
          <a:p>
            <a:pPr marL="228600" indent="-228600">
              <a:spcAft>
                <a:spcPts val="600"/>
              </a:spcAft>
              <a:buAutoNum type="alphaLcParenR" startAt="2"/>
            </a:pPr>
            <a:r>
              <a:rPr lang="fr-FR" sz="1200" dirty="0"/>
              <a:t>	Analyser un spectre IR</a:t>
            </a:r>
          </a:p>
          <a:p>
            <a:r>
              <a:rPr lang="fr-FR" sz="1200" b="1" dirty="0"/>
              <a:t>4)	RMN</a:t>
            </a:r>
          </a:p>
          <a:p>
            <a:r>
              <a:rPr lang="fr-FR" sz="1200" dirty="0"/>
              <a:t>a)	Principe</a:t>
            </a:r>
          </a:p>
          <a:p>
            <a:pPr marL="228600" indent="-228600">
              <a:buAutoNum type="alphaLcParenR" startAt="2"/>
            </a:pPr>
            <a:r>
              <a:rPr lang="fr-FR" sz="1200" dirty="0"/>
              <a:t>	Allure des spectres RMN</a:t>
            </a:r>
          </a:p>
          <a:p>
            <a:endParaRPr lang="fr-FR" sz="1200" dirty="0"/>
          </a:p>
          <a:p>
            <a:pPr>
              <a:spcAft>
                <a:spcPts val="600"/>
              </a:spcAft>
            </a:pP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38855651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84387" y="294692"/>
            <a:ext cx="9109615" cy="858859"/>
          </a:xfrm>
        </p:spPr>
        <p:txBody>
          <a:bodyPr>
            <a:normAutofit/>
          </a:bodyPr>
          <a:lstStyle/>
          <a:p>
            <a:r>
              <a:rPr lang="fr-FR" sz="2400" b="1" dirty="0"/>
              <a:t>2)	Spectrophotométrie UV-Visible</a:t>
            </a:r>
            <a:br>
              <a:rPr lang="fr-FR" sz="2400" b="1" dirty="0"/>
            </a:br>
            <a:r>
              <a:rPr lang="fr-FR" sz="2400" dirty="0"/>
              <a:t>a)	Absorption par les molécules organiques</a:t>
            </a:r>
          </a:p>
        </p:txBody>
      </p:sp>
      <p:cxnSp>
        <p:nvCxnSpPr>
          <p:cNvPr id="7" name="Connecteur droit 6"/>
          <p:cNvCxnSpPr/>
          <p:nvPr/>
        </p:nvCxnSpPr>
        <p:spPr>
          <a:xfrm>
            <a:off x="2757268" y="0"/>
            <a:ext cx="0" cy="6858000"/>
          </a:xfrm>
          <a:prstGeom prst="line">
            <a:avLst/>
          </a:prstGeom>
          <a:ln w="222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2884384" y="1926630"/>
            <a:ext cx="5405098" cy="3777622"/>
          </a:xfrm>
        </p:spPr>
        <p:txBody>
          <a:bodyPr/>
          <a:lstStyle/>
          <a:p>
            <a:pPr algn="just">
              <a:spcAft>
                <a:spcPts val="1200"/>
              </a:spcAft>
            </a:pPr>
            <a:r>
              <a:rPr lang="fr-FR" i="1" dirty="0"/>
              <a:t>Ecrire les formules topologiques des molécules R(CH=CH)</a:t>
            </a:r>
            <a:r>
              <a:rPr lang="fr-FR" i="1" baseline="-25000" dirty="0" err="1"/>
              <a:t>n</a:t>
            </a:r>
            <a:r>
              <a:rPr lang="fr-FR" i="1" dirty="0" err="1"/>
              <a:t>R</a:t>
            </a:r>
            <a:r>
              <a:rPr lang="fr-FR" i="1" dirty="0"/>
              <a:t> pour des nombres de motifs n égaux à 3, 4 ou 5.</a:t>
            </a:r>
          </a:p>
          <a:p>
            <a:pPr>
              <a:spcAft>
                <a:spcPts val="1200"/>
              </a:spcAft>
            </a:pPr>
            <a:r>
              <a:rPr lang="fr-FR" i="1" dirty="0"/>
              <a:t>Que constate-t-on ?</a:t>
            </a:r>
          </a:p>
          <a:p>
            <a:r>
              <a:rPr lang="fr-FR" dirty="0"/>
              <a:t>Notion de conjugaison</a:t>
            </a:r>
            <a:br>
              <a:rPr lang="fr-FR" i="1" dirty="0"/>
            </a:br>
            <a:endParaRPr lang="fr-FR" i="1" dirty="0"/>
          </a:p>
        </p:txBody>
      </p:sp>
      <p:pic>
        <p:nvPicPr>
          <p:cNvPr id="13" name="images10"/>
          <p:cNvPicPr/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8289484" y="1575582"/>
            <a:ext cx="3510300" cy="4825218"/>
          </a:xfrm>
          <a:prstGeom prst="rect">
            <a:avLst/>
          </a:prstGeom>
          <a:ln w="720">
            <a:solidFill>
              <a:srgbClr val="000000"/>
            </a:solidFill>
            <a:prstDash val="solid"/>
          </a:ln>
        </p:spPr>
      </p:pic>
      <p:sp>
        <p:nvSpPr>
          <p:cNvPr id="14" name="ZoneTexte 13"/>
          <p:cNvSpPr txBox="1"/>
          <p:nvPr/>
        </p:nvSpPr>
        <p:spPr>
          <a:xfrm>
            <a:off x="168812" y="1575582"/>
            <a:ext cx="2588455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FR" b="1" dirty="0"/>
              <a:t>Plan de cours :</a:t>
            </a:r>
          </a:p>
          <a:p>
            <a:r>
              <a:rPr lang="fr-FR" sz="1200" b="1" dirty="0"/>
              <a:t>1)	Généralités</a:t>
            </a:r>
            <a:br>
              <a:rPr lang="fr-FR" sz="1200" b="1" dirty="0"/>
            </a:br>
            <a:r>
              <a:rPr lang="fr-FR" sz="1200" dirty="0"/>
              <a:t>a)	Absorption par les gaz</a:t>
            </a:r>
          </a:p>
          <a:p>
            <a:pPr marL="228600" indent="-228600">
              <a:buAutoNum type="alphaLcParenR" startAt="2"/>
            </a:pPr>
            <a:r>
              <a:rPr lang="fr-FR" sz="1200" dirty="0"/>
              <a:t>	Absorption par les phases</a:t>
            </a:r>
            <a:br>
              <a:rPr lang="fr-FR" sz="1200" dirty="0"/>
            </a:br>
            <a:r>
              <a:rPr lang="fr-FR" sz="1200" dirty="0"/>
              <a:t>	condensées</a:t>
            </a:r>
          </a:p>
          <a:p>
            <a:pPr marL="228600" indent="-228600">
              <a:buAutoNum type="alphaLcParenR" startAt="2"/>
            </a:pPr>
            <a:r>
              <a:rPr lang="fr-FR" sz="1200" dirty="0"/>
              <a:t>	Appareillage</a:t>
            </a:r>
          </a:p>
          <a:p>
            <a:pPr marL="228600" indent="-228600">
              <a:spcAft>
                <a:spcPts val="600"/>
              </a:spcAft>
              <a:buAutoNum type="alphaLcParenR" startAt="2"/>
            </a:pPr>
            <a:r>
              <a:rPr lang="fr-FR" sz="1200" dirty="0"/>
              <a:t>	Allure des spectres</a:t>
            </a:r>
          </a:p>
          <a:p>
            <a:pPr marL="228600" indent="-228600">
              <a:buAutoNum type="arabicParenR" startAt="2"/>
            </a:pPr>
            <a:r>
              <a:rPr lang="fr-FR" sz="1200" b="1" dirty="0"/>
              <a:t>	UV-Visible</a:t>
            </a:r>
          </a:p>
          <a:p>
            <a:r>
              <a:rPr lang="fr-FR" sz="1200" dirty="0">
                <a:solidFill>
                  <a:srgbClr val="FF0000"/>
                </a:solidFill>
              </a:rPr>
              <a:t>a)	Molécules organiques</a:t>
            </a:r>
          </a:p>
          <a:p>
            <a:pPr marL="228600" indent="-228600">
              <a:buAutoNum type="alphaLcParenR" startAt="2"/>
            </a:pPr>
            <a:r>
              <a:rPr lang="fr-FR" sz="1200" dirty="0"/>
              <a:t>	Complexes</a:t>
            </a:r>
          </a:p>
          <a:p>
            <a:pPr marL="228600" indent="-228600">
              <a:spcAft>
                <a:spcPts val="600"/>
              </a:spcAft>
              <a:buAutoNum type="alphaLcParenR" startAt="2"/>
            </a:pPr>
            <a:r>
              <a:rPr lang="fr-FR" sz="1200" dirty="0"/>
              <a:t>	</a:t>
            </a:r>
            <a:r>
              <a:rPr lang="fr-FR" sz="1200" dirty="0" err="1"/>
              <a:t>Absorptiométrie</a:t>
            </a:r>
            <a:endParaRPr lang="fr-FR" sz="1200" dirty="0"/>
          </a:p>
          <a:p>
            <a:r>
              <a:rPr lang="fr-FR" sz="1200" b="1" dirty="0"/>
              <a:t>3)	Infrarouge</a:t>
            </a:r>
          </a:p>
          <a:p>
            <a:r>
              <a:rPr lang="fr-FR" sz="1200" dirty="0"/>
              <a:t>a)	Principe</a:t>
            </a:r>
          </a:p>
          <a:p>
            <a:pPr marL="228600" indent="-228600">
              <a:buAutoNum type="alphaLcParenR" startAt="2"/>
            </a:pPr>
            <a:r>
              <a:rPr lang="fr-FR" sz="1200" dirty="0"/>
              <a:t>	Allure des spectres IR</a:t>
            </a:r>
          </a:p>
          <a:p>
            <a:pPr marL="228600" indent="-228600">
              <a:spcAft>
                <a:spcPts val="600"/>
              </a:spcAft>
              <a:buAutoNum type="alphaLcParenR" startAt="2"/>
            </a:pPr>
            <a:r>
              <a:rPr lang="fr-FR" sz="1200" dirty="0"/>
              <a:t>	Analyser un spectre IR</a:t>
            </a:r>
          </a:p>
          <a:p>
            <a:r>
              <a:rPr lang="fr-FR" sz="1200" b="1" dirty="0"/>
              <a:t>4)	RMN</a:t>
            </a:r>
          </a:p>
          <a:p>
            <a:r>
              <a:rPr lang="fr-FR" sz="1200" dirty="0"/>
              <a:t>a)	Principe</a:t>
            </a:r>
          </a:p>
          <a:p>
            <a:pPr marL="228600" indent="-228600">
              <a:buAutoNum type="alphaLcParenR" startAt="2"/>
            </a:pPr>
            <a:r>
              <a:rPr lang="fr-FR" sz="1200" dirty="0"/>
              <a:t>	Allure des spectres RMN</a:t>
            </a:r>
          </a:p>
          <a:p>
            <a:endParaRPr lang="fr-FR" sz="1200" dirty="0"/>
          </a:p>
          <a:p>
            <a:pPr>
              <a:spcAft>
                <a:spcPts val="600"/>
              </a:spcAft>
            </a:pP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5566677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84387" y="294692"/>
            <a:ext cx="9109615" cy="858859"/>
          </a:xfrm>
        </p:spPr>
        <p:txBody>
          <a:bodyPr>
            <a:normAutofit/>
          </a:bodyPr>
          <a:lstStyle/>
          <a:p>
            <a:r>
              <a:rPr lang="fr-FR" sz="2400" b="1" dirty="0"/>
              <a:t>2)	Spectrophotométrie UV-Visible</a:t>
            </a:r>
            <a:br>
              <a:rPr lang="fr-FR" sz="2400" b="1" dirty="0"/>
            </a:br>
            <a:r>
              <a:rPr lang="fr-FR" sz="2400" dirty="0"/>
              <a:t>a)	Absorption par les molécules organiques</a:t>
            </a:r>
          </a:p>
        </p:txBody>
      </p:sp>
      <p:cxnSp>
        <p:nvCxnSpPr>
          <p:cNvPr id="7" name="Connecteur droit 6"/>
          <p:cNvCxnSpPr/>
          <p:nvPr/>
        </p:nvCxnSpPr>
        <p:spPr>
          <a:xfrm>
            <a:off x="2757268" y="0"/>
            <a:ext cx="0" cy="6858000"/>
          </a:xfrm>
          <a:prstGeom prst="line">
            <a:avLst/>
          </a:prstGeom>
          <a:ln w="222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84387" y="5976896"/>
            <a:ext cx="8915400" cy="881103"/>
          </a:xfrm>
        </p:spPr>
        <p:txBody>
          <a:bodyPr>
            <a:normAutofit fontScale="92500" lnSpcReduction="20000"/>
          </a:bodyPr>
          <a:lstStyle/>
          <a:p>
            <a:r>
              <a:rPr lang="fr-FR" i="1" dirty="0"/>
              <a:t>Repérer le système conjugué dans le </a:t>
            </a:r>
            <a:r>
              <a:rPr lang="fr-FR" i="1" dirty="0" err="1"/>
              <a:t>lycopène</a:t>
            </a:r>
            <a:r>
              <a:rPr lang="fr-FR" i="1" dirty="0"/>
              <a:t> et dans chacune des deux formes de la phénolphtaléine.</a:t>
            </a:r>
          </a:p>
          <a:p>
            <a:r>
              <a:rPr lang="fr-FR" i="1" dirty="0"/>
              <a:t>Seule l’une des formes est colorée, laquelle ?</a:t>
            </a:r>
          </a:p>
        </p:txBody>
      </p:sp>
      <p:pic>
        <p:nvPicPr>
          <p:cNvPr id="9" name="images5"/>
          <p:cNvPicPr/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4202956" y="3057713"/>
            <a:ext cx="6237581" cy="2426837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852961" y="5473869"/>
            <a:ext cx="4937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Couple acide-base de la </a:t>
            </a:r>
            <a:r>
              <a:rPr lang="fr-FR" b="1" dirty="0" err="1"/>
              <a:t>phenolphtaléine</a:t>
            </a:r>
            <a:endParaRPr lang="fr-FR" b="1" dirty="0"/>
          </a:p>
        </p:txBody>
      </p:sp>
      <p:sp>
        <p:nvSpPr>
          <p:cNvPr id="12" name="Espace réservé du contenu 2"/>
          <p:cNvSpPr txBox="1">
            <a:spLocks/>
          </p:cNvSpPr>
          <p:nvPr/>
        </p:nvSpPr>
        <p:spPr>
          <a:xfrm>
            <a:off x="2757267" y="1152907"/>
            <a:ext cx="8915400" cy="8811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Absorption dans le visible par les molécules organiques.</a:t>
            </a:r>
          </a:p>
        </p:txBody>
      </p:sp>
      <p:pic>
        <p:nvPicPr>
          <p:cNvPr id="14" name="images3"/>
          <p:cNvPicPr/>
          <p:nvPr/>
        </p:nvPicPr>
        <p:blipFill rotWithShape="1">
          <a:blip r:embed="rId4">
            <a:alphaModFix/>
          </a:blip>
          <a:srcRect b="30551"/>
          <a:stretch/>
        </p:blipFill>
        <p:spPr>
          <a:xfrm>
            <a:off x="3546644" y="1575583"/>
            <a:ext cx="7679374" cy="914400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5235098" y="2448736"/>
            <a:ext cx="3959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La molécule de </a:t>
            </a:r>
            <a:r>
              <a:rPr lang="fr-FR" b="1" dirty="0" err="1"/>
              <a:t>lycopène</a:t>
            </a:r>
            <a:r>
              <a:rPr lang="fr-FR" b="1" dirty="0"/>
              <a:t> (E160d)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168812" y="1575582"/>
            <a:ext cx="2588455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FR" b="1" dirty="0"/>
              <a:t>Plan de cours :</a:t>
            </a:r>
          </a:p>
          <a:p>
            <a:r>
              <a:rPr lang="fr-FR" sz="1200" b="1" dirty="0"/>
              <a:t>1)	Généralités</a:t>
            </a:r>
            <a:br>
              <a:rPr lang="fr-FR" sz="1200" b="1" dirty="0"/>
            </a:br>
            <a:r>
              <a:rPr lang="fr-FR" sz="1200" dirty="0"/>
              <a:t>a)	Absorption par les gaz</a:t>
            </a:r>
          </a:p>
          <a:p>
            <a:pPr marL="228600" indent="-228600">
              <a:buAutoNum type="alphaLcParenR" startAt="2"/>
            </a:pPr>
            <a:r>
              <a:rPr lang="fr-FR" sz="1200" dirty="0"/>
              <a:t>	Absorption par les phases</a:t>
            </a:r>
            <a:br>
              <a:rPr lang="fr-FR" sz="1200" dirty="0"/>
            </a:br>
            <a:r>
              <a:rPr lang="fr-FR" sz="1200" dirty="0"/>
              <a:t>	condensées</a:t>
            </a:r>
          </a:p>
          <a:p>
            <a:pPr marL="228600" indent="-228600">
              <a:buAutoNum type="alphaLcParenR" startAt="2"/>
            </a:pPr>
            <a:r>
              <a:rPr lang="fr-FR" sz="1200" dirty="0"/>
              <a:t>	Appareillage</a:t>
            </a:r>
          </a:p>
          <a:p>
            <a:pPr marL="228600" indent="-228600">
              <a:spcAft>
                <a:spcPts val="600"/>
              </a:spcAft>
              <a:buAutoNum type="alphaLcParenR" startAt="2"/>
            </a:pPr>
            <a:r>
              <a:rPr lang="fr-FR" sz="1200" dirty="0"/>
              <a:t>	Allure des spectres</a:t>
            </a:r>
          </a:p>
          <a:p>
            <a:pPr marL="228600" indent="-228600">
              <a:buAutoNum type="arabicParenR" startAt="2"/>
            </a:pPr>
            <a:r>
              <a:rPr lang="fr-FR" sz="1200" b="1" dirty="0"/>
              <a:t>	UV-Visible</a:t>
            </a:r>
          </a:p>
          <a:p>
            <a:r>
              <a:rPr lang="fr-FR" sz="1200" dirty="0">
                <a:solidFill>
                  <a:srgbClr val="FF0000"/>
                </a:solidFill>
              </a:rPr>
              <a:t>a)	Molécules organiques</a:t>
            </a:r>
          </a:p>
          <a:p>
            <a:pPr marL="228600" indent="-228600">
              <a:buAutoNum type="alphaLcParenR" startAt="2"/>
            </a:pPr>
            <a:r>
              <a:rPr lang="fr-FR" sz="1200" dirty="0"/>
              <a:t>	Complexes</a:t>
            </a:r>
          </a:p>
          <a:p>
            <a:pPr marL="228600" indent="-228600">
              <a:spcAft>
                <a:spcPts val="600"/>
              </a:spcAft>
              <a:buAutoNum type="alphaLcParenR" startAt="2"/>
            </a:pPr>
            <a:r>
              <a:rPr lang="fr-FR" sz="1200" dirty="0"/>
              <a:t>	</a:t>
            </a:r>
            <a:r>
              <a:rPr lang="fr-FR" sz="1200" dirty="0" err="1"/>
              <a:t>Absorptiométrie</a:t>
            </a:r>
            <a:endParaRPr lang="fr-FR" sz="1200" dirty="0"/>
          </a:p>
          <a:p>
            <a:r>
              <a:rPr lang="fr-FR" sz="1200" b="1" dirty="0"/>
              <a:t>3)	Infrarouge</a:t>
            </a:r>
          </a:p>
          <a:p>
            <a:r>
              <a:rPr lang="fr-FR" sz="1200" dirty="0"/>
              <a:t>a)	Principe</a:t>
            </a:r>
          </a:p>
          <a:p>
            <a:pPr marL="228600" indent="-228600">
              <a:buAutoNum type="alphaLcParenR" startAt="2"/>
            </a:pPr>
            <a:r>
              <a:rPr lang="fr-FR" sz="1200" dirty="0"/>
              <a:t>	Allure des spectres IR</a:t>
            </a:r>
          </a:p>
          <a:p>
            <a:pPr marL="228600" indent="-228600">
              <a:spcAft>
                <a:spcPts val="600"/>
              </a:spcAft>
              <a:buAutoNum type="alphaLcParenR" startAt="2"/>
            </a:pPr>
            <a:r>
              <a:rPr lang="fr-FR" sz="1200" dirty="0"/>
              <a:t>	Analyser un spectre IR</a:t>
            </a:r>
          </a:p>
          <a:p>
            <a:r>
              <a:rPr lang="fr-FR" sz="1200" b="1" dirty="0"/>
              <a:t>4)	RMN</a:t>
            </a:r>
          </a:p>
          <a:p>
            <a:r>
              <a:rPr lang="fr-FR" sz="1200" dirty="0"/>
              <a:t>a)	Principe</a:t>
            </a:r>
          </a:p>
          <a:p>
            <a:pPr marL="228600" indent="-228600">
              <a:buAutoNum type="alphaLcParenR" startAt="2"/>
            </a:pPr>
            <a:r>
              <a:rPr lang="fr-FR" sz="1200" dirty="0"/>
              <a:t>	Allure des spectres RMN</a:t>
            </a:r>
          </a:p>
          <a:p>
            <a:endParaRPr lang="fr-FR" sz="1200" dirty="0"/>
          </a:p>
          <a:p>
            <a:pPr>
              <a:spcAft>
                <a:spcPts val="600"/>
              </a:spcAft>
            </a:pP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21634347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84387" y="294692"/>
            <a:ext cx="9109615" cy="858859"/>
          </a:xfrm>
        </p:spPr>
        <p:txBody>
          <a:bodyPr>
            <a:normAutofit/>
          </a:bodyPr>
          <a:lstStyle/>
          <a:p>
            <a:r>
              <a:rPr lang="fr-FR" sz="2400" b="1" dirty="0"/>
              <a:t>2)	Spectrophotométrie UV-Visible</a:t>
            </a:r>
            <a:br>
              <a:rPr lang="fr-FR" sz="2400" b="1" dirty="0"/>
            </a:br>
            <a:r>
              <a:rPr lang="fr-FR" sz="2400" dirty="0"/>
              <a:t>b)	Absorption par les complexes de métaux de transition</a:t>
            </a:r>
          </a:p>
        </p:txBody>
      </p:sp>
      <p:cxnSp>
        <p:nvCxnSpPr>
          <p:cNvPr id="7" name="Connecteur droit 6"/>
          <p:cNvCxnSpPr/>
          <p:nvPr/>
        </p:nvCxnSpPr>
        <p:spPr>
          <a:xfrm>
            <a:off x="2757268" y="0"/>
            <a:ext cx="0" cy="6858000"/>
          </a:xfrm>
          <a:prstGeom prst="line">
            <a:avLst/>
          </a:prstGeom>
          <a:ln w="222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2" name="Espace réservé du contenu 2"/>
          <p:cNvSpPr txBox="1">
            <a:spLocks/>
          </p:cNvSpPr>
          <p:nvPr/>
        </p:nvSpPr>
        <p:spPr>
          <a:xfrm>
            <a:off x="2757267" y="1152907"/>
            <a:ext cx="8915400" cy="8811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Définition</a:t>
            </a:r>
          </a:p>
          <a:p>
            <a:r>
              <a:rPr lang="fr-FR" dirty="0"/>
              <a:t>Spectre UV-Visible du sulfate de cuivre</a:t>
            </a:r>
          </a:p>
        </p:txBody>
      </p:sp>
      <p:pic>
        <p:nvPicPr>
          <p:cNvPr id="5122" name="Picture 2" descr="http://www.chimix.com/an10/bac10/image/noum904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7541" y="2306458"/>
            <a:ext cx="6082741" cy="382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58756" y="3004037"/>
            <a:ext cx="2833720" cy="2079794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168812" y="1575582"/>
            <a:ext cx="2588455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FR" b="1" dirty="0"/>
              <a:t>Plan de cours :</a:t>
            </a:r>
          </a:p>
          <a:p>
            <a:r>
              <a:rPr lang="fr-FR" sz="1200" b="1" dirty="0"/>
              <a:t>1)	Généralités</a:t>
            </a:r>
            <a:br>
              <a:rPr lang="fr-FR" sz="1200" b="1" dirty="0"/>
            </a:br>
            <a:r>
              <a:rPr lang="fr-FR" sz="1200" dirty="0"/>
              <a:t>a)	Absorption par les gaz</a:t>
            </a:r>
          </a:p>
          <a:p>
            <a:pPr marL="228600" indent="-228600">
              <a:buAutoNum type="alphaLcParenR" startAt="2"/>
            </a:pPr>
            <a:r>
              <a:rPr lang="fr-FR" sz="1200" dirty="0"/>
              <a:t>	Absorption par les phases</a:t>
            </a:r>
            <a:br>
              <a:rPr lang="fr-FR" sz="1200" dirty="0"/>
            </a:br>
            <a:r>
              <a:rPr lang="fr-FR" sz="1200" dirty="0"/>
              <a:t>	condensées</a:t>
            </a:r>
          </a:p>
          <a:p>
            <a:pPr marL="228600" indent="-228600">
              <a:buAutoNum type="alphaLcParenR" startAt="2"/>
            </a:pPr>
            <a:r>
              <a:rPr lang="fr-FR" sz="1200" dirty="0"/>
              <a:t>	Appareillage</a:t>
            </a:r>
          </a:p>
          <a:p>
            <a:pPr marL="228600" indent="-228600">
              <a:spcAft>
                <a:spcPts val="600"/>
              </a:spcAft>
              <a:buAutoNum type="alphaLcParenR" startAt="2"/>
            </a:pPr>
            <a:r>
              <a:rPr lang="fr-FR" sz="1200" dirty="0"/>
              <a:t>	Allure des spectres</a:t>
            </a:r>
          </a:p>
          <a:p>
            <a:pPr marL="228600" indent="-228600">
              <a:buAutoNum type="arabicParenR" startAt="2"/>
            </a:pPr>
            <a:r>
              <a:rPr lang="fr-FR" sz="1200" b="1" dirty="0"/>
              <a:t>	UV-Visible</a:t>
            </a:r>
          </a:p>
          <a:p>
            <a:r>
              <a:rPr lang="fr-FR" sz="1200" dirty="0"/>
              <a:t>a)	Molécules organiques</a:t>
            </a:r>
          </a:p>
          <a:p>
            <a:pPr marL="228600" indent="-228600">
              <a:buAutoNum type="alphaLcParenR" startAt="2"/>
            </a:pPr>
            <a:r>
              <a:rPr lang="fr-FR" sz="1200" dirty="0">
                <a:solidFill>
                  <a:srgbClr val="FF0000"/>
                </a:solidFill>
              </a:rPr>
              <a:t>	Complexes</a:t>
            </a:r>
          </a:p>
          <a:p>
            <a:pPr marL="228600" indent="-228600">
              <a:spcAft>
                <a:spcPts val="600"/>
              </a:spcAft>
              <a:buAutoNum type="alphaLcParenR" startAt="2"/>
            </a:pPr>
            <a:r>
              <a:rPr lang="fr-FR" sz="1200" dirty="0"/>
              <a:t>	</a:t>
            </a:r>
            <a:r>
              <a:rPr lang="fr-FR" sz="1200" dirty="0" err="1"/>
              <a:t>Absorptiométrie</a:t>
            </a:r>
            <a:endParaRPr lang="fr-FR" sz="1200" dirty="0"/>
          </a:p>
          <a:p>
            <a:r>
              <a:rPr lang="fr-FR" sz="1200" b="1" dirty="0"/>
              <a:t>3)	Infrarouge</a:t>
            </a:r>
          </a:p>
          <a:p>
            <a:r>
              <a:rPr lang="fr-FR" sz="1200" dirty="0"/>
              <a:t>a)	Principe</a:t>
            </a:r>
          </a:p>
          <a:p>
            <a:pPr marL="228600" indent="-228600">
              <a:buAutoNum type="alphaLcParenR" startAt="2"/>
            </a:pPr>
            <a:r>
              <a:rPr lang="fr-FR" sz="1200" dirty="0"/>
              <a:t>	Allure des spectres IR</a:t>
            </a:r>
          </a:p>
          <a:p>
            <a:pPr marL="228600" indent="-228600">
              <a:spcAft>
                <a:spcPts val="600"/>
              </a:spcAft>
              <a:buAutoNum type="alphaLcParenR" startAt="2"/>
            </a:pPr>
            <a:r>
              <a:rPr lang="fr-FR" sz="1200" dirty="0"/>
              <a:t>	Analyser un spectre IR</a:t>
            </a:r>
          </a:p>
          <a:p>
            <a:r>
              <a:rPr lang="fr-FR" sz="1200" b="1" dirty="0"/>
              <a:t>4)	RMN</a:t>
            </a:r>
          </a:p>
          <a:p>
            <a:r>
              <a:rPr lang="fr-FR" sz="1200" dirty="0"/>
              <a:t>a)	Principe</a:t>
            </a:r>
          </a:p>
          <a:p>
            <a:pPr marL="228600" indent="-228600">
              <a:buAutoNum type="alphaLcParenR" startAt="2"/>
            </a:pPr>
            <a:r>
              <a:rPr lang="fr-FR" sz="1200" dirty="0"/>
              <a:t>	Allure des spectres RMN</a:t>
            </a:r>
          </a:p>
          <a:p>
            <a:endParaRPr lang="fr-FR" sz="1200" dirty="0"/>
          </a:p>
          <a:p>
            <a:pPr>
              <a:spcAft>
                <a:spcPts val="600"/>
              </a:spcAft>
            </a:pP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24159244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84387" y="294692"/>
            <a:ext cx="9109615" cy="858859"/>
          </a:xfrm>
        </p:spPr>
        <p:txBody>
          <a:bodyPr>
            <a:normAutofit/>
          </a:bodyPr>
          <a:lstStyle/>
          <a:p>
            <a:r>
              <a:rPr lang="fr-FR" sz="2400" b="1" dirty="0"/>
              <a:t>2)	Spectrophotométrie UV-Visible</a:t>
            </a:r>
            <a:br>
              <a:rPr lang="fr-FR" sz="2400" b="1" dirty="0"/>
            </a:br>
            <a:r>
              <a:rPr lang="fr-FR" sz="2400" dirty="0"/>
              <a:t>c)	</a:t>
            </a:r>
            <a:r>
              <a:rPr lang="fr-FR" sz="2400" dirty="0" err="1"/>
              <a:t>Absorptiométrie</a:t>
            </a:r>
            <a:endParaRPr lang="fr-FR" sz="2400" dirty="0"/>
          </a:p>
        </p:txBody>
      </p:sp>
      <p:cxnSp>
        <p:nvCxnSpPr>
          <p:cNvPr id="7" name="Connecteur droit 6"/>
          <p:cNvCxnSpPr/>
          <p:nvPr/>
        </p:nvCxnSpPr>
        <p:spPr>
          <a:xfrm>
            <a:off x="2757268" y="0"/>
            <a:ext cx="0" cy="6858000"/>
          </a:xfrm>
          <a:prstGeom prst="line">
            <a:avLst/>
          </a:prstGeom>
          <a:ln w="222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2" name="Espace réservé du contenu 2"/>
          <p:cNvSpPr txBox="1">
            <a:spLocks/>
          </p:cNvSpPr>
          <p:nvPr/>
        </p:nvSpPr>
        <p:spPr>
          <a:xfrm>
            <a:off x="2757267" y="1152907"/>
            <a:ext cx="8915400" cy="116188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Principe</a:t>
            </a:r>
          </a:p>
          <a:p>
            <a:r>
              <a:rPr lang="fr-FR" dirty="0"/>
              <a:t>Choix d’une longueur d’onde de travail</a:t>
            </a:r>
          </a:p>
          <a:p>
            <a:r>
              <a:rPr lang="fr-FR" dirty="0"/>
              <a:t>Spectre du permanganate de potassium à différentes concentrations</a:t>
            </a:r>
          </a:p>
          <a:p>
            <a:endParaRPr lang="fr-FR" dirty="0"/>
          </a:p>
        </p:txBody>
      </p:sp>
      <p:pic>
        <p:nvPicPr>
          <p:cNvPr id="9" name="images13"/>
          <p:cNvPicPr/>
          <p:nvPr/>
        </p:nvPicPr>
        <p:blipFill rotWithShape="1">
          <a:blip r:embed="rId3">
            <a:alphaModFix/>
          </a:blip>
          <a:srcRect t="3174"/>
          <a:stretch/>
        </p:blipFill>
        <p:spPr>
          <a:xfrm>
            <a:off x="2975174" y="2477674"/>
            <a:ext cx="4246110" cy="2746715"/>
          </a:xfrm>
          <a:prstGeom prst="rect">
            <a:avLst/>
          </a:prstGeom>
        </p:spPr>
      </p:pic>
      <p:pic>
        <p:nvPicPr>
          <p:cNvPr id="13" name="images15"/>
          <p:cNvPicPr/>
          <p:nvPr/>
        </p:nvPicPr>
        <p:blipFill rotWithShape="1">
          <a:blip r:embed="rId4">
            <a:alphaModFix/>
          </a:blip>
          <a:srcRect b="3761"/>
          <a:stretch/>
        </p:blipFill>
        <p:spPr>
          <a:xfrm>
            <a:off x="7439189" y="2493130"/>
            <a:ext cx="4028084" cy="2731259"/>
          </a:xfrm>
          <a:prstGeom prst="rect">
            <a:avLst/>
          </a:prstGeom>
        </p:spPr>
      </p:pic>
      <p:sp>
        <p:nvSpPr>
          <p:cNvPr id="14" name="Espace réservé du contenu 2"/>
          <p:cNvSpPr txBox="1">
            <a:spLocks/>
          </p:cNvSpPr>
          <p:nvPr/>
        </p:nvSpPr>
        <p:spPr>
          <a:xfrm>
            <a:off x="2757267" y="5554890"/>
            <a:ext cx="8915400" cy="8811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i="1" dirty="0"/>
              <a:t>Quelle est la concentration d’une solution de permanganate de potassium dont l’absorbance à 525 nm est de 1,50.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168812" y="1575582"/>
            <a:ext cx="2588455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FR" b="1" dirty="0"/>
              <a:t>Plan de cours :</a:t>
            </a:r>
          </a:p>
          <a:p>
            <a:r>
              <a:rPr lang="fr-FR" sz="1200" b="1" dirty="0"/>
              <a:t>1)	Généralités</a:t>
            </a:r>
            <a:br>
              <a:rPr lang="fr-FR" sz="1200" b="1" dirty="0"/>
            </a:br>
            <a:r>
              <a:rPr lang="fr-FR" sz="1200" dirty="0"/>
              <a:t>a)	Absorption par les gaz</a:t>
            </a:r>
          </a:p>
          <a:p>
            <a:pPr marL="228600" indent="-228600">
              <a:buAutoNum type="alphaLcParenR" startAt="2"/>
            </a:pPr>
            <a:r>
              <a:rPr lang="fr-FR" sz="1200" dirty="0"/>
              <a:t>	Absorption par les phases</a:t>
            </a:r>
            <a:br>
              <a:rPr lang="fr-FR" sz="1200" dirty="0"/>
            </a:br>
            <a:r>
              <a:rPr lang="fr-FR" sz="1200" dirty="0"/>
              <a:t>	condensées</a:t>
            </a:r>
          </a:p>
          <a:p>
            <a:pPr marL="228600" indent="-228600">
              <a:buAutoNum type="alphaLcParenR" startAt="2"/>
            </a:pPr>
            <a:r>
              <a:rPr lang="fr-FR" sz="1200" dirty="0"/>
              <a:t>	Appareillage</a:t>
            </a:r>
          </a:p>
          <a:p>
            <a:pPr marL="228600" indent="-228600">
              <a:spcAft>
                <a:spcPts val="600"/>
              </a:spcAft>
              <a:buAutoNum type="alphaLcParenR" startAt="2"/>
            </a:pPr>
            <a:r>
              <a:rPr lang="fr-FR" sz="1200" dirty="0"/>
              <a:t>	Allure des spectres</a:t>
            </a:r>
          </a:p>
          <a:p>
            <a:pPr marL="228600" indent="-228600">
              <a:buAutoNum type="arabicParenR" startAt="2"/>
            </a:pPr>
            <a:r>
              <a:rPr lang="fr-FR" sz="1200" b="1" dirty="0"/>
              <a:t>	UV-Visible</a:t>
            </a:r>
          </a:p>
          <a:p>
            <a:r>
              <a:rPr lang="fr-FR" sz="1200" dirty="0"/>
              <a:t>a)	Molécules organiques</a:t>
            </a:r>
          </a:p>
          <a:p>
            <a:pPr marL="228600" indent="-228600">
              <a:buAutoNum type="alphaLcParenR" startAt="2"/>
            </a:pPr>
            <a:r>
              <a:rPr lang="fr-FR" sz="1200" dirty="0"/>
              <a:t>	Complexes</a:t>
            </a:r>
          </a:p>
          <a:p>
            <a:pPr marL="228600" indent="-228600">
              <a:spcAft>
                <a:spcPts val="600"/>
              </a:spcAft>
              <a:buAutoNum type="alphaLcParenR" startAt="2"/>
            </a:pPr>
            <a:r>
              <a:rPr lang="fr-FR" sz="1200" dirty="0">
                <a:solidFill>
                  <a:srgbClr val="FF0000"/>
                </a:solidFill>
              </a:rPr>
              <a:t>	</a:t>
            </a:r>
            <a:r>
              <a:rPr lang="fr-FR" sz="1200" dirty="0" err="1">
                <a:solidFill>
                  <a:srgbClr val="FF0000"/>
                </a:solidFill>
              </a:rPr>
              <a:t>Absorptiométrie</a:t>
            </a:r>
            <a:endParaRPr lang="fr-FR" sz="1200" dirty="0">
              <a:solidFill>
                <a:srgbClr val="FF0000"/>
              </a:solidFill>
            </a:endParaRPr>
          </a:p>
          <a:p>
            <a:r>
              <a:rPr lang="fr-FR" sz="1200" b="1" dirty="0"/>
              <a:t>3)	Infrarouge</a:t>
            </a:r>
          </a:p>
          <a:p>
            <a:r>
              <a:rPr lang="fr-FR" sz="1200" dirty="0"/>
              <a:t>a)	Principe</a:t>
            </a:r>
          </a:p>
          <a:p>
            <a:pPr marL="228600" indent="-228600">
              <a:buAutoNum type="alphaLcParenR" startAt="2"/>
            </a:pPr>
            <a:r>
              <a:rPr lang="fr-FR" sz="1200" dirty="0"/>
              <a:t>	Allure des spectres IR</a:t>
            </a:r>
          </a:p>
          <a:p>
            <a:pPr marL="228600" indent="-228600">
              <a:spcAft>
                <a:spcPts val="600"/>
              </a:spcAft>
              <a:buAutoNum type="alphaLcParenR" startAt="2"/>
            </a:pPr>
            <a:r>
              <a:rPr lang="fr-FR" sz="1200" dirty="0"/>
              <a:t>	Analyser un spectre IR</a:t>
            </a:r>
          </a:p>
          <a:p>
            <a:r>
              <a:rPr lang="fr-FR" sz="1200" b="1" dirty="0"/>
              <a:t>4)	RMN</a:t>
            </a:r>
          </a:p>
          <a:p>
            <a:r>
              <a:rPr lang="fr-FR" sz="1200" dirty="0"/>
              <a:t>a)	Principe</a:t>
            </a:r>
          </a:p>
          <a:p>
            <a:pPr marL="228600" indent="-228600">
              <a:buAutoNum type="alphaLcParenR" startAt="2"/>
            </a:pPr>
            <a:r>
              <a:rPr lang="fr-FR" sz="1200" dirty="0"/>
              <a:t>	Allure des spectres RMN</a:t>
            </a:r>
          </a:p>
          <a:p>
            <a:endParaRPr lang="fr-FR" sz="1200" dirty="0"/>
          </a:p>
          <a:p>
            <a:pPr>
              <a:spcAft>
                <a:spcPts val="600"/>
              </a:spcAft>
            </a:pP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1894355389"/>
      </p:ext>
    </p:extLst>
  </p:cSld>
  <p:clrMapOvr>
    <a:masterClrMapping/>
  </p:clrMapOvr>
</p:sld>
</file>

<file path=ppt/theme/theme1.xml><?xml version="1.0" encoding="utf-8"?>
<a:theme xmlns:a="http://schemas.openxmlformats.org/drawingml/2006/main" name="Brin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2214</TotalTime>
  <Words>2185</Words>
  <Application>Microsoft Office PowerPoint</Application>
  <PresentationFormat>Grand écran</PresentationFormat>
  <Paragraphs>463</Paragraphs>
  <Slides>25</Slides>
  <Notes>18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Century Gothic</vt:lpstr>
      <vt:lpstr>Times New Roman</vt:lpstr>
      <vt:lpstr>Wingdings 3</vt:lpstr>
      <vt:lpstr>Brin</vt:lpstr>
      <vt:lpstr>CL9 : Spectroscopies</vt:lpstr>
      <vt:lpstr>1) Généralités a) Absorption par les gaz</vt:lpstr>
      <vt:lpstr>1) Généralités b) Absorption par les phases condensées</vt:lpstr>
      <vt:lpstr>1) Généralités c) Appareillage (UV et IR)</vt:lpstr>
      <vt:lpstr>1) Généralités d) Allure des spectres</vt:lpstr>
      <vt:lpstr>2) Spectrophotométrie UV-Visible a) Absorption par les molécules organiques</vt:lpstr>
      <vt:lpstr>2) Spectrophotométrie UV-Visible a) Absorption par les molécules organiques</vt:lpstr>
      <vt:lpstr>2) Spectrophotométrie UV-Visible b) Absorption par les complexes de métaux de transition</vt:lpstr>
      <vt:lpstr>2) Spectrophotométrie UV-Visible c) Absorptiométrie</vt:lpstr>
      <vt:lpstr>3) Spectroscopie IR a) Principe</vt:lpstr>
      <vt:lpstr>3) Spectroscopie IR b) Allure des spectres IR</vt:lpstr>
      <vt:lpstr>3) Spectroscopie IR c) Analyser un spectre IR</vt:lpstr>
      <vt:lpstr>3) Spectroscopie IR c) Analyser un spectre IR</vt:lpstr>
      <vt:lpstr>3) Spectroscopie IR c) Analyser un spectre IR</vt:lpstr>
      <vt:lpstr>3) Spectroscopie IR c) Analyser un spectre IR</vt:lpstr>
      <vt:lpstr>3) Spectroscopie IR c) Analyser un spectre IR</vt:lpstr>
      <vt:lpstr>3) Spectroscopie IR c) Analyser un spectre IR</vt:lpstr>
      <vt:lpstr>4) RMN a) Principe</vt:lpstr>
      <vt:lpstr>4) RMN b) Allure des spectres RMN</vt:lpstr>
      <vt:lpstr>TD de RMN Notion de protons équivalents</vt:lpstr>
      <vt:lpstr>TD de RMN Etude de la structure hyperfine</vt:lpstr>
      <vt:lpstr>TD de RMN Etude de la structure hyperfine</vt:lpstr>
      <vt:lpstr>TD de RMN Etude de la structure hyperfine</vt:lpstr>
      <vt:lpstr>TD de RMN Etude de la structure hyperfine</vt:lpstr>
      <vt:lpstr>TD de RMN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CG1 : Solutions aqueuses</dc:title>
  <dc:creator>Lucx Brissieu</dc:creator>
  <cp:lastModifiedBy>uc Brissieux</cp:lastModifiedBy>
  <cp:revision>81</cp:revision>
  <dcterms:created xsi:type="dcterms:W3CDTF">2015-09-07T19:35:20Z</dcterms:created>
  <dcterms:modified xsi:type="dcterms:W3CDTF">2020-05-14T09:52:48Z</dcterms:modified>
</cp:coreProperties>
</file>