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18" Type="http://schemas.openxmlformats.org/officeDocument/2006/relationships/image" Target="../media/image15.gif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7.gi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6.png"/><Relationship Id="rId4" Type="http://schemas.openxmlformats.org/officeDocument/2006/relationships/image" Target="../media/image9.gif"/><Relationship Id="rId9" Type="http://schemas.openxmlformats.org/officeDocument/2006/relationships/image" Target="../media/image5.wmf"/><Relationship Id="rId14" Type="http://schemas.openxmlformats.org/officeDocument/2006/relationships/image" Target="../media/image11.gif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A04A81-295C-4833-B80C-DECC45CC1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Correction DU TP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CB1AF5-552D-424C-A773-8600020A3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Représentation de </a:t>
            </a:r>
            <a:r>
              <a:rPr lang="fr-FR" sz="2000" dirty="0" err="1"/>
              <a:t>CRAm</a:t>
            </a:r>
            <a:r>
              <a:rPr lang="fr-FR" sz="2000" dirty="0"/>
              <a:t> et théorie VSEPR</a:t>
            </a:r>
          </a:p>
        </p:txBody>
      </p:sp>
    </p:spTree>
    <p:extLst>
      <p:ext uri="{BB962C8B-B14F-4D97-AF65-F5344CB8AC3E}">
        <p14:creationId xmlns:p14="http://schemas.microsoft.com/office/powerpoint/2010/main" val="300620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E216A-73AD-4674-A239-2D9BB25F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2313"/>
          </a:xfrm>
        </p:spPr>
        <p:txBody>
          <a:bodyPr>
            <a:noAutofit/>
          </a:bodyPr>
          <a:lstStyle/>
          <a:p>
            <a:r>
              <a:rPr lang="fr-FR" sz="2400" b="1" dirty="0"/>
              <a:t>Exercice 1: </a:t>
            </a:r>
            <a:r>
              <a:rPr lang="fr-FR" sz="2400" b="1" cap="none" dirty="0"/>
              <a:t>Représentation de Lewis et de Cram de quelques molécules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ACAA306-BC55-4DD9-8783-7E8A614AC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0061"/>
              </p:ext>
            </p:extLst>
          </p:nvPr>
        </p:nvGraphicFramePr>
        <p:xfrm>
          <a:off x="250165" y="1250830"/>
          <a:ext cx="11619781" cy="546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461">
                  <a:extLst>
                    <a:ext uri="{9D8B030D-6E8A-4147-A177-3AD203B41FA5}">
                      <a16:colId xmlns:a16="http://schemas.microsoft.com/office/drawing/2014/main" val="2954355146"/>
                    </a:ext>
                  </a:extLst>
                </a:gridCol>
                <a:gridCol w="2393830">
                  <a:extLst>
                    <a:ext uri="{9D8B030D-6E8A-4147-A177-3AD203B41FA5}">
                      <a16:colId xmlns:a16="http://schemas.microsoft.com/office/drawing/2014/main" val="1027202075"/>
                    </a:ext>
                  </a:extLst>
                </a:gridCol>
                <a:gridCol w="2393830">
                  <a:extLst>
                    <a:ext uri="{9D8B030D-6E8A-4147-A177-3AD203B41FA5}">
                      <a16:colId xmlns:a16="http://schemas.microsoft.com/office/drawing/2014/main" val="3261754243"/>
                    </a:ext>
                  </a:extLst>
                </a:gridCol>
                <a:gridCol w="2393830">
                  <a:extLst>
                    <a:ext uri="{9D8B030D-6E8A-4147-A177-3AD203B41FA5}">
                      <a16:colId xmlns:a16="http://schemas.microsoft.com/office/drawing/2014/main" val="3682069408"/>
                    </a:ext>
                  </a:extLst>
                </a:gridCol>
                <a:gridCol w="2393830">
                  <a:extLst>
                    <a:ext uri="{9D8B030D-6E8A-4147-A177-3AD203B41FA5}">
                      <a16:colId xmlns:a16="http://schemas.microsoft.com/office/drawing/2014/main" val="130017524"/>
                    </a:ext>
                  </a:extLst>
                </a:gridCol>
              </a:tblGrid>
              <a:tr h="131768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Représentation topologique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41535"/>
                  </a:ext>
                </a:extLst>
              </a:tr>
              <a:tr h="131768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Représentation de Lewis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07819"/>
                  </a:ext>
                </a:extLst>
              </a:tr>
              <a:tr h="15139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Vue 3D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584986"/>
                  </a:ext>
                </a:extLst>
              </a:tr>
              <a:tr h="131768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Représentation de 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D’autres représentations sont possibles. Mais il faut avoir 5 groupes d’atomes dans le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On place un maximum d’atomes dans le plan quitte à faire des rotations autour des liaisons simples.</a:t>
                      </a:r>
                      <a:br>
                        <a:rPr lang="fr-FR" sz="900" dirty="0"/>
                      </a:br>
                      <a:r>
                        <a:rPr lang="fr-FR" sz="900" dirty="0"/>
                        <a:t>On ne change pas les</a:t>
                      </a:r>
                      <a:br>
                        <a:rPr lang="fr-FR" sz="900" dirty="0"/>
                      </a:br>
                      <a:r>
                        <a:rPr lang="fr-FR" sz="900" dirty="0"/>
                        <a:t>valeurs des angles.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52292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B60FC33A-5C82-49BC-AC8C-0A3D53F8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442" y="2613615"/>
            <a:ext cx="1048515" cy="12553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566E595-652C-4FE7-91F4-B76686D5E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462" y="3924708"/>
            <a:ext cx="1353271" cy="14403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DE10FE3-3A45-4C94-ADA8-0689275AF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004" y="5550180"/>
            <a:ext cx="2322198" cy="1046423"/>
          </a:xfrm>
          <a:prstGeom prst="rect">
            <a:avLst/>
          </a:prstGeom>
        </p:spPr>
      </p:pic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1582EF67-BB0D-4A4F-AA3C-1ED90EA71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847990"/>
              </p:ext>
            </p:extLst>
          </p:nvPr>
        </p:nvGraphicFramePr>
        <p:xfrm>
          <a:off x="5202418" y="1406576"/>
          <a:ext cx="13128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emSketch" r:id="rId6" imgW="856080" imgH="657720" progId="ACD.ChemSketch.20">
                  <p:embed/>
                </p:oleObj>
              </mc:Choice>
              <mc:Fallback>
                <p:oleObj name="ChemSketch" r:id="rId6" imgW="856080" imgH="657720" progId="ACD.ChemSketch.2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418" y="1406576"/>
                        <a:ext cx="1312862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6DEF576E-6AC3-4191-85F9-CC90711AF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208235"/>
              </p:ext>
            </p:extLst>
          </p:nvPr>
        </p:nvGraphicFramePr>
        <p:xfrm>
          <a:off x="2952621" y="1435943"/>
          <a:ext cx="1096963" cy="94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hemSketch" r:id="rId8" imgW="756720" imgH="648000" progId="ACD.ChemSketch.20">
                  <p:embed/>
                </p:oleObj>
              </mc:Choice>
              <mc:Fallback>
                <p:oleObj name="ChemSketch" r:id="rId8" imgW="756720" imgH="648000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621" y="1435943"/>
                        <a:ext cx="1096963" cy="946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6A731E9A-1242-411C-AFDA-D72BE95BC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450434"/>
              </p:ext>
            </p:extLst>
          </p:nvPr>
        </p:nvGraphicFramePr>
        <p:xfrm>
          <a:off x="7404122" y="1455787"/>
          <a:ext cx="1589088" cy="95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hemSketch" r:id="rId10" imgW="1015560" imgH="608040" progId="ACD.ChemSketch.20">
                  <p:embed/>
                </p:oleObj>
              </mc:Choice>
              <mc:Fallback>
                <p:oleObj name="ChemSketch" r:id="rId10" imgW="1015560" imgH="608040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122" y="1455787"/>
                        <a:ext cx="1589088" cy="955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5F6ADBA8-EC58-4B81-A7DB-86EB968C5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252031"/>
              </p:ext>
            </p:extLst>
          </p:nvPr>
        </p:nvGraphicFramePr>
        <p:xfrm>
          <a:off x="10070138" y="1425626"/>
          <a:ext cx="120808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hemSketch" r:id="rId12" imgW="816480" imgH="667800" progId="ACD.ChemSketch.20">
                  <p:embed/>
                </p:oleObj>
              </mc:Choice>
              <mc:Fallback>
                <p:oleObj name="ChemSketch" r:id="rId12" imgW="816480" imgH="667800" progId="ACD.ChemSketch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0138" y="1425626"/>
                        <a:ext cx="1208088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6AF05414-85B4-4292-8958-9FACC2134C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2418" y="3889658"/>
            <a:ext cx="1451933" cy="15104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4FFD784-4F5F-4291-B2FA-97DB2C7620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06760" y="5772480"/>
            <a:ext cx="1310033" cy="93400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1945B8B-63E9-42F6-A6A1-1AE71624B9DF}"/>
              </a:ext>
            </a:extLst>
          </p:cNvPr>
          <p:cNvSpPr txBox="1"/>
          <p:nvPr/>
        </p:nvSpPr>
        <p:spPr>
          <a:xfrm>
            <a:off x="5357004" y="3295291"/>
            <a:ext cx="11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7B23C23-6823-4083-A2B0-9D3FE1C1D4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7842" y="2656745"/>
            <a:ext cx="1949883" cy="117338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DB941F6-6CBE-4DD5-A484-1002035C1DA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83994" y="5460145"/>
            <a:ext cx="1925189" cy="12208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9EBD719-2341-45A5-BFE2-239A05E4B1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5368" y="3881032"/>
            <a:ext cx="1858836" cy="150637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AE8D58-2D7B-4C03-8824-8B89CBC711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89350" y="2630867"/>
            <a:ext cx="1417561" cy="119467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3CDDDA7-7FAD-489F-A6F0-4CAF4B0A11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95180" y="3918697"/>
            <a:ext cx="1343756" cy="147655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73376D8-45BE-476B-B603-E83E646966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70150" y="5783817"/>
            <a:ext cx="1225881" cy="93400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41F8AE4-86A5-43E6-A14F-A044B63D921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72127" y="2613615"/>
            <a:ext cx="1618258" cy="12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9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E216A-73AD-4674-A239-2D9BB25F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2313"/>
          </a:xfrm>
        </p:spPr>
        <p:txBody>
          <a:bodyPr>
            <a:noAutofit/>
          </a:bodyPr>
          <a:lstStyle/>
          <a:p>
            <a:r>
              <a:rPr lang="fr-FR" sz="2400" b="1" dirty="0"/>
              <a:t>Exercice 2: </a:t>
            </a:r>
            <a:r>
              <a:rPr lang="fr-FR" sz="2400" b="1" cap="none" dirty="0"/>
              <a:t>Théorie VSEPR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ACAA306-BC55-4DD9-8783-7E8A614AC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39734"/>
              </p:ext>
            </p:extLst>
          </p:nvPr>
        </p:nvGraphicFramePr>
        <p:xfrm>
          <a:off x="250165" y="1250830"/>
          <a:ext cx="11619781" cy="537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91">
                  <a:extLst>
                    <a:ext uri="{9D8B030D-6E8A-4147-A177-3AD203B41FA5}">
                      <a16:colId xmlns:a16="http://schemas.microsoft.com/office/drawing/2014/main" val="2954355146"/>
                    </a:ext>
                  </a:extLst>
                </a:gridCol>
                <a:gridCol w="1695315">
                  <a:extLst>
                    <a:ext uri="{9D8B030D-6E8A-4147-A177-3AD203B41FA5}">
                      <a16:colId xmlns:a16="http://schemas.microsoft.com/office/drawing/2014/main" val="1027202075"/>
                    </a:ext>
                  </a:extLst>
                </a:gridCol>
                <a:gridCol w="1695315">
                  <a:extLst>
                    <a:ext uri="{9D8B030D-6E8A-4147-A177-3AD203B41FA5}">
                      <a16:colId xmlns:a16="http://schemas.microsoft.com/office/drawing/2014/main" val="3261754243"/>
                    </a:ext>
                  </a:extLst>
                </a:gridCol>
                <a:gridCol w="1695315">
                  <a:extLst>
                    <a:ext uri="{9D8B030D-6E8A-4147-A177-3AD203B41FA5}">
                      <a16:colId xmlns:a16="http://schemas.microsoft.com/office/drawing/2014/main" val="3682069408"/>
                    </a:ext>
                  </a:extLst>
                </a:gridCol>
                <a:gridCol w="1695315">
                  <a:extLst>
                    <a:ext uri="{9D8B030D-6E8A-4147-A177-3AD203B41FA5}">
                      <a16:colId xmlns:a16="http://schemas.microsoft.com/office/drawing/2014/main" val="130017524"/>
                    </a:ext>
                  </a:extLst>
                </a:gridCol>
                <a:gridCol w="1695315">
                  <a:extLst>
                    <a:ext uri="{9D8B030D-6E8A-4147-A177-3AD203B41FA5}">
                      <a16:colId xmlns:a16="http://schemas.microsoft.com/office/drawing/2014/main" val="2056608027"/>
                    </a:ext>
                  </a:extLst>
                </a:gridCol>
                <a:gridCol w="1695315">
                  <a:extLst>
                    <a:ext uri="{9D8B030D-6E8A-4147-A177-3AD203B41FA5}">
                      <a16:colId xmlns:a16="http://schemas.microsoft.com/office/drawing/2014/main" val="84444606"/>
                    </a:ext>
                  </a:extLst>
                </a:gridCol>
              </a:tblGrid>
              <a:tr h="131768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Représentation de Lewis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41535"/>
                  </a:ext>
                </a:extLst>
              </a:tr>
              <a:tr h="69227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Type VSEPR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AX</a:t>
                      </a:r>
                      <a:r>
                        <a:rPr lang="fr-FR" baseline="-25000" dirty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AX</a:t>
                      </a:r>
                      <a:r>
                        <a:rPr lang="fr-FR" baseline="-25000" dirty="0"/>
                        <a:t>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AX</a:t>
                      </a:r>
                      <a:r>
                        <a:rPr lang="fr-FR" baseline="-25000" dirty="0"/>
                        <a:t>3</a:t>
                      </a:r>
                      <a:r>
                        <a:rPr lang="fr-FR" baseline="0" dirty="0"/>
                        <a:t>E</a:t>
                      </a:r>
                      <a:r>
                        <a:rPr lang="fr-FR" baseline="-25000" dirty="0"/>
                        <a:t>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AX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E</a:t>
                      </a:r>
                      <a:r>
                        <a:rPr lang="fr-FR" baseline="-25000" dirty="0"/>
                        <a:t>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AX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E</a:t>
                      </a:r>
                      <a:r>
                        <a:rPr lang="fr-FR" baseline="-25000" dirty="0"/>
                        <a:t>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AX</a:t>
                      </a:r>
                      <a:r>
                        <a:rPr lang="fr-FR" baseline="-25000" dirty="0"/>
                        <a:t>2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707819"/>
                  </a:ext>
                </a:extLst>
              </a:tr>
              <a:tr h="629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Géométrie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Tétragonale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Trigonale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Tétragonale</a:t>
                      </a:r>
                      <a:br>
                        <a:rPr lang="fr-FR" dirty="0"/>
                      </a:br>
                      <a:r>
                        <a:rPr lang="fr-FR" sz="1000" dirty="0"/>
                        <a:t>Similaire à AX</a:t>
                      </a:r>
                      <a:r>
                        <a:rPr lang="fr-FR" sz="1000" baseline="-25000" dirty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Tétragonale</a:t>
                      </a:r>
                      <a:br>
                        <a:rPr lang="fr-FR" dirty="0"/>
                      </a:br>
                      <a:r>
                        <a:rPr lang="fr-FR" sz="1000" dirty="0"/>
                        <a:t>Similaire à AX</a:t>
                      </a:r>
                      <a:r>
                        <a:rPr lang="fr-FR" sz="1000" baseline="-25000" dirty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Tétragonale</a:t>
                      </a:r>
                      <a:br>
                        <a:rPr lang="fr-FR" dirty="0"/>
                      </a:br>
                      <a:r>
                        <a:rPr lang="fr-FR" sz="1000" dirty="0"/>
                        <a:t>Similaire à AX</a:t>
                      </a:r>
                      <a:r>
                        <a:rPr lang="fr-FR" sz="1000" baseline="-25000" dirty="0"/>
                        <a:t>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Diagonale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584986"/>
                  </a:ext>
                </a:extLst>
              </a:tr>
              <a:tr h="96615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Mesure des angles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Les valeurs des angles HCH sont sensiblement identiques et valent environ 109,5°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HCH = HCO = 120°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Les valeurs des angles HNH sont sensiblement identiques et valent environ 104,5°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La valeur de l’angle HOH est de 104,5°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La valeur de l’angle OOO est de 109,5°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La valeur de l’angle HCN est de 180°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52292"/>
                  </a:ext>
                </a:extLst>
              </a:tr>
              <a:tr h="131768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Conformité avec la théorie VSEPR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100" dirty="0"/>
                        <a:t>Les valeurs mesurées sont identiques à ce que prévoit la modèle VSEPR pour une molécule de type AX</a:t>
                      </a:r>
                      <a:r>
                        <a:rPr lang="fr-FR" sz="1100" baseline="-25000" dirty="0"/>
                        <a:t>4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100" dirty="0"/>
                        <a:t>Les valeurs mesurées sont identiques à ce que prévoit la modèle VSEPR pour une molécule de type AX</a:t>
                      </a:r>
                      <a:r>
                        <a:rPr lang="fr-FR" sz="1100" baseline="-25000" dirty="0"/>
                        <a:t>3</a:t>
                      </a:r>
                      <a:r>
                        <a:rPr lang="fr-FR" sz="1100" baseline="0" dirty="0"/>
                        <a:t>. Le fait que la liaison soit simple ou double n’a pas d’influence sur la valeur de l’angle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100" dirty="0"/>
                        <a:t>Du fait de la présence d’un doublet non-liant, la théorie VSEPR prévoit que les valeurs des angles seront inférieure à 109,5°. C’est bien ce qui est observé ici.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100" dirty="0"/>
                        <a:t>Du fait de la présence de 2 doublets non-liants, la théorie VSEPR prévoit que les valeurs des angles seront inférieure à 109,5°. C’est bien ce qui est observé ici. Cependant on attendrait un angle encore plus petit que dans le cas de NH</a:t>
                      </a:r>
                      <a:r>
                        <a:rPr lang="fr-FR" sz="1100" baseline="-25000" dirty="0"/>
                        <a:t>3</a:t>
                      </a:r>
                      <a:r>
                        <a:rPr lang="fr-FR" sz="1100" baseline="0" dirty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100" dirty="0"/>
                        <a:t>Du fait de la présence d’un doublet non-liant sur l’atome central, la théorie VSEPR prévoit un angle inférieur à 120° entre les atomes d’oxygène. C’est bien ce qui est mesuré.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100" dirty="0"/>
                        <a:t>L’angle mesuré est conforme à ce que prévoit le théorie VSEPR pour une molécule AX</a:t>
                      </a:r>
                      <a:r>
                        <a:rPr lang="fr-FR" sz="1100" baseline="-25000" dirty="0"/>
                        <a:t>2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131242"/>
                  </a:ext>
                </a:extLst>
              </a:tr>
            </a:tbl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02BE5C36-9162-48B5-B4AA-5A9F74759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46130"/>
              </p:ext>
            </p:extLst>
          </p:nvPr>
        </p:nvGraphicFramePr>
        <p:xfrm>
          <a:off x="2127041" y="1396381"/>
          <a:ext cx="918083" cy="97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hemSketch" r:id="rId3" imgW="657000" imgH="697680" progId="ACD.ChemSketch.20">
                  <p:embed/>
                </p:oleObj>
              </mc:Choice>
              <mc:Fallback>
                <p:oleObj name="ChemSketch" r:id="rId3" imgW="657000" imgH="6976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041" y="1396381"/>
                        <a:ext cx="918083" cy="97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A11E9FD5-E1FD-4B1C-B056-0D40A7900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755960"/>
              </p:ext>
            </p:extLst>
          </p:nvPr>
        </p:nvGraphicFramePr>
        <p:xfrm>
          <a:off x="3944608" y="1329299"/>
          <a:ext cx="696404" cy="110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hemSketch" r:id="rId5" imgW="438120" imgH="697680" progId="ACD.ChemSketch.20">
                  <p:embed/>
                </p:oleObj>
              </mc:Choice>
              <mc:Fallback>
                <p:oleObj name="ChemSketch" r:id="rId5" imgW="438120" imgH="6976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4608" y="1329299"/>
                        <a:ext cx="696404" cy="110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1A595D21-77E7-4F9B-B897-19EFED9A8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857131"/>
              </p:ext>
            </p:extLst>
          </p:nvPr>
        </p:nvGraphicFramePr>
        <p:xfrm>
          <a:off x="5687145" y="1342262"/>
          <a:ext cx="627391" cy="109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hemSketch" r:id="rId7" imgW="398160" imgH="697680" progId="ACD.ChemSketch.20">
                  <p:embed/>
                </p:oleObj>
              </mc:Choice>
              <mc:Fallback>
                <p:oleObj name="ChemSketch" r:id="rId7" imgW="398160" imgH="6976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7145" y="1342262"/>
                        <a:ext cx="627391" cy="1097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C840D6C8-C42A-41A4-ABDB-9A0DAE5D0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27324"/>
              </p:ext>
            </p:extLst>
          </p:nvPr>
        </p:nvGraphicFramePr>
        <p:xfrm>
          <a:off x="7219485" y="1436336"/>
          <a:ext cx="897972" cy="91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hemSketch" r:id="rId9" imgW="398160" imgH="408600" progId="ACD.ChemSketch.20">
                  <p:embed/>
                </p:oleObj>
              </mc:Choice>
              <mc:Fallback>
                <p:oleObj name="ChemSketch" r:id="rId9" imgW="398160" imgH="408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19485" y="1436336"/>
                        <a:ext cx="897972" cy="91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C205896A-792D-46D4-8AE5-366823A02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85385"/>
              </p:ext>
            </p:extLst>
          </p:nvPr>
        </p:nvGraphicFramePr>
        <p:xfrm>
          <a:off x="8788234" y="1436336"/>
          <a:ext cx="1169914" cy="91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hemSketch" r:id="rId11" imgW="607320" imgH="478440" progId="ACD.ChemSketch.20">
                  <p:embed/>
                </p:oleObj>
              </mc:Choice>
              <mc:Fallback>
                <p:oleObj name="ChemSketch" r:id="rId11" imgW="607320" imgH="4784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88234" y="1436336"/>
                        <a:ext cx="1169914" cy="91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05A2F616-DF7C-4DCB-92D7-A45B6D586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292625"/>
              </p:ext>
            </p:extLst>
          </p:nvPr>
        </p:nvGraphicFramePr>
        <p:xfrm>
          <a:off x="10375883" y="1456284"/>
          <a:ext cx="1275841" cy="89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hemSketch" r:id="rId13" imgW="537480" imgH="378720" progId="ACD.ChemSketch.20">
                  <p:embed/>
                </p:oleObj>
              </mc:Choice>
              <mc:Fallback>
                <p:oleObj name="ChemSketch" r:id="rId13" imgW="537480" imgH="3787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75883" y="1456284"/>
                        <a:ext cx="1275841" cy="89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355606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84</TotalTime>
  <Words>358</Words>
  <Application>Microsoft Office PowerPoint</Application>
  <PresentationFormat>Grand écran</PresentationFormat>
  <Paragraphs>39</Paragraphs>
  <Slides>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Tw Cen MT</vt:lpstr>
      <vt:lpstr>Ronds dans l’eau</vt:lpstr>
      <vt:lpstr>ACD/ChemSketch</vt:lpstr>
      <vt:lpstr>Correction DU TP</vt:lpstr>
      <vt:lpstr>Exercice 1: Représentation de Lewis et de Cram de quelques molécules</vt:lpstr>
      <vt:lpstr>Exercice 2: Théorie VSEPR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DU TP</dc:title>
  <dc:creator>uc Brissieux</dc:creator>
  <cp:lastModifiedBy>uc Brissieux</cp:lastModifiedBy>
  <cp:revision>9</cp:revision>
  <dcterms:created xsi:type="dcterms:W3CDTF">2020-05-06T11:51:25Z</dcterms:created>
  <dcterms:modified xsi:type="dcterms:W3CDTF">2020-05-06T13:16:24Z</dcterms:modified>
</cp:coreProperties>
</file>