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FE6BAD-BA48-4CB0-8402-23D4013F2442}" type="datetimeFigureOut">
              <a:rPr lang="fr-FR" smtClean="0"/>
              <a:pPr/>
              <a:t>14/07/2015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9796E-C8E5-4797-9687-DC1E493558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8A18-BCE2-4070-8023-91350C0C0954}" type="datetimeFigureOut">
              <a:rPr lang="fr-FR" smtClean="0"/>
              <a:pPr/>
              <a:t>14/07/2015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FCD2C-73C1-422D-BF17-C67075DDC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8A18-BCE2-4070-8023-91350C0C0954}" type="datetimeFigureOut">
              <a:rPr lang="fr-FR" smtClean="0"/>
              <a:pPr/>
              <a:t>14/07/2015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FCD2C-73C1-422D-BF17-C67075DDC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8A18-BCE2-4070-8023-91350C0C0954}" type="datetimeFigureOut">
              <a:rPr lang="fr-FR" smtClean="0"/>
              <a:pPr/>
              <a:t>14/07/2015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FCD2C-73C1-422D-BF17-C67075DDC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8A18-BCE2-4070-8023-91350C0C0954}" type="datetimeFigureOut">
              <a:rPr lang="fr-FR" smtClean="0"/>
              <a:pPr/>
              <a:t>14/07/2015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FCD2C-73C1-422D-BF17-C67075DDC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8A18-BCE2-4070-8023-91350C0C0954}" type="datetimeFigureOut">
              <a:rPr lang="fr-FR" smtClean="0"/>
              <a:pPr/>
              <a:t>14/07/2015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FCD2C-73C1-422D-BF17-C67075DDC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8A18-BCE2-4070-8023-91350C0C0954}" type="datetimeFigureOut">
              <a:rPr lang="fr-FR" smtClean="0"/>
              <a:pPr/>
              <a:t>14/07/2015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FCD2C-73C1-422D-BF17-C67075DDC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8A18-BCE2-4070-8023-91350C0C0954}" type="datetimeFigureOut">
              <a:rPr lang="fr-FR" smtClean="0"/>
              <a:pPr/>
              <a:t>14/07/2015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FCD2C-73C1-422D-BF17-C67075DDC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8A18-BCE2-4070-8023-91350C0C0954}" type="datetimeFigureOut">
              <a:rPr lang="fr-FR" smtClean="0"/>
              <a:pPr/>
              <a:t>14/07/2015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FCD2C-73C1-422D-BF17-C67075DDC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8A18-BCE2-4070-8023-91350C0C0954}" type="datetimeFigureOut">
              <a:rPr lang="fr-FR" smtClean="0"/>
              <a:pPr/>
              <a:t>14/07/2015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FCD2C-73C1-422D-BF17-C67075DDC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8A18-BCE2-4070-8023-91350C0C0954}" type="datetimeFigureOut">
              <a:rPr lang="fr-FR" smtClean="0"/>
              <a:pPr/>
              <a:t>14/07/2015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FCD2C-73C1-422D-BF17-C67075DDC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8A18-BCE2-4070-8023-91350C0C0954}" type="datetimeFigureOut">
              <a:rPr lang="fr-FR" smtClean="0"/>
              <a:pPr/>
              <a:t>14/07/2015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FCD2C-73C1-422D-BF17-C67075DDC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A8A18-BCE2-4070-8023-91350C0C0954}" type="datetimeFigureOut">
              <a:rPr lang="fr-FR" smtClean="0"/>
              <a:pPr/>
              <a:t>14/07/2015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FCD2C-73C1-422D-BF17-C67075DDC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404664"/>
            <a:ext cx="806489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Au début, il n’y avait rien.</a:t>
            </a:r>
          </a:p>
          <a:p>
            <a:endParaRPr lang="fr-FR" sz="4000" dirty="0"/>
          </a:p>
          <a:p>
            <a:pPr algn="ctr"/>
            <a:r>
              <a:rPr lang="fr-FR" sz="4000" dirty="0"/>
              <a:t>m</a:t>
            </a:r>
            <a:r>
              <a:rPr lang="fr-FR" sz="4000" dirty="0" smtClean="0"/>
              <a:t>ême pas 1,</a:t>
            </a:r>
          </a:p>
          <a:p>
            <a:pPr algn="ctr"/>
            <a:r>
              <a:rPr lang="fr-FR" sz="4000" dirty="0" smtClean="0"/>
              <a:t>même pas  2,</a:t>
            </a:r>
          </a:p>
          <a:p>
            <a:pPr algn="ctr"/>
            <a:r>
              <a:rPr lang="fr-FR" sz="4000" dirty="0" smtClean="0"/>
              <a:t>et surtout pas 0.</a:t>
            </a:r>
          </a:p>
          <a:p>
            <a:pPr algn="ctr"/>
            <a:endParaRPr lang="fr-FR" sz="4000" dirty="0"/>
          </a:p>
          <a:p>
            <a:pPr algn="ctr"/>
            <a:r>
              <a:rPr lang="fr-FR" sz="4000" dirty="0" smtClean="0"/>
              <a:t>Et les moutons sont arrivés.</a:t>
            </a:r>
          </a:p>
          <a:p>
            <a:endParaRPr lang="fr-FR" sz="4000" dirty="0"/>
          </a:p>
          <a:p>
            <a:endParaRPr lang="fr-FR" sz="4000" dirty="0" smtClean="0"/>
          </a:p>
          <a:p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030378" y="548680"/>
            <a:ext cx="29812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000" dirty="0" smtClean="0"/>
              <a:t>Les égyptiens</a:t>
            </a:r>
            <a:endParaRPr lang="fr-FR" sz="4000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5517232"/>
            <a:ext cx="88109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Mille deux cent quarante-cinq</a:t>
            </a:r>
            <a:endParaRPr lang="fr-FR" sz="4000" dirty="0"/>
          </a:p>
        </p:txBody>
      </p:sp>
      <p:pic>
        <p:nvPicPr>
          <p:cNvPr id="6" name="Image 5" descr="mou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74050" y="1484784"/>
            <a:ext cx="5678270" cy="39456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192891" y="548680"/>
            <a:ext cx="26562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000" dirty="0" smtClean="0"/>
              <a:t>Les romains</a:t>
            </a:r>
            <a:endParaRPr lang="fr-FR" sz="4000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5517232"/>
            <a:ext cx="88109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Mille sept cent quatre-vingt-neuf</a:t>
            </a:r>
            <a:endParaRPr lang="fr-FR" sz="4000" dirty="0"/>
          </a:p>
        </p:txBody>
      </p:sp>
      <p:pic>
        <p:nvPicPr>
          <p:cNvPr id="5" name="Image 4" descr="mou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1484784"/>
            <a:ext cx="7216940" cy="38466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343092" y="548680"/>
            <a:ext cx="23558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000" dirty="0" smtClean="0"/>
              <a:t>Les arabes</a:t>
            </a:r>
            <a:endParaRPr lang="fr-FR" sz="4000" dirty="0"/>
          </a:p>
        </p:txBody>
      </p:sp>
      <p:sp>
        <p:nvSpPr>
          <p:cNvPr id="4" name="ZoneTexte 3"/>
          <p:cNvSpPr txBox="1"/>
          <p:nvPr/>
        </p:nvSpPr>
        <p:spPr>
          <a:xfrm>
            <a:off x="107504" y="5877272"/>
            <a:ext cx="88109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Mille trois cent vingt-neuf</a:t>
            </a:r>
            <a:endParaRPr lang="fr-FR" sz="4000" dirty="0"/>
          </a:p>
        </p:txBody>
      </p:sp>
      <p:pic>
        <p:nvPicPr>
          <p:cNvPr id="5" name="Image 4" descr="mou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1412776"/>
            <a:ext cx="4604307" cy="41075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27584" y="1700808"/>
            <a:ext cx="712879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Et tout le monde a trouvé ça astucieux, la numération arabe ! </a:t>
            </a:r>
          </a:p>
          <a:p>
            <a:pPr algn="ctr"/>
            <a:r>
              <a:rPr lang="fr-FR" sz="4000" dirty="0" smtClean="0"/>
              <a:t/>
            </a:r>
            <a:br>
              <a:rPr lang="fr-FR" sz="4000" dirty="0" smtClean="0"/>
            </a:br>
            <a:r>
              <a:rPr lang="fr-FR" sz="4000" dirty="0" smtClean="0"/>
              <a:t>Aujourd’hui, on l’utilise dans le monde entier.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88032" y="764704"/>
            <a:ext cx="87484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Vous souvenez vous de l’histoire du berger qui voulait compter ses moutons ?</a:t>
            </a:r>
            <a:endParaRPr lang="fr-FR" sz="4000" dirty="0"/>
          </a:p>
        </p:txBody>
      </p:sp>
      <p:pic>
        <p:nvPicPr>
          <p:cNvPr id="3" name="Image 2" descr="mou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2852936"/>
            <a:ext cx="4595616" cy="3698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988840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Grâce à la numération arabe, le berger pouvait compter ses moutons.</a:t>
            </a:r>
          </a:p>
          <a:p>
            <a:pPr algn="ctr"/>
            <a:endParaRPr lang="fr-FR" sz="4000" dirty="0" smtClean="0"/>
          </a:p>
          <a:p>
            <a:pPr algn="ctr"/>
            <a:r>
              <a:rPr lang="fr-FR" sz="4000" dirty="0" smtClean="0"/>
              <a:t>On pouvait aussi compter les gâteaux, les maisons…</a:t>
            </a:r>
          </a:p>
          <a:p>
            <a:pPr algn="ctr"/>
            <a:endParaRPr lang="fr-FR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Jusqu’au jour où un homme a voulu mesurer la longueur d’une ficelle…</a:t>
            </a:r>
          </a:p>
          <a:p>
            <a:pPr algn="ctr"/>
            <a:endParaRPr lang="fr-FR" sz="4000" dirty="0" smtClean="0"/>
          </a:p>
        </p:txBody>
      </p:sp>
      <p:pic>
        <p:nvPicPr>
          <p:cNvPr id="3" name="Image 2" descr="mou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1268760"/>
            <a:ext cx="6120680" cy="2860131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27584" y="4653136"/>
            <a:ext cx="35251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 smtClean="0"/>
              <a:t>Avec un bâton : </a:t>
            </a:r>
            <a:endParaRPr lang="fr-FR" sz="4000" dirty="0"/>
          </a:p>
        </p:txBody>
      </p:sp>
      <p:pic>
        <p:nvPicPr>
          <p:cNvPr id="5" name="Image 4" descr="mout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4941168"/>
            <a:ext cx="2032332" cy="792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mou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294479">
            <a:off x="1638189" y="341062"/>
            <a:ext cx="5699316" cy="7061401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0" y="260648"/>
            <a:ext cx="65162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Il a reporté plusieurs fois le bâton sur la ficelle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39552" y="476672"/>
            <a:ext cx="80648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solidFill>
                  <a:srgbClr val="FF0000"/>
                </a:solidFill>
              </a:rPr>
              <a:t>Problème : </a:t>
            </a:r>
          </a:p>
          <a:p>
            <a:pPr algn="ctr"/>
            <a:r>
              <a:rPr lang="fr-FR" sz="4000" dirty="0" smtClean="0"/>
              <a:t>La ficelle mesurait plus de 4 bâtons mais moins de 5 bâtons.</a:t>
            </a:r>
          </a:p>
          <a:p>
            <a:pPr algn="ctr"/>
            <a:endParaRPr lang="fr-FR" sz="4000" dirty="0" smtClean="0"/>
          </a:p>
          <a:p>
            <a:pPr algn="ctr"/>
            <a:endParaRPr lang="fr-FR" sz="4000" dirty="0" smtClean="0"/>
          </a:p>
          <a:p>
            <a:pPr algn="ctr"/>
            <a:endParaRPr lang="fr-FR" sz="4000" dirty="0" smtClean="0"/>
          </a:p>
          <a:p>
            <a:pPr algn="ctr"/>
            <a:endParaRPr lang="fr-FR" sz="4000" dirty="0" smtClean="0"/>
          </a:p>
          <a:p>
            <a:pPr algn="ctr"/>
            <a:r>
              <a:rPr lang="fr-FR" sz="4000" dirty="0" smtClean="0"/>
              <a:t>Ca n’allait pas.</a:t>
            </a:r>
            <a:br>
              <a:rPr lang="fr-FR" sz="4000" dirty="0" smtClean="0"/>
            </a:br>
            <a:r>
              <a:rPr lang="fr-FR" sz="4000" dirty="0" smtClean="0"/>
              <a:t>Ce n’était pas précis.</a:t>
            </a:r>
            <a:endParaRPr lang="fr-FR" sz="4000" dirty="0"/>
          </a:p>
        </p:txBody>
      </p:sp>
      <p:pic>
        <p:nvPicPr>
          <p:cNvPr id="3" name="Image 2" descr="mou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1880" y="2420888"/>
            <a:ext cx="1944216" cy="23057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620688"/>
            <a:ext cx="79928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Alors il a décidé de partager son bâton  en 10 parties égales.</a:t>
            </a:r>
          </a:p>
        </p:txBody>
      </p:sp>
      <p:pic>
        <p:nvPicPr>
          <p:cNvPr id="3" name="Image 2" descr="mou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2132856"/>
            <a:ext cx="1963032" cy="252028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16024" y="4881354"/>
            <a:ext cx="88204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Un petit bout faisait un dixième de bâton.</a:t>
            </a:r>
          </a:p>
          <a:p>
            <a:pPr algn="ctr"/>
            <a:r>
              <a:rPr lang="fr-FR" sz="4000" dirty="0" smtClean="0"/>
              <a:t>Le bâton tout entier faisait 10 dixièmes.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mou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5353"/>
            <a:ext cx="9165488" cy="5195855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2123728" y="5301208"/>
            <a:ext cx="50928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 smtClean="0"/>
              <a:t>Oui, oui! Les moutons…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mou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1607790"/>
            <a:ext cx="7017418" cy="470153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11560" y="332656"/>
            <a:ext cx="79208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Et il a dit : « Ma ficelle mesure 4 bâtons et 4 dixièmes de bâton »</a:t>
            </a:r>
            <a:endParaRPr lang="fr-FR" sz="4000" dirty="0"/>
          </a:p>
        </p:txBody>
      </p:sp>
      <p:sp>
        <p:nvSpPr>
          <p:cNvPr id="5" name="ZoneTexte 4"/>
          <p:cNvSpPr txBox="1"/>
          <p:nvPr/>
        </p:nvSpPr>
        <p:spPr>
          <a:xfrm>
            <a:off x="1403648" y="5817458"/>
            <a:ext cx="4176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Il était content…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332656"/>
            <a:ext cx="88204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Jusqu’au jour où il a voulu mesurer l’épaisseur de la ficelle avec son bâton…</a:t>
            </a:r>
            <a:endParaRPr lang="fr-FR" sz="4000" dirty="0"/>
          </a:p>
        </p:txBody>
      </p:sp>
      <p:pic>
        <p:nvPicPr>
          <p:cNvPr id="4" name="Image 3" descr="mou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1700808"/>
            <a:ext cx="4968552" cy="4068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95736" y="2852936"/>
            <a:ext cx="58850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 smtClean="0"/>
              <a:t>A vous de deviner la suite…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548680"/>
            <a:ext cx="55801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Le berger, chaque matin, </a:t>
            </a:r>
          </a:p>
          <a:p>
            <a:r>
              <a:rPr lang="fr-FR" sz="4000" dirty="0" smtClean="0"/>
              <a:t>faisait sortir son troupeau </a:t>
            </a:r>
          </a:p>
          <a:p>
            <a:r>
              <a:rPr lang="fr-FR" sz="4000" dirty="0" smtClean="0"/>
              <a:t>de la bergerie.</a:t>
            </a:r>
          </a:p>
          <a:p>
            <a:endParaRPr lang="fr-FR" sz="4000" dirty="0"/>
          </a:p>
        </p:txBody>
      </p:sp>
      <p:pic>
        <p:nvPicPr>
          <p:cNvPr id="4" name="Image 3" descr="mou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0"/>
            <a:ext cx="2520280" cy="3345889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3284984"/>
            <a:ext cx="95405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Pour être sûr de ne pas perdre de moutons,</a:t>
            </a:r>
          </a:p>
          <a:p>
            <a:r>
              <a:rPr lang="fr-FR" sz="4000" dirty="0" smtClean="0"/>
              <a:t> il avait un sac et un tas de cailloux.</a:t>
            </a:r>
          </a:p>
          <a:p>
            <a:endParaRPr lang="fr-FR" sz="4000" dirty="0"/>
          </a:p>
        </p:txBody>
      </p:sp>
      <p:pic>
        <p:nvPicPr>
          <p:cNvPr id="6" name="Image 5" descr="mout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7279" y="4653136"/>
            <a:ext cx="3962953" cy="19052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mou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52728" y="219251"/>
            <a:ext cx="2627784" cy="3281757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23528" y="332656"/>
            <a:ext cx="581460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 smtClean="0"/>
              <a:t>Chaque fois qu’un mouton </a:t>
            </a:r>
          </a:p>
          <a:p>
            <a:r>
              <a:rPr lang="fr-FR" sz="4000" dirty="0" smtClean="0"/>
              <a:t>sortait de la bergerie, il </a:t>
            </a:r>
          </a:p>
          <a:p>
            <a:r>
              <a:rPr lang="fr-FR" sz="4000" dirty="0" smtClean="0"/>
              <a:t>mettait un caillou dans </a:t>
            </a:r>
          </a:p>
          <a:p>
            <a:r>
              <a:rPr lang="fr-FR" sz="4000" dirty="0" smtClean="0"/>
              <a:t>son sac.</a:t>
            </a:r>
            <a:endParaRPr lang="fr-FR" sz="4000" dirty="0"/>
          </a:p>
        </p:txBody>
      </p:sp>
      <p:pic>
        <p:nvPicPr>
          <p:cNvPr id="4" name="Image 3" descr="mout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2276872"/>
            <a:ext cx="2286554" cy="192011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95536" y="4303455"/>
            <a:ext cx="8064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Et le soir, chaque fois qu’un mouton rentrait, il retirait un caillou du sac.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116632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Ainsi, s’il restait des cailloux dans le sac, il savait qu’il lui manquait des moutons.</a:t>
            </a:r>
            <a:endParaRPr lang="fr-FR" sz="4000" dirty="0"/>
          </a:p>
        </p:txBody>
      </p:sp>
      <p:pic>
        <p:nvPicPr>
          <p:cNvPr id="3" name="Image 2" descr="mou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2564904"/>
            <a:ext cx="2913665" cy="1810005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23528" y="4437112"/>
            <a:ext cx="60121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Il savait même combien </a:t>
            </a:r>
          </a:p>
          <a:p>
            <a:pPr algn="ctr"/>
            <a:r>
              <a:rPr lang="fr-FR" sz="4000" dirty="0" smtClean="0"/>
              <a:t>il lui en manquait.</a:t>
            </a:r>
            <a:endParaRPr lang="fr-FR" sz="4000" dirty="0"/>
          </a:p>
        </p:txBody>
      </p:sp>
      <p:pic>
        <p:nvPicPr>
          <p:cNvPr id="5" name="Image 4" descr="mout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337" y="4248472"/>
            <a:ext cx="2880175" cy="2348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548680"/>
            <a:ext cx="816294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000" dirty="0" smtClean="0"/>
              <a:t>En latin, «caillou » se dit «calculus ».</a:t>
            </a:r>
          </a:p>
          <a:p>
            <a:pPr algn="ctr"/>
            <a:endParaRPr lang="fr-FR" sz="4000" dirty="0"/>
          </a:p>
          <a:p>
            <a:pPr algn="ctr"/>
            <a:r>
              <a:rPr lang="fr-FR" sz="4000" dirty="0" smtClean="0"/>
              <a:t>C’est de là que vient le mot « calcul » !</a:t>
            </a:r>
            <a:endParaRPr lang="fr-FR" sz="4000" dirty="0"/>
          </a:p>
        </p:txBody>
      </p:sp>
      <p:pic>
        <p:nvPicPr>
          <p:cNvPr id="3" name="Image 2" descr="mou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2852936"/>
            <a:ext cx="4595616" cy="3698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6024" y="900003"/>
            <a:ext cx="867645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Mais on ne trouvait pas des cailloux partout.</a:t>
            </a:r>
          </a:p>
          <a:p>
            <a:pPr algn="ctr"/>
            <a:endParaRPr lang="fr-FR" sz="4000" dirty="0" smtClean="0"/>
          </a:p>
          <a:p>
            <a:pPr algn="ctr"/>
            <a:r>
              <a:rPr lang="fr-FR" sz="4000" dirty="0" smtClean="0"/>
              <a:t>En plus ce n’était pas très pratique : pour compter le nombre de cheveux qu’on a sur la tête, il en fallait beaucoup!</a:t>
            </a:r>
          </a:p>
          <a:p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115617" y="2060848"/>
            <a:ext cx="70567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Alors les hommes ont inventé des symboles pour écrire les nombres.</a:t>
            </a:r>
          </a:p>
          <a:p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491880" y="548680"/>
            <a:ext cx="20582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000" dirty="0" smtClean="0"/>
              <a:t>Les grecs</a:t>
            </a:r>
            <a:endParaRPr lang="fr-FR" sz="4000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5517232"/>
            <a:ext cx="8810977" cy="1340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Un million cinq cent sept mille neuf cent quatre-vingt-quatre</a:t>
            </a:r>
            <a:endParaRPr lang="fr-FR" sz="4000" dirty="0"/>
          </a:p>
        </p:txBody>
      </p:sp>
      <p:pic>
        <p:nvPicPr>
          <p:cNvPr id="5" name="Image 4" descr="mout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412776"/>
            <a:ext cx="7820751" cy="39457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368</Words>
  <Application>Microsoft Office PowerPoint</Application>
  <PresentationFormat>Affichage à l'écran (4:3)</PresentationFormat>
  <Paragraphs>60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DARIF</dc:creator>
  <cp:lastModifiedBy>Ayoub</cp:lastModifiedBy>
  <cp:revision>5</cp:revision>
  <dcterms:created xsi:type="dcterms:W3CDTF">2013-06-25T13:45:58Z</dcterms:created>
  <dcterms:modified xsi:type="dcterms:W3CDTF">2015-07-13T22:11:46Z</dcterms:modified>
</cp:coreProperties>
</file>