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5" r:id="rId9"/>
    <p:sldId id="262" r:id="rId10"/>
    <p:sldId id="266" r:id="rId11"/>
    <p:sldId id="267" r:id="rId12"/>
    <p:sldId id="263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596F-C35F-4752-A3A4-6531747FCF52}" type="datetimeFigureOut">
              <a:rPr lang="fr-FR" smtClean="0"/>
              <a:pPr/>
              <a:t>10/12/2015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2F4F-2424-435E-A64B-9C55A5DF3C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596F-C35F-4752-A3A4-6531747FCF52}" type="datetimeFigureOut">
              <a:rPr lang="fr-FR" smtClean="0"/>
              <a:pPr/>
              <a:t>10/12/2015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2F4F-2424-435E-A64B-9C55A5DF3C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596F-C35F-4752-A3A4-6531747FCF52}" type="datetimeFigureOut">
              <a:rPr lang="fr-FR" smtClean="0"/>
              <a:pPr/>
              <a:t>10/12/2015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2F4F-2424-435E-A64B-9C55A5DF3C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596F-C35F-4752-A3A4-6531747FCF52}" type="datetimeFigureOut">
              <a:rPr lang="fr-FR" smtClean="0"/>
              <a:pPr/>
              <a:t>10/12/2015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2F4F-2424-435E-A64B-9C55A5DF3C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596F-C35F-4752-A3A4-6531747FCF52}" type="datetimeFigureOut">
              <a:rPr lang="fr-FR" smtClean="0"/>
              <a:pPr/>
              <a:t>10/12/2015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2F4F-2424-435E-A64B-9C55A5DF3C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596F-C35F-4752-A3A4-6531747FCF52}" type="datetimeFigureOut">
              <a:rPr lang="fr-FR" smtClean="0"/>
              <a:pPr/>
              <a:t>10/12/2015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2F4F-2424-435E-A64B-9C55A5DF3C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596F-C35F-4752-A3A4-6531747FCF52}" type="datetimeFigureOut">
              <a:rPr lang="fr-FR" smtClean="0"/>
              <a:pPr/>
              <a:t>10/12/2015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2F4F-2424-435E-A64B-9C55A5DF3C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596F-C35F-4752-A3A4-6531747FCF52}" type="datetimeFigureOut">
              <a:rPr lang="fr-FR" smtClean="0"/>
              <a:pPr/>
              <a:t>10/12/2015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2F4F-2424-435E-A64B-9C55A5DF3C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596F-C35F-4752-A3A4-6531747FCF52}" type="datetimeFigureOut">
              <a:rPr lang="fr-FR" smtClean="0"/>
              <a:pPr/>
              <a:t>10/12/2015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2F4F-2424-435E-A64B-9C55A5DF3C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596F-C35F-4752-A3A4-6531747FCF52}" type="datetimeFigureOut">
              <a:rPr lang="fr-FR" smtClean="0"/>
              <a:pPr/>
              <a:t>10/12/2015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2F4F-2424-435E-A64B-9C55A5DF3C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596F-C35F-4752-A3A4-6531747FCF52}" type="datetimeFigureOut">
              <a:rPr lang="fr-FR" smtClean="0"/>
              <a:pPr/>
              <a:t>10/12/2015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2F4F-2424-435E-A64B-9C55A5DF3C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D596F-C35F-4752-A3A4-6531747FCF52}" type="datetimeFigureOut">
              <a:rPr lang="fr-FR" smtClean="0"/>
              <a:pPr/>
              <a:t>10/12/2015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D2F4F-2424-435E-A64B-9C55A5DF3C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Lady Oscar\Pictures\Séance 2nd Classicisme - Baroque\book__8_chapter_3__130_histoire_des_arts_1__48_le_classicisme_en_arc_etc__1105.JPG"/>
          <p:cNvPicPr>
            <a:picLocks noChangeAspect="1" noChangeArrowheads="1"/>
          </p:cNvPicPr>
          <p:nvPr/>
        </p:nvPicPr>
        <p:blipFill>
          <a:blip r:embed="rId2" cstate="print">
            <a:lum bright="-9000" contrast="-3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2016224"/>
          </a:xfrm>
        </p:spPr>
        <p:txBody>
          <a:bodyPr>
            <a:noAutofit/>
          </a:bodyPr>
          <a:lstStyle/>
          <a:p>
            <a:r>
              <a:rPr lang="fr-FR" sz="6600" dirty="0" smtClean="0">
                <a:solidFill>
                  <a:schemeClr val="bg1"/>
                </a:solidFill>
                <a:latin typeface="Castellar" pitchFamily="18" charset="0"/>
              </a:rPr>
              <a:t>Le classicisme en peinture</a:t>
            </a:r>
            <a:endParaRPr lang="fr-FR" sz="6600" dirty="0">
              <a:solidFill>
                <a:schemeClr val="bg1"/>
              </a:solidFill>
              <a:latin typeface="Castellar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1656184"/>
          </a:xfrm>
        </p:spPr>
        <p:txBody>
          <a:bodyPr>
            <a:normAutofit/>
          </a:bodyPr>
          <a:lstStyle/>
          <a:p>
            <a:r>
              <a:rPr lang="fr-FR" sz="3600" i="1" dirty="0" smtClean="0">
                <a:solidFill>
                  <a:srgbClr val="FFFF00"/>
                </a:solidFill>
                <a:latin typeface="Lucida Calligraphy" pitchFamily="66" charset="0"/>
              </a:rPr>
              <a:t>Quelques exemples d’œuvres et de peintres</a:t>
            </a:r>
            <a:endParaRPr lang="fr-FR" sz="3600" i="1" dirty="0">
              <a:solidFill>
                <a:srgbClr val="FFFF00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  <a:latin typeface="Blackadder ITC" pitchFamily="82" charset="0"/>
              </a:rPr>
              <a:t>Pierre de Cortone, </a:t>
            </a:r>
            <a:r>
              <a:rPr lang="fr-FR" i="1" dirty="0" smtClean="0">
                <a:solidFill>
                  <a:srgbClr val="C00000"/>
                </a:solidFill>
                <a:latin typeface="Blackadder ITC" pitchFamily="82" charset="0"/>
              </a:rPr>
              <a:t>Plafond du palais Barberini </a:t>
            </a:r>
            <a:r>
              <a:rPr lang="fr-FR" dirty="0" smtClean="0">
                <a:solidFill>
                  <a:srgbClr val="C00000"/>
                </a:solidFill>
                <a:latin typeface="Blackadder ITC" pitchFamily="82" charset="0"/>
              </a:rPr>
              <a:t>(Rome)</a:t>
            </a:r>
            <a:endParaRPr lang="fr-FR" dirty="0">
              <a:solidFill>
                <a:srgbClr val="C00000"/>
              </a:solidFill>
              <a:latin typeface="Blackadder ITC" pitchFamily="82" charset="0"/>
            </a:endParaRPr>
          </a:p>
        </p:txBody>
      </p:sp>
      <p:pic>
        <p:nvPicPr>
          <p:cNvPr id="4" name="Espace réservé du contenu 3" descr="get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484784"/>
            <a:ext cx="7128792" cy="50726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C00000"/>
                </a:solidFill>
                <a:latin typeface="Blackadder ITC" pitchFamily="82" charset="0"/>
              </a:rPr>
              <a:t>Diego Velasquez, </a:t>
            </a:r>
            <a:r>
              <a:rPr lang="fr-FR" i="1" dirty="0" smtClean="0">
                <a:solidFill>
                  <a:srgbClr val="C00000"/>
                </a:solidFill>
                <a:latin typeface="Blackadder ITC" pitchFamily="82" charset="0"/>
              </a:rPr>
              <a:t>Vénus au miroir</a:t>
            </a:r>
            <a:endParaRPr lang="fr-FR" i="1" dirty="0">
              <a:solidFill>
                <a:srgbClr val="C00000"/>
              </a:solidFill>
              <a:latin typeface="Blackadder ITC" pitchFamily="82" charset="0"/>
            </a:endParaRPr>
          </a:p>
        </p:txBody>
      </p:sp>
      <p:pic>
        <p:nvPicPr>
          <p:cNvPr id="4" name="Espace réservé du contenu 3" descr="getimage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412776"/>
            <a:ext cx="7128792" cy="49186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C00000"/>
                </a:solidFill>
                <a:latin typeface="Blackadder ITC" pitchFamily="82" charset="0"/>
              </a:rPr>
              <a:t>Federico </a:t>
            </a:r>
            <a:r>
              <a:rPr lang="fr-FR" dirty="0" err="1" smtClean="0">
                <a:solidFill>
                  <a:srgbClr val="C00000"/>
                </a:solidFill>
                <a:latin typeface="Blackadder ITC" pitchFamily="82" charset="0"/>
              </a:rPr>
              <a:t>Barroci</a:t>
            </a:r>
            <a:r>
              <a:rPr lang="fr-FR" dirty="0" smtClean="0">
                <a:solidFill>
                  <a:srgbClr val="C00000"/>
                </a:solidFill>
                <a:latin typeface="Blackadder ITC" pitchFamily="82" charset="0"/>
              </a:rPr>
              <a:t>, </a:t>
            </a:r>
            <a:r>
              <a:rPr lang="fr-FR" i="1" dirty="0" smtClean="0">
                <a:solidFill>
                  <a:srgbClr val="C00000"/>
                </a:solidFill>
                <a:latin typeface="Blackadder ITC" pitchFamily="82" charset="0"/>
              </a:rPr>
              <a:t>Enée fuyant Troie</a:t>
            </a:r>
            <a:endParaRPr lang="fr-FR" i="1" dirty="0">
              <a:solidFill>
                <a:srgbClr val="C00000"/>
              </a:solidFill>
              <a:latin typeface="Blackadder ITC" pitchFamily="82" charset="0"/>
            </a:endParaRPr>
          </a:p>
        </p:txBody>
      </p:sp>
      <p:pic>
        <p:nvPicPr>
          <p:cNvPr id="4" name="Espace réservé du contenu 3" descr="Aeneas'_Flight_from_Troy_by_Federico_Barocc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484784"/>
            <a:ext cx="7156350" cy="49685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Lady Oscar\Pictures\Séance 2nd Classicisme - Baroque\Le serment des Horaces_jacques louis david.gif"/>
          <p:cNvPicPr>
            <a:picLocks noChangeAspect="1" noChangeArrowheads="1"/>
          </p:cNvPicPr>
          <p:nvPr/>
        </p:nvPicPr>
        <p:blipFill>
          <a:blip r:embed="rId2" cstate="print">
            <a:lum bright="-20000" contrast="-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smtClean="0">
                <a:solidFill>
                  <a:srgbClr val="7030A0"/>
                </a:solidFill>
                <a:latin typeface="Blackadder ITC" pitchFamily="82" charset="0"/>
              </a:rPr>
              <a:t>Définition et Esthétique</a:t>
            </a:r>
            <a:endParaRPr lang="fr-FR" i="1" dirty="0">
              <a:solidFill>
                <a:srgbClr val="7030A0"/>
              </a:solidFill>
              <a:latin typeface="Blackadder ITC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800" b="1" dirty="0" smtClean="0">
                <a:solidFill>
                  <a:srgbClr val="FFFF00"/>
                </a:solidFill>
              </a:rPr>
              <a:t>La peinture classique se fonde sur l’œuvre de Raphael ( peintre de la Renaissance) qui devient un véritable modèle à imiter et perfectionner.</a:t>
            </a:r>
          </a:p>
          <a:p>
            <a:pPr>
              <a:buNone/>
            </a:pPr>
            <a:endParaRPr lang="fr-FR" sz="1800" b="1" dirty="0" smtClean="0">
              <a:solidFill>
                <a:srgbClr val="FFFF00"/>
              </a:solidFill>
            </a:endParaRPr>
          </a:p>
          <a:p>
            <a:r>
              <a:rPr lang="fr-FR" sz="1800" b="1" dirty="0">
                <a:solidFill>
                  <a:srgbClr val="FFFF00"/>
                </a:solidFill>
              </a:rPr>
              <a:t>Elle tend vers un idéal de perfection et de beauté, à travers des sujets nobles, de préférence </a:t>
            </a:r>
            <a:r>
              <a:rPr lang="fr-FR" sz="1800" b="1" dirty="0" smtClean="0">
                <a:solidFill>
                  <a:srgbClr val="FFFF00"/>
                </a:solidFill>
              </a:rPr>
              <a:t>inspirés </a:t>
            </a:r>
            <a:r>
              <a:rPr lang="fr-FR" sz="1800" b="1" dirty="0">
                <a:solidFill>
                  <a:srgbClr val="FFFF00"/>
                </a:solidFill>
              </a:rPr>
              <a:t>de l'antiquité ou de la </a:t>
            </a:r>
            <a:r>
              <a:rPr lang="fr-FR" sz="1800" b="1" dirty="0" smtClean="0">
                <a:solidFill>
                  <a:srgbClr val="FFFF00"/>
                </a:solidFill>
              </a:rPr>
              <a:t>mythologie gréco-latine</a:t>
            </a:r>
            <a:r>
              <a:rPr lang="fr-FR" sz="1800" b="1" dirty="0">
                <a:solidFill>
                  <a:srgbClr val="FFFF00"/>
                </a:solidFill>
              </a:rPr>
              <a:t> tels que les figures héroïques, les victoires ou la pureté des femmes</a:t>
            </a:r>
            <a:r>
              <a:rPr lang="fr-FR" sz="1800" b="1" dirty="0" smtClean="0">
                <a:solidFill>
                  <a:srgbClr val="FFFF00"/>
                </a:solidFill>
              </a:rPr>
              <a:t>. On trouve aussi de nombreuses représentations bibliques.</a:t>
            </a:r>
          </a:p>
          <a:p>
            <a:pPr>
              <a:buNone/>
            </a:pPr>
            <a:endParaRPr lang="fr-FR" sz="1800" b="1" dirty="0" smtClean="0">
              <a:solidFill>
                <a:srgbClr val="FFFF00"/>
              </a:solidFill>
            </a:endParaRPr>
          </a:p>
          <a:p>
            <a:r>
              <a:rPr lang="fr-FR" sz="1800" b="1" dirty="0">
                <a:solidFill>
                  <a:srgbClr val="FFFF00"/>
                </a:solidFill>
              </a:rPr>
              <a:t>Les peintres classiques cherchent à symboliser le triomphe de la </a:t>
            </a:r>
            <a:r>
              <a:rPr lang="fr-FR" sz="1800" b="1" dirty="0" smtClean="0">
                <a:solidFill>
                  <a:srgbClr val="FFFF00"/>
                </a:solidFill>
              </a:rPr>
              <a:t>raison</a:t>
            </a:r>
            <a:r>
              <a:rPr lang="fr-FR" sz="1800" b="1" dirty="0">
                <a:solidFill>
                  <a:srgbClr val="FFFF00"/>
                </a:solidFill>
              </a:rPr>
              <a:t> sur le désordre des </a:t>
            </a:r>
            <a:r>
              <a:rPr lang="fr-FR" sz="1800" b="1" dirty="0" smtClean="0">
                <a:solidFill>
                  <a:srgbClr val="FFFF00"/>
                </a:solidFill>
              </a:rPr>
              <a:t>passion. </a:t>
            </a:r>
          </a:p>
          <a:p>
            <a:pPr>
              <a:buNone/>
            </a:pPr>
            <a:endParaRPr lang="fr-FR" sz="1800" b="1" dirty="0" smtClean="0">
              <a:solidFill>
                <a:srgbClr val="FFFF00"/>
              </a:solidFill>
            </a:endParaRPr>
          </a:p>
          <a:p>
            <a:r>
              <a:rPr lang="fr-FR" sz="1800" b="1" dirty="0">
                <a:solidFill>
                  <a:srgbClr val="FFFF00"/>
                </a:solidFill>
              </a:rPr>
              <a:t>La composition est donc presque toujours symétrique ou </a:t>
            </a:r>
            <a:r>
              <a:rPr lang="fr-FR" sz="1800" b="1" dirty="0" smtClean="0">
                <a:solidFill>
                  <a:srgbClr val="FFFF00"/>
                </a:solidFill>
              </a:rPr>
              <a:t>doit être équilibrée, </a:t>
            </a:r>
            <a:r>
              <a:rPr lang="fr-FR" sz="1800" b="1" dirty="0">
                <a:solidFill>
                  <a:srgbClr val="FFFF00"/>
                </a:solidFill>
              </a:rPr>
              <a:t>les personnages </a:t>
            </a:r>
            <a:r>
              <a:rPr lang="fr-FR" sz="1800" b="1" dirty="0" smtClean="0">
                <a:solidFill>
                  <a:srgbClr val="FFFF00"/>
                </a:solidFill>
              </a:rPr>
              <a:t>représentés </a:t>
            </a:r>
            <a:r>
              <a:rPr lang="fr-FR" sz="1800" b="1" dirty="0">
                <a:solidFill>
                  <a:srgbClr val="FFFF00"/>
                </a:solidFill>
              </a:rPr>
              <a:t>en pied, le hors-cadre étant quasiment banni</a:t>
            </a:r>
            <a:r>
              <a:rPr lang="fr-FR" sz="1800" b="1" dirty="0" smtClean="0">
                <a:solidFill>
                  <a:srgbClr val="FFFF00"/>
                </a:solidFill>
              </a:rPr>
              <a:t>.</a:t>
            </a:r>
          </a:p>
          <a:p>
            <a:endParaRPr lang="fr-FR" sz="1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7030A0"/>
                </a:solidFill>
                <a:latin typeface="Blackadder ITC" pitchFamily="82" charset="0"/>
              </a:rPr>
              <a:t>Nicolas Poussin, </a:t>
            </a:r>
            <a:r>
              <a:rPr lang="fr-FR" i="1" dirty="0" smtClean="0">
                <a:solidFill>
                  <a:srgbClr val="7030A0"/>
                </a:solidFill>
                <a:latin typeface="Blackadder ITC" pitchFamily="82" charset="0"/>
              </a:rPr>
              <a:t>Le jugement de Salomon</a:t>
            </a:r>
            <a:endParaRPr lang="fr-FR" i="1" dirty="0">
              <a:solidFill>
                <a:srgbClr val="7030A0"/>
              </a:solidFill>
              <a:latin typeface="Blackadder ITC" pitchFamily="82" charset="0"/>
            </a:endParaRPr>
          </a:p>
        </p:txBody>
      </p:sp>
      <p:pic>
        <p:nvPicPr>
          <p:cNvPr id="4" name="Espace réservé du contenu 3" descr="poussin0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9731" y="1772816"/>
            <a:ext cx="6882493" cy="4680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7030A0"/>
                </a:solidFill>
                <a:latin typeface="Blackadder ITC" pitchFamily="82" charset="0"/>
              </a:rPr>
              <a:t>Nicolas Poussin, </a:t>
            </a:r>
            <a:r>
              <a:rPr lang="fr-FR" i="1" dirty="0" smtClean="0">
                <a:solidFill>
                  <a:srgbClr val="7030A0"/>
                </a:solidFill>
                <a:latin typeface="Blackadder ITC" pitchFamily="82" charset="0"/>
              </a:rPr>
              <a:t>Les bergers d’Arcadie</a:t>
            </a:r>
            <a:endParaRPr lang="fr-FR" i="1" dirty="0">
              <a:solidFill>
                <a:srgbClr val="7030A0"/>
              </a:solidFill>
              <a:latin typeface="Blackadder ITC" pitchFamily="82" charset="0"/>
            </a:endParaRPr>
          </a:p>
        </p:txBody>
      </p:sp>
      <p:pic>
        <p:nvPicPr>
          <p:cNvPr id="4" name="Espace réservé du contenu 3" descr="1002098-Nicolas_Poussin_les_Bergers_dArcad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54107"/>
            <a:ext cx="6809436" cy="4855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7030A0"/>
                </a:solidFill>
                <a:latin typeface="Blackadder ITC" pitchFamily="82" charset="0"/>
              </a:rPr>
              <a:t>Philippe de Champaigne, </a:t>
            </a:r>
            <a:r>
              <a:rPr lang="fr-FR" i="1" dirty="0" smtClean="0">
                <a:solidFill>
                  <a:srgbClr val="7030A0"/>
                </a:solidFill>
                <a:latin typeface="Blackadder ITC" pitchFamily="82" charset="0"/>
              </a:rPr>
              <a:t>Le bon Pasteur</a:t>
            </a:r>
            <a:endParaRPr lang="fr-FR" i="1" dirty="0">
              <a:solidFill>
                <a:srgbClr val="7030A0"/>
              </a:solidFill>
              <a:latin typeface="Blackadder ITC" pitchFamily="82" charset="0"/>
            </a:endParaRPr>
          </a:p>
        </p:txBody>
      </p:sp>
      <p:pic>
        <p:nvPicPr>
          <p:cNvPr id="4" name="Espace réservé du contenu 3" descr="Le_Bon_Pasteur_Philippe_de_Champaig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02976" y="1600200"/>
            <a:ext cx="373804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/>
          </a:bodyPr>
          <a:lstStyle/>
          <a:p>
            <a:r>
              <a:rPr lang="fr-FR" sz="4000" i="1" dirty="0" smtClean="0">
                <a:solidFill>
                  <a:srgbClr val="7030A0"/>
                </a:solidFill>
                <a:latin typeface="Blackadder ITC" pitchFamily="82" charset="0"/>
              </a:rPr>
              <a:t>Lubin </a:t>
            </a:r>
            <a:r>
              <a:rPr lang="fr-FR" sz="4000" i="1" dirty="0" err="1" smtClean="0">
                <a:solidFill>
                  <a:srgbClr val="7030A0"/>
                </a:solidFill>
                <a:latin typeface="Blackadder ITC" pitchFamily="82" charset="0"/>
              </a:rPr>
              <a:t>Baugin</a:t>
            </a:r>
            <a:r>
              <a:rPr lang="fr-FR" sz="4000" i="1" dirty="0" smtClean="0">
                <a:solidFill>
                  <a:srgbClr val="7030A0"/>
                </a:solidFill>
                <a:latin typeface="Blackadder ITC" pitchFamily="82" charset="0"/>
              </a:rPr>
              <a:t> et le « classicisme austère »</a:t>
            </a:r>
            <a:endParaRPr lang="fr-FR" sz="4000" i="1" dirty="0">
              <a:solidFill>
                <a:srgbClr val="7030A0"/>
              </a:solidFill>
              <a:latin typeface="Blackadder ITC" pitchFamily="82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40769"/>
            <a:ext cx="4040188" cy="432048"/>
          </a:xfrm>
        </p:spPr>
        <p:txBody>
          <a:bodyPr>
            <a:normAutofit lnSpcReduction="10000"/>
          </a:bodyPr>
          <a:lstStyle/>
          <a:p>
            <a:r>
              <a:rPr lang="fr-FR" i="1" dirty="0" smtClean="0"/>
              <a:t>La descente de Croix</a:t>
            </a:r>
            <a:endParaRPr lang="fr-FR" i="1" dirty="0"/>
          </a:p>
        </p:txBody>
      </p:sp>
      <p:pic>
        <p:nvPicPr>
          <p:cNvPr id="7" name="Espace réservé du contenu 6" descr="Descente_de_croix_(Lubin_Baugin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1560" y="2174874"/>
            <a:ext cx="3347467" cy="4463289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196753"/>
            <a:ext cx="4041775" cy="504055"/>
          </a:xfrm>
        </p:spPr>
        <p:txBody>
          <a:bodyPr/>
          <a:lstStyle/>
          <a:p>
            <a:r>
              <a:rPr lang="fr-FR" i="1" dirty="0" smtClean="0"/>
              <a:t>La mort du Christ</a:t>
            </a:r>
            <a:endParaRPr lang="fr-FR" i="1" dirty="0"/>
          </a:p>
        </p:txBody>
      </p:sp>
      <p:pic>
        <p:nvPicPr>
          <p:cNvPr id="8" name="Espace réservé du contenu 7" descr="Baugin_Lubin,_Le_Christ_mort_pleure_par_deux_anges,_Orlean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283968" y="2348880"/>
            <a:ext cx="4666118" cy="38884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dy Oscar\Pictures\Baroque-Frame-Image-GraphicsFai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140968"/>
            <a:ext cx="6400800" cy="2497832"/>
          </a:xfrm>
        </p:spPr>
        <p:txBody>
          <a:bodyPr>
            <a:normAutofit/>
          </a:bodyPr>
          <a:lstStyle/>
          <a:p>
            <a:r>
              <a:rPr lang="fr-FR" sz="4400" i="1" dirty="0" smtClean="0">
                <a:solidFill>
                  <a:srgbClr val="C00000"/>
                </a:solidFill>
                <a:latin typeface="Blackadder ITC" pitchFamily="82" charset="0"/>
              </a:rPr>
              <a:t>Quelques exemples de tableaux baroques</a:t>
            </a:r>
            <a:endParaRPr lang="fr-FR" sz="4400" i="1" dirty="0">
              <a:solidFill>
                <a:srgbClr val="C00000"/>
              </a:solidFill>
              <a:latin typeface="Blackadder ITC" pitchFamily="82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988841"/>
            <a:ext cx="7772400" cy="1224135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7030A0"/>
                </a:solidFill>
                <a:latin typeface="Castellar" pitchFamily="18" charset="0"/>
              </a:rPr>
              <a:t>Pour la comparaison</a:t>
            </a:r>
            <a:endParaRPr lang="fr-FR" sz="3200" b="1" dirty="0">
              <a:solidFill>
                <a:srgbClr val="7030A0"/>
              </a:solidFill>
              <a:latin typeface="Castella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ady Oscar\Pictures\Séance 2nd Classicisme - Baroque\2972-seamless-baroque-pattern.jpg"/>
          <p:cNvPicPr>
            <a:picLocks noChangeAspect="1" noChangeArrowheads="1"/>
          </p:cNvPicPr>
          <p:nvPr/>
        </p:nvPicPr>
        <p:blipFill>
          <a:blip r:embed="rId2" cstate="print">
            <a:lum bright="-81000" contrast="-6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B0F0"/>
                </a:solidFill>
                <a:latin typeface="Blackadder ITC" pitchFamily="82" charset="0"/>
              </a:rPr>
              <a:t>Esthétique Baroque</a:t>
            </a:r>
            <a:endParaRPr lang="fr-FR" dirty="0">
              <a:solidFill>
                <a:srgbClr val="00B0F0"/>
              </a:solidFill>
              <a:latin typeface="Blackadder ITC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U</a:t>
            </a:r>
            <a:r>
              <a:rPr lang="fr-FR" sz="2000" b="1" dirty="0" smtClean="0">
                <a:solidFill>
                  <a:srgbClr val="FF0000"/>
                </a:solidFill>
              </a:rPr>
              <a:t>tilisation </a:t>
            </a:r>
            <a:r>
              <a:rPr lang="fr-FR" sz="2000" b="1" dirty="0">
                <a:solidFill>
                  <a:srgbClr val="FF0000"/>
                </a:solidFill>
              </a:rPr>
              <a:t>de couleurs </a:t>
            </a:r>
            <a:r>
              <a:rPr lang="fr-FR" sz="2000" b="1" dirty="0" smtClean="0">
                <a:solidFill>
                  <a:srgbClr val="FF0000"/>
                </a:solidFill>
              </a:rPr>
              <a:t>chaudes</a:t>
            </a:r>
            <a:endParaRPr lang="fr-FR" sz="2000" b="1" dirty="0">
              <a:solidFill>
                <a:srgbClr val="FF0000"/>
              </a:solidFill>
            </a:endParaRPr>
          </a:p>
          <a:p>
            <a:r>
              <a:rPr lang="fr-FR" sz="2000" b="1" dirty="0">
                <a:solidFill>
                  <a:srgbClr val="FF0000"/>
                </a:solidFill>
              </a:rPr>
              <a:t>C</a:t>
            </a:r>
            <a:r>
              <a:rPr lang="fr-FR" sz="2000" b="1" dirty="0" smtClean="0">
                <a:solidFill>
                  <a:srgbClr val="FF0000"/>
                </a:solidFill>
              </a:rPr>
              <a:t>ontrastes </a:t>
            </a:r>
            <a:r>
              <a:rPr lang="fr-FR" sz="2000" b="1" dirty="0">
                <a:solidFill>
                  <a:srgbClr val="FF0000"/>
                </a:solidFill>
              </a:rPr>
              <a:t>de </a:t>
            </a:r>
            <a:r>
              <a:rPr lang="fr-FR" sz="2000" b="1" dirty="0" smtClean="0">
                <a:solidFill>
                  <a:srgbClr val="FF0000"/>
                </a:solidFill>
              </a:rPr>
              <a:t>lumière / Jeu de Clair-obscur</a:t>
            </a:r>
            <a:endParaRPr lang="fr-FR" sz="2000" b="1" dirty="0">
              <a:solidFill>
                <a:srgbClr val="FF0000"/>
              </a:solidFill>
            </a:endParaRPr>
          </a:p>
          <a:p>
            <a:r>
              <a:rPr lang="fr-FR" sz="2000" b="1" dirty="0" smtClean="0">
                <a:solidFill>
                  <a:srgbClr val="FF0000"/>
                </a:solidFill>
              </a:rPr>
              <a:t>Représente le plus souvent des scène bibliques, mais paysages et scènes de genre très répandues aussi</a:t>
            </a:r>
          </a:p>
          <a:p>
            <a:r>
              <a:rPr lang="fr-FR" sz="2000" b="1" dirty="0" smtClean="0">
                <a:solidFill>
                  <a:srgbClr val="FF0000"/>
                </a:solidFill>
              </a:rPr>
              <a:t>Célébration de l’émotion et de la passion, contrairement au classicisme</a:t>
            </a:r>
          </a:p>
          <a:p>
            <a:r>
              <a:rPr lang="fr-FR" sz="2000" b="1" dirty="0" smtClean="0">
                <a:solidFill>
                  <a:srgbClr val="FF0000"/>
                </a:solidFill>
              </a:rPr>
              <a:t>Lignes </a:t>
            </a:r>
            <a:r>
              <a:rPr lang="fr-FR" sz="2000" b="1" dirty="0">
                <a:solidFill>
                  <a:srgbClr val="FF0000"/>
                </a:solidFill>
              </a:rPr>
              <a:t>de force en </a:t>
            </a:r>
            <a:r>
              <a:rPr lang="fr-FR" sz="2000" b="1" dirty="0" smtClean="0">
                <a:solidFill>
                  <a:srgbClr val="FF0000"/>
                </a:solidFill>
              </a:rPr>
              <a:t>diagonale</a:t>
            </a:r>
          </a:p>
          <a:p>
            <a:r>
              <a:rPr lang="fr-FR" sz="2000" b="1" dirty="0" smtClean="0">
                <a:solidFill>
                  <a:srgbClr val="FF0000"/>
                </a:solidFill>
              </a:rPr>
              <a:t>Une composition beaucoup moins (voir pas du tout) symétrique ou équilibrée</a:t>
            </a:r>
          </a:p>
          <a:p>
            <a:r>
              <a:rPr lang="fr-FR" sz="2000" b="1" dirty="0" smtClean="0">
                <a:solidFill>
                  <a:srgbClr val="FF0000"/>
                </a:solidFill>
              </a:rPr>
              <a:t>Tableaux souvent surchargés d’informations</a:t>
            </a:r>
            <a:endParaRPr lang="fr-FR" sz="2000" b="1" dirty="0">
              <a:solidFill>
                <a:srgbClr val="FF0000"/>
              </a:solidFill>
            </a:endParaRPr>
          </a:p>
          <a:p>
            <a:r>
              <a:rPr lang="fr-FR" sz="2000" b="1" dirty="0">
                <a:solidFill>
                  <a:srgbClr val="FF0000"/>
                </a:solidFill>
              </a:rPr>
              <a:t>P</a:t>
            </a:r>
            <a:r>
              <a:rPr lang="fr-FR" sz="2000" b="1" dirty="0" smtClean="0">
                <a:solidFill>
                  <a:srgbClr val="FF0000"/>
                </a:solidFill>
              </a:rPr>
              <a:t>ersonnages </a:t>
            </a:r>
            <a:r>
              <a:rPr lang="fr-FR" sz="2000" b="1" dirty="0">
                <a:solidFill>
                  <a:srgbClr val="FF0000"/>
                </a:solidFill>
              </a:rPr>
              <a:t>très </a:t>
            </a:r>
            <a:r>
              <a:rPr lang="fr-FR" sz="2000" b="1" dirty="0" smtClean="0">
                <a:solidFill>
                  <a:srgbClr val="FF0000"/>
                </a:solidFill>
              </a:rPr>
              <a:t>expressifs</a:t>
            </a:r>
          </a:p>
          <a:p>
            <a:r>
              <a:rPr lang="fr-FR" sz="2000" b="1" dirty="0" smtClean="0">
                <a:solidFill>
                  <a:srgbClr val="FF0000"/>
                </a:solidFill>
              </a:rPr>
              <a:t>Sublimation et étude des corps et du mouvement</a:t>
            </a:r>
            <a:endParaRPr lang="fr-FR" sz="2000" b="1" dirty="0">
              <a:solidFill>
                <a:srgbClr val="FF0000"/>
              </a:solidFill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fr-FR" dirty="0" smtClean="0">
                <a:solidFill>
                  <a:srgbClr val="C00000"/>
                </a:solidFill>
                <a:latin typeface="Blackadder ITC" pitchFamily="82" charset="0"/>
              </a:rPr>
              <a:t>Paul Rubens, </a:t>
            </a:r>
            <a:r>
              <a:rPr lang="fr-FR" i="1" dirty="0" smtClean="0">
                <a:solidFill>
                  <a:srgbClr val="C00000"/>
                </a:solidFill>
                <a:latin typeface="Blackadder ITC" pitchFamily="82" charset="0"/>
              </a:rPr>
              <a:t>La colère du Christ</a:t>
            </a:r>
            <a:endParaRPr lang="fr-FR" i="1" dirty="0">
              <a:solidFill>
                <a:srgbClr val="C00000"/>
              </a:solidFill>
              <a:latin typeface="Blackadder ITC" pitchFamily="82" charset="0"/>
            </a:endParaRPr>
          </a:p>
        </p:txBody>
      </p:sp>
      <p:pic>
        <p:nvPicPr>
          <p:cNvPr id="4" name="Espace réservé du contenu 3" descr="Rubens-Colère-du-Christ-Ly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980728"/>
            <a:ext cx="3672408" cy="57430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208</Words>
  <Application>Microsoft Office PowerPoint</Application>
  <PresentationFormat>Affichage à l'écran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Le classicisme en peinture</vt:lpstr>
      <vt:lpstr>Définition et Esthétique</vt:lpstr>
      <vt:lpstr>Nicolas Poussin, Le jugement de Salomon</vt:lpstr>
      <vt:lpstr>Nicolas Poussin, Les bergers d’Arcadie</vt:lpstr>
      <vt:lpstr>Philippe de Champaigne, Le bon Pasteur</vt:lpstr>
      <vt:lpstr>Lubin Baugin et le « classicisme austère »</vt:lpstr>
      <vt:lpstr>Pour la comparaison</vt:lpstr>
      <vt:lpstr>Esthétique Baroque</vt:lpstr>
      <vt:lpstr>Paul Rubens, La colère du Christ</vt:lpstr>
      <vt:lpstr>Pierre de Cortone, Plafond du palais Barberini (Rome)</vt:lpstr>
      <vt:lpstr>Diego Velasquez, Vénus au miroir</vt:lpstr>
      <vt:lpstr>Federico Barroci, Enée fuyant Troie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classicisme en peinture</dc:title>
  <dc:creator>Lady Oscar</dc:creator>
  <cp:lastModifiedBy>Lady Oscar</cp:lastModifiedBy>
  <cp:revision>13</cp:revision>
  <dcterms:created xsi:type="dcterms:W3CDTF">2015-03-08T12:27:54Z</dcterms:created>
  <dcterms:modified xsi:type="dcterms:W3CDTF">2015-12-10T06:16:15Z</dcterms:modified>
</cp:coreProperties>
</file>