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0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05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70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5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94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53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32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91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92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45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53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60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17F7-AE0A-423A-849B-5D4132633362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0B439-8C53-4C27-8BAA-8AFA8E0C68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09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024" y="848901"/>
            <a:ext cx="1069524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99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fr-FR" sz="7200" b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fr-FR" sz="7200" b="1" cap="none" spc="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4128" y="848901"/>
            <a:ext cx="1120820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</a:t>
            </a:r>
            <a:endParaRPr lang="fr-FR" sz="7200" b="1" cap="none" spc="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61313" y="848901"/>
            <a:ext cx="861133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fr-FR" sz="7200" b="1" cap="none" spc="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  <a:r>
              <a:rPr lang="fr-FR" sz="7200" b="1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fr-FR" sz="7200" b="1" cap="none" spc="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921494"/>
            <a:ext cx="14478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ONE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7667" y="2132856"/>
            <a:ext cx="1615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TWO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2483" y="3212976"/>
            <a:ext cx="2031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THREE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64200" y="4293096"/>
            <a:ext cx="18066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FOUR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87126" y="908720"/>
            <a:ext cx="1433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FIVE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65060" y="2120082"/>
            <a:ext cx="1077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SIX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09575" y="3200202"/>
            <a:ext cx="20537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SEVEN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11471" y="4280322"/>
            <a:ext cx="1928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EIGHT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51558" y="908720"/>
            <a:ext cx="1620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NINE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44948" y="2120082"/>
            <a:ext cx="1322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TEN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78157" y="3225750"/>
            <a:ext cx="2358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ELEVEN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32240" y="4305870"/>
            <a:ext cx="24805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TWELVE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78455" y="44624"/>
            <a:ext cx="4411465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50800"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THE NUMBERS</a:t>
            </a:r>
            <a:endParaRPr lang="fr-FR" sz="5400" b="1" cap="none" spc="0" dirty="0">
              <a:ln w="50800"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56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36516"/>
            <a:ext cx="244827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err="1" smtClean="0"/>
              <a:t>Ten</a:t>
            </a:r>
            <a:endParaRPr lang="fr-FR" sz="2800" dirty="0" smtClean="0"/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Eleven</a:t>
            </a:r>
            <a:endParaRPr lang="fr-FR" sz="2800" dirty="0" smtClean="0"/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Twelve</a:t>
            </a:r>
            <a:endParaRPr lang="fr-FR" sz="2800" dirty="0" smtClean="0"/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Thir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Four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Fif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Six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Seven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Eigh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Nine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496" y="44624"/>
            <a:ext cx="850489" cy="65556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11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12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13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14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15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16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17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18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19</a:t>
            </a:r>
            <a:endParaRPr lang="fr-FR" sz="4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abolical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7784" y="48568"/>
            <a:ext cx="1260923" cy="65556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2</a:t>
            </a:r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30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40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50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60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70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80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90</a:t>
            </a:r>
          </a:p>
          <a:p>
            <a:pPr algn="ctr"/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100</a:t>
            </a:r>
          </a:p>
          <a:p>
            <a:pPr algn="ctr"/>
            <a:endParaRPr lang="fr-FR" sz="4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abolical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93251" y="41711"/>
            <a:ext cx="24482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err="1" smtClean="0"/>
              <a:t>Twen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Thir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For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Fif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Six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Seven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Eigh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Nine</a:t>
            </a:r>
            <a:r>
              <a:rPr lang="fr-FR"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</a:t>
            </a:r>
            <a:endParaRPr lang="fr-FR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smtClean="0"/>
              <a:t> One </a:t>
            </a:r>
            <a:r>
              <a:rPr lang="fr-FR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hundred</a:t>
            </a: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42733" y="51481"/>
            <a:ext cx="1422185" cy="46166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2</a:t>
            </a:r>
            <a:r>
              <a:rPr lang="fr-FR" sz="4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00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300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…</a:t>
            </a:r>
            <a:endParaRPr lang="fr-FR" sz="42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abolical" pitchFamily="2" charset="0"/>
            </a:endParaRP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900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1000</a:t>
            </a:r>
            <a:endParaRPr lang="fr-FR" sz="42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abolical" pitchFamily="2" charset="0"/>
            </a:endParaRP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2000</a:t>
            </a:r>
          </a:p>
          <a:p>
            <a:pPr algn="ctr"/>
            <a:r>
              <a:rPr lang="fr-FR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abolical" pitchFamily="2" charset="0"/>
              </a:rPr>
              <a:t>2016</a:t>
            </a:r>
            <a:endParaRPr lang="fr-FR" sz="4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abolical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804248" y="44624"/>
            <a:ext cx="24482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err="1" smtClean="0"/>
              <a:t>Two</a:t>
            </a:r>
            <a:r>
              <a:rPr lang="fr-FR" sz="2800" dirty="0" smtClean="0"/>
              <a:t> </a:t>
            </a:r>
            <a:r>
              <a:rPr lang="fr-FR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hundred</a:t>
            </a: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Three</a:t>
            </a:r>
            <a:r>
              <a:rPr lang="fr-FR" sz="2800" dirty="0" smtClean="0"/>
              <a:t> </a:t>
            </a:r>
            <a:r>
              <a:rPr lang="fr-FR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hundred</a:t>
            </a: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fr-FR" sz="2800" dirty="0" smtClean="0"/>
              <a:t>…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Nine</a:t>
            </a:r>
            <a:r>
              <a:rPr lang="fr-FR" sz="2800" dirty="0" smtClean="0"/>
              <a:t> </a:t>
            </a:r>
            <a:r>
              <a:rPr lang="fr-FR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hundred</a:t>
            </a: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smtClean="0"/>
              <a:t>One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thousand</a:t>
            </a:r>
            <a:endParaRPr lang="fr-F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Two</a:t>
            </a:r>
            <a:r>
              <a:rPr lang="fr-FR" sz="2800" dirty="0" smtClean="0"/>
              <a:t>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thousand</a:t>
            </a:r>
            <a:endParaRPr lang="fr-F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fr-FR" sz="2800" dirty="0" err="1" smtClean="0"/>
              <a:t>Two</a:t>
            </a:r>
            <a:r>
              <a:rPr lang="fr-FR" sz="2800" dirty="0" smtClean="0"/>
              <a:t> </a:t>
            </a:r>
            <a:r>
              <a:rPr lang="fr-F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thousand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dirty="0" smtClean="0"/>
              <a:t>and </a:t>
            </a:r>
            <a:r>
              <a:rPr lang="fr-FR" sz="2800" dirty="0" err="1" smtClean="0"/>
              <a:t>six</a:t>
            </a:r>
            <a:r>
              <a:rPr lang="fr-FR" sz="2800" dirty="0" err="1" smtClean="0"/>
              <a:t>teen</a:t>
            </a:r>
            <a:endParaRPr lang="fr-FR" sz="2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885985" y="260648"/>
            <a:ext cx="949711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885984" y="845096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85985" y="1484784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71921" y="2143781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871922" y="2783469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871921" y="3400337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871922" y="4040025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57858" y="4699022"/>
            <a:ext cx="176992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57859" y="5338710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857859" y="5981255"/>
            <a:ext cx="15977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3728397" y="202230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3728398" y="841918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714334" y="1500915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3714335" y="2140603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714334" y="2757471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3714335" y="3397159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3700271" y="4056156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700272" y="4695844"/>
            <a:ext cx="143373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3888706" y="5338389"/>
            <a:ext cx="197943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2843807" y="202230"/>
            <a:ext cx="849443" cy="49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2833523" y="799163"/>
            <a:ext cx="849443" cy="49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858461" y="1477505"/>
            <a:ext cx="849443" cy="49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2848177" y="2060848"/>
            <a:ext cx="849443" cy="6016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2833522" y="2728262"/>
            <a:ext cx="849443" cy="49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2823238" y="3314336"/>
            <a:ext cx="849443" cy="618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2848176" y="4003537"/>
            <a:ext cx="849443" cy="49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2837892" y="4626592"/>
            <a:ext cx="849443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2690711" y="5239837"/>
            <a:ext cx="1089201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5323542" y="166609"/>
            <a:ext cx="1408698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5320466" y="799163"/>
            <a:ext cx="1408698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5320466" y="1473758"/>
            <a:ext cx="1408698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5317390" y="2106312"/>
            <a:ext cx="1408698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5223148" y="2705829"/>
            <a:ext cx="1666480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5220072" y="3338383"/>
            <a:ext cx="1666480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5238180" y="3981468"/>
            <a:ext cx="1666480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6874968" y="182163"/>
            <a:ext cx="201751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6874968" y="832181"/>
            <a:ext cx="226903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6855496" y="2091327"/>
            <a:ext cx="226903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6935416" y="2704744"/>
            <a:ext cx="218911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6914928" y="3351830"/>
            <a:ext cx="218911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6884503" y="4074646"/>
            <a:ext cx="2189112" cy="12329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6904660" y="1445988"/>
            <a:ext cx="2189112" cy="53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01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69269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Tu remarques que tous les nombres entre 13 et 19 se terminent par …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736588" y="3429000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Tu remarques que les nombres des dizaines (20, 30, 40, 50 …) se terminent par …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1969964" y="1780332"/>
            <a:ext cx="262287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- TEEN</a:t>
            </a:r>
            <a:endParaRPr lang="fr-FR" sz="7200" dirty="0"/>
          </a:p>
        </p:txBody>
      </p:sp>
      <p:sp>
        <p:nvSpPr>
          <p:cNvPr id="5" name="ZoneTexte 4"/>
          <p:cNvSpPr txBox="1"/>
          <p:nvPr/>
        </p:nvSpPr>
        <p:spPr>
          <a:xfrm>
            <a:off x="2267744" y="4509120"/>
            <a:ext cx="172819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- TY</a:t>
            </a:r>
            <a:endParaRPr lang="fr-FR" sz="7200" dirty="0"/>
          </a:p>
        </p:txBody>
      </p:sp>
      <p:sp>
        <p:nvSpPr>
          <p:cNvPr id="6" name="ZoneTexte 5"/>
          <p:cNvSpPr txBox="1"/>
          <p:nvPr/>
        </p:nvSpPr>
        <p:spPr>
          <a:xfrm>
            <a:off x="4534396" y="4139788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20 = </a:t>
            </a:r>
            <a:r>
              <a:rPr lang="fr-FR" sz="2400" dirty="0" err="1" smtClean="0"/>
              <a:t>twenty</a:t>
            </a:r>
            <a:endParaRPr lang="fr-FR" sz="2400" dirty="0" smtClean="0"/>
          </a:p>
          <a:p>
            <a:r>
              <a:rPr lang="fr-FR" sz="2400" dirty="0" smtClean="0"/>
              <a:t>30 = </a:t>
            </a:r>
            <a:r>
              <a:rPr lang="fr-FR" sz="2400" dirty="0" err="1" smtClean="0"/>
              <a:t>thirty</a:t>
            </a:r>
            <a:endParaRPr lang="fr-FR" sz="2400" dirty="0" smtClean="0"/>
          </a:p>
          <a:p>
            <a:r>
              <a:rPr lang="fr-FR" sz="2400" dirty="0" smtClean="0"/>
              <a:t>40 = </a:t>
            </a:r>
            <a:r>
              <a:rPr lang="fr-FR" sz="2400" dirty="0" err="1" smtClean="0"/>
              <a:t>forty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50 = </a:t>
            </a:r>
            <a:r>
              <a:rPr lang="fr-FR" sz="2400" dirty="0" err="1" smtClean="0"/>
              <a:t>fifty</a:t>
            </a:r>
            <a:endParaRPr lang="fr-FR" sz="2400" dirty="0" smtClean="0"/>
          </a:p>
          <a:p>
            <a:r>
              <a:rPr lang="fr-FR" sz="2400" dirty="0" smtClean="0"/>
              <a:t>Etc.</a:t>
            </a:r>
            <a:endParaRPr lang="fr-FR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4890616" y="1403485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13 = </a:t>
            </a:r>
            <a:r>
              <a:rPr lang="fr-FR" sz="2400" dirty="0" err="1" smtClean="0"/>
              <a:t>thirteen</a:t>
            </a:r>
            <a:endParaRPr lang="fr-FR" sz="2400" dirty="0" smtClean="0"/>
          </a:p>
          <a:p>
            <a:r>
              <a:rPr lang="fr-FR" sz="2400" dirty="0" smtClean="0"/>
              <a:t>14 = </a:t>
            </a:r>
            <a:r>
              <a:rPr lang="fr-FR" sz="2400" dirty="0" err="1" smtClean="0"/>
              <a:t>fourteen</a:t>
            </a:r>
            <a:endParaRPr lang="fr-FR" sz="2400" dirty="0" smtClean="0"/>
          </a:p>
          <a:p>
            <a:r>
              <a:rPr lang="fr-FR" sz="2400" dirty="0" smtClean="0"/>
              <a:t>15 = </a:t>
            </a:r>
            <a:r>
              <a:rPr lang="fr-FR" sz="2400" dirty="0" err="1" smtClean="0"/>
              <a:t>fifteen</a:t>
            </a:r>
            <a:endParaRPr lang="fr-FR" sz="2400" dirty="0" smtClean="0"/>
          </a:p>
          <a:p>
            <a:r>
              <a:rPr lang="fr-FR" sz="2400" dirty="0" smtClean="0"/>
              <a:t>16 = </a:t>
            </a:r>
            <a:r>
              <a:rPr lang="fr-FR" sz="2400" dirty="0" err="1" smtClean="0"/>
              <a:t>sixteen</a:t>
            </a:r>
            <a:endParaRPr lang="fr-FR" sz="2400" dirty="0" smtClean="0"/>
          </a:p>
          <a:p>
            <a:r>
              <a:rPr lang="fr-FR" sz="2400" dirty="0" smtClean="0"/>
              <a:t>Etc.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9797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63588" y="219318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25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2654846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Twenty</a:t>
            </a:r>
            <a:r>
              <a:rPr lang="fr-FR" sz="2400" dirty="0" smtClean="0"/>
              <a:t>-five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328084" y="242088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79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4788024" y="2882554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Seventy-nine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647564" y="335699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47</a:t>
            </a:r>
            <a:endParaRPr lang="fr-FR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107504" y="3818658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Forty-seven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2996816" y="478950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31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2456756" y="5251174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Thrity</a:t>
            </a:r>
            <a:r>
              <a:rPr lang="fr-FR" sz="2400" dirty="0" smtClean="0"/>
              <a:t>-one</a:t>
            </a:r>
            <a:endParaRPr lang="fr-FR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7579624" y="321946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94</a:t>
            </a:r>
            <a:endParaRPr lang="fr-FR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7039564" y="3681132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Ninety</a:t>
            </a:r>
            <a:r>
              <a:rPr lang="fr-FR" sz="2400" dirty="0" smtClean="0"/>
              <a:t>-four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253012" y="1490211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83</a:t>
            </a:r>
            <a:endParaRPr lang="fr-FR" sz="2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712952" y="1951877"/>
            <a:ext cx="18002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Eighty-three</a:t>
            </a:r>
            <a:endParaRPr lang="fr-FR" sz="2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924808" y="2204864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110</a:t>
            </a:r>
            <a:endParaRPr lang="fr-FR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384748" y="2666530"/>
            <a:ext cx="1971228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One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err="1" smtClean="0"/>
              <a:t>ten</a:t>
            </a:r>
            <a:endParaRPr lang="fr-FR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011428" y="490661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506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4471368" y="5368282"/>
            <a:ext cx="1972840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Five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smtClean="0"/>
              <a:t>six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7382892" y="153637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724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842832" y="1998044"/>
            <a:ext cx="2193664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Seven</a:t>
            </a:r>
            <a:r>
              <a:rPr lang="fr-FR" sz="2400" dirty="0" smtClean="0"/>
              <a:t>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err="1" smtClean="0"/>
              <a:t>twenty</a:t>
            </a:r>
            <a:r>
              <a:rPr lang="fr-FR" sz="2400" dirty="0" smtClean="0"/>
              <a:t>-four</a:t>
            </a:r>
            <a:endParaRPr lang="fr-FR" sz="2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863588" y="459439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962</a:t>
            </a:r>
            <a:endParaRPr lang="fr-FR" sz="2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23528" y="5056062"/>
            <a:ext cx="1972840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Nine</a:t>
            </a:r>
            <a:r>
              <a:rPr lang="fr-FR" sz="2400" dirty="0" smtClean="0"/>
              <a:t>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err="1" smtClean="0"/>
              <a:t>sixty-two</a:t>
            </a:r>
            <a:endParaRPr lang="fr-FR" sz="2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4788024" y="359998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333</a:t>
            </a:r>
            <a:endParaRPr lang="fr-FR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211960" y="4061655"/>
            <a:ext cx="2160240" cy="83099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Three</a:t>
            </a:r>
            <a:r>
              <a:rPr lang="fr-FR" sz="2400" dirty="0" smtClean="0"/>
              <a:t>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err="1" smtClean="0"/>
              <a:t>thirty-three</a:t>
            </a:r>
            <a:endParaRPr lang="fr-FR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843956" y="13435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1208</a:t>
            </a:r>
            <a:endParaRPr lang="fr-FR" sz="2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03896" y="596016"/>
            <a:ext cx="197284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One </a:t>
            </a:r>
            <a:r>
              <a:rPr lang="fr-FR" sz="2400" dirty="0" err="1" smtClean="0"/>
              <a:t>thousand</a:t>
            </a:r>
            <a:r>
              <a:rPr lang="fr-FR" sz="2400" dirty="0" smtClean="0"/>
              <a:t> </a:t>
            </a:r>
            <a:r>
              <a:rPr lang="fr-FR" sz="2400" dirty="0" err="1" smtClean="0"/>
              <a:t>two</a:t>
            </a:r>
            <a:r>
              <a:rPr lang="fr-FR" sz="2400" dirty="0" smtClean="0"/>
              <a:t>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/>
              <a:t> </a:t>
            </a:r>
            <a:r>
              <a:rPr lang="fr-FR" sz="2400" dirty="0" err="1" smtClean="0"/>
              <a:t>eight</a:t>
            </a:r>
            <a:endParaRPr lang="fr-FR" sz="2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5868144" y="6773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5421</a:t>
            </a:r>
            <a:endParaRPr lang="fr-FR" sz="2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5148064" y="529398"/>
            <a:ext cx="2234828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Five </a:t>
            </a:r>
            <a:r>
              <a:rPr lang="fr-FR" sz="2400" dirty="0" err="1" smtClean="0"/>
              <a:t>thousand</a:t>
            </a:r>
            <a:r>
              <a:rPr lang="fr-FR" sz="2400" dirty="0" smtClean="0"/>
              <a:t> four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/>
              <a:t> </a:t>
            </a:r>
            <a:r>
              <a:rPr lang="fr-FR" sz="2400" dirty="0" err="1" smtClean="0"/>
              <a:t>twenty</a:t>
            </a:r>
            <a:r>
              <a:rPr lang="fr-FR" sz="2400" dirty="0" smtClean="0"/>
              <a:t>-one</a:t>
            </a:r>
            <a:endParaRPr lang="fr-FR" sz="2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7423120" y="446698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10 738</a:t>
            </a:r>
            <a:endParaRPr lang="fr-FR" sz="2400" dirty="0"/>
          </a:p>
        </p:txBody>
      </p:sp>
      <p:sp>
        <p:nvSpPr>
          <p:cNvPr id="29" name="ZoneTexte 28"/>
          <p:cNvSpPr txBox="1"/>
          <p:nvPr/>
        </p:nvSpPr>
        <p:spPr>
          <a:xfrm>
            <a:off x="6883060" y="4928646"/>
            <a:ext cx="226094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Ten</a:t>
            </a:r>
            <a:r>
              <a:rPr lang="fr-FR" sz="2400" dirty="0" smtClean="0"/>
              <a:t> </a:t>
            </a:r>
            <a:r>
              <a:rPr lang="fr-FR" sz="2400" dirty="0" err="1" smtClean="0"/>
              <a:t>thousand</a:t>
            </a:r>
            <a:r>
              <a:rPr lang="fr-FR" sz="2400" dirty="0" smtClean="0"/>
              <a:t> </a:t>
            </a:r>
            <a:r>
              <a:rPr lang="fr-FR" sz="2400" dirty="0" err="1" smtClean="0"/>
              <a:t>seven</a:t>
            </a:r>
            <a:r>
              <a:rPr lang="fr-FR" sz="2400" dirty="0" smtClean="0"/>
              <a:t> </a:t>
            </a:r>
            <a:r>
              <a:rPr lang="fr-FR" sz="2400" dirty="0" err="1" smtClean="0"/>
              <a:t>hundred</a:t>
            </a:r>
            <a:r>
              <a:rPr lang="fr-FR" sz="2400" dirty="0" smtClean="0"/>
              <a:t>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fr-FR" sz="2400" dirty="0" smtClean="0"/>
              <a:t> </a:t>
            </a:r>
            <a:r>
              <a:rPr lang="fr-FR" sz="2400" dirty="0" err="1" smtClean="0"/>
              <a:t>thirty-eight</a:t>
            </a:r>
            <a:endParaRPr lang="fr-FR" sz="24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262350" y="489445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18</a:t>
            </a:r>
            <a:endParaRPr lang="fr-FR" sz="24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816796" y="951111"/>
            <a:ext cx="139516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chemeClr val="bg1"/>
                </a:solidFill>
              </a:rPr>
              <a:t>Eighteen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742158" y="369020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13</a:t>
            </a:r>
            <a:endParaRPr lang="fr-FR" sz="2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2296604" y="4151875"/>
            <a:ext cx="139516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chemeClr val="bg1"/>
                </a:solidFill>
              </a:rPr>
              <a:t>Thirteen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4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1" fill="hold">
                      <p:stCondLst>
                        <p:cond delay="indefinite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 animBg="1"/>
      <p:bldP spid="32" grpId="0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9512" y="116632"/>
            <a:ext cx="532859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Complete </a:t>
            </a:r>
            <a:r>
              <a:rPr lang="fr-FR" sz="2800" dirty="0" err="1" smtClean="0"/>
              <a:t>this</a:t>
            </a:r>
            <a:r>
              <a:rPr lang="fr-FR" sz="2800" dirty="0" smtClean="0"/>
              <a:t> </a:t>
            </a:r>
            <a:r>
              <a:rPr lang="fr-FR" sz="2800" dirty="0" err="1" smtClean="0"/>
              <a:t>logical</a:t>
            </a:r>
            <a:r>
              <a:rPr lang="fr-FR" sz="2800" dirty="0" smtClean="0"/>
              <a:t> </a:t>
            </a:r>
            <a:r>
              <a:rPr lang="fr-FR" sz="2800" dirty="0" err="1" smtClean="0"/>
              <a:t>sequence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79512" y="908720"/>
            <a:ext cx="6336704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0 – 5 – 10 – 15 - … - … - … - … - … - 45 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1678726"/>
            <a:ext cx="604867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90 – 80 – 70 - … - … - … - … - … - 10 </a:t>
            </a:r>
            <a:endParaRPr lang="fr-FR" sz="3200" dirty="0"/>
          </a:p>
        </p:txBody>
      </p:sp>
      <p:sp>
        <p:nvSpPr>
          <p:cNvPr id="6" name="ZoneTexte 5"/>
          <p:cNvSpPr txBox="1"/>
          <p:nvPr/>
        </p:nvSpPr>
        <p:spPr>
          <a:xfrm>
            <a:off x="179512" y="2492896"/>
            <a:ext cx="604867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90 – 80 – 70 - … - … - … - … - … - 10 </a:t>
            </a:r>
            <a:endParaRPr lang="fr-FR" sz="3200" dirty="0"/>
          </a:p>
        </p:txBody>
      </p:sp>
      <p:sp>
        <p:nvSpPr>
          <p:cNvPr id="7" name="ZoneTexte 6"/>
          <p:cNvSpPr txBox="1"/>
          <p:nvPr/>
        </p:nvSpPr>
        <p:spPr>
          <a:xfrm>
            <a:off x="179512" y="3429000"/>
            <a:ext cx="316835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the </a:t>
            </a:r>
            <a:r>
              <a:rPr lang="fr-FR" sz="2800" dirty="0" err="1" smtClean="0"/>
              <a:t>result</a:t>
            </a:r>
            <a:r>
              <a:rPr lang="fr-FR" sz="2800" dirty="0" smtClean="0"/>
              <a:t>?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179512" y="4149080"/>
            <a:ext cx="230425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15 + 12 = 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059832" y="4149080"/>
            <a:ext cx="230425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24 + 50 = …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940152" y="4149080"/>
            <a:ext cx="3096344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100 + 40 + 11 = …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9512" y="5013176"/>
            <a:ext cx="302433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2000 + 1500 = …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707904" y="5013175"/>
            <a:ext cx="3024336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350 + 650 = …</a:t>
            </a:r>
          </a:p>
        </p:txBody>
      </p:sp>
    </p:spTree>
    <p:extLst>
      <p:ext uri="{BB962C8B-B14F-4D97-AF65-F5344CB8AC3E}">
        <p14:creationId xmlns:p14="http://schemas.microsoft.com/office/powerpoint/2010/main" val="234456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1520" y="44624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err="1" smtClean="0">
                <a:latin typeface="Amandine" pitchFamily="2" charset="0"/>
              </a:rPr>
              <a:t>onehundredandsixtyfive</a:t>
            </a:r>
            <a:endParaRPr lang="fr-FR" sz="4000" dirty="0">
              <a:latin typeface="Amandine" pitchFamily="2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520" y="63288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0B0F0"/>
                </a:solidFill>
                <a:latin typeface="Arial Rounded MT Bold" pitchFamily="34" charset="0"/>
              </a:rPr>
              <a:t>= One </a:t>
            </a:r>
            <a:r>
              <a:rPr lang="fr-FR" sz="3600" dirty="0" err="1" smtClean="0">
                <a:solidFill>
                  <a:srgbClr val="00B0F0"/>
                </a:solidFill>
                <a:latin typeface="Arial Rounded MT Bold" pitchFamily="34" charset="0"/>
              </a:rPr>
              <a:t>hundred</a:t>
            </a:r>
            <a:r>
              <a:rPr lang="fr-FR" sz="3600" dirty="0" smtClean="0">
                <a:solidFill>
                  <a:srgbClr val="00B0F0"/>
                </a:solidFill>
                <a:latin typeface="Arial Rounded MT Bold" pitchFamily="34" charset="0"/>
              </a:rPr>
              <a:t> and </a:t>
            </a:r>
            <a:r>
              <a:rPr lang="fr-FR" sz="3600" dirty="0" err="1" smtClean="0">
                <a:solidFill>
                  <a:srgbClr val="00B0F0"/>
                </a:solidFill>
                <a:latin typeface="Arial Rounded MT Bold" pitchFamily="34" charset="0"/>
              </a:rPr>
              <a:t>sixty</a:t>
            </a:r>
            <a:r>
              <a:rPr lang="fr-FR" sz="3600" dirty="0" smtClean="0">
                <a:solidFill>
                  <a:srgbClr val="00B0F0"/>
                </a:solidFill>
                <a:latin typeface="Arial Rounded MT Bold" pitchFamily="34" charset="0"/>
              </a:rPr>
              <a:t>-five</a:t>
            </a:r>
            <a:endParaRPr lang="fr-FR" sz="3600" dirty="0">
              <a:solidFill>
                <a:srgbClr val="00B0F0"/>
              </a:solidFill>
              <a:latin typeface="Arial Rounded MT Bold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452320" y="293747"/>
            <a:ext cx="1224136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chemeClr val="bg1"/>
                </a:solidFill>
              </a:rPr>
              <a:t>165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1520" y="134076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err="1" smtClean="0">
                <a:latin typeface="Amandine" pitchFamily="2" charset="0"/>
              </a:rPr>
              <a:t>eighthundredandthirtynine</a:t>
            </a:r>
            <a:endParaRPr lang="fr-FR" sz="4000" dirty="0">
              <a:latin typeface="Amandine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192902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FFC000"/>
                </a:solidFill>
                <a:latin typeface="Arial Rounded MT Bold" pitchFamily="34" charset="0"/>
              </a:rPr>
              <a:t>= </a:t>
            </a:r>
            <a:r>
              <a:rPr lang="fr-FR" sz="3600" dirty="0" err="1" smtClean="0">
                <a:solidFill>
                  <a:srgbClr val="FFC000"/>
                </a:solidFill>
                <a:latin typeface="Arial Rounded MT Bold" pitchFamily="34" charset="0"/>
              </a:rPr>
              <a:t>eight</a:t>
            </a:r>
            <a:r>
              <a:rPr lang="fr-FR" sz="3600" dirty="0" smtClean="0">
                <a:solidFill>
                  <a:srgbClr val="FFC000"/>
                </a:solidFill>
                <a:latin typeface="Arial Rounded MT Bold" pitchFamily="34" charset="0"/>
              </a:rPr>
              <a:t> </a:t>
            </a:r>
            <a:r>
              <a:rPr lang="fr-FR" sz="3600" dirty="0" err="1" smtClean="0">
                <a:solidFill>
                  <a:srgbClr val="FFC000"/>
                </a:solidFill>
                <a:latin typeface="Arial Rounded MT Bold" pitchFamily="34" charset="0"/>
              </a:rPr>
              <a:t>hundred</a:t>
            </a:r>
            <a:r>
              <a:rPr lang="fr-FR" sz="3600" dirty="0" smtClean="0">
                <a:solidFill>
                  <a:srgbClr val="FFC000"/>
                </a:solidFill>
                <a:latin typeface="Arial Rounded MT Bold" pitchFamily="34" charset="0"/>
              </a:rPr>
              <a:t> and </a:t>
            </a:r>
            <a:r>
              <a:rPr lang="fr-FR" sz="3600" dirty="0" err="1" smtClean="0">
                <a:solidFill>
                  <a:srgbClr val="FFC000"/>
                </a:solidFill>
                <a:latin typeface="Arial Rounded MT Bold" pitchFamily="34" charset="0"/>
              </a:rPr>
              <a:t>thirty-nine</a:t>
            </a:r>
            <a:endParaRPr lang="fr-FR" sz="3600" dirty="0">
              <a:solidFill>
                <a:srgbClr val="FFC000"/>
              </a:solidFill>
              <a:latin typeface="Arial Rounded MT Bold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452320" y="1589891"/>
            <a:ext cx="1224136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chemeClr val="bg1"/>
                </a:solidFill>
              </a:rPr>
              <a:t>839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1520" y="2626459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err="1" smtClean="0">
                <a:latin typeface="Amandine" pitchFamily="2" charset="0"/>
              </a:rPr>
              <a:t>onethousandfivehundredandeleven</a:t>
            </a:r>
            <a:endParaRPr lang="fr-FR" sz="4000" dirty="0">
              <a:latin typeface="Amandine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1520" y="3214717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0FF00"/>
                </a:solidFill>
                <a:latin typeface="Arial Rounded MT Bold" pitchFamily="34" charset="0"/>
              </a:rPr>
              <a:t>One </a:t>
            </a:r>
            <a:r>
              <a:rPr lang="fr-FR" sz="3600" dirty="0" err="1" smtClean="0">
                <a:solidFill>
                  <a:srgbClr val="00FF00"/>
                </a:solidFill>
                <a:latin typeface="Arial Rounded MT Bold" pitchFamily="34" charset="0"/>
              </a:rPr>
              <a:t>thousand</a:t>
            </a:r>
            <a:r>
              <a:rPr lang="fr-FR" sz="3600" dirty="0" smtClean="0">
                <a:solidFill>
                  <a:srgbClr val="00FF00"/>
                </a:solidFill>
                <a:latin typeface="Arial Rounded MT Bold" pitchFamily="34" charset="0"/>
              </a:rPr>
              <a:t> five </a:t>
            </a:r>
            <a:r>
              <a:rPr lang="fr-FR" sz="3600" dirty="0" err="1" smtClean="0">
                <a:solidFill>
                  <a:srgbClr val="00FF00"/>
                </a:solidFill>
                <a:latin typeface="Arial Rounded MT Bold" pitchFamily="34" charset="0"/>
              </a:rPr>
              <a:t>hundred</a:t>
            </a:r>
            <a:r>
              <a:rPr lang="fr-FR" sz="3600" dirty="0" smtClean="0">
                <a:solidFill>
                  <a:srgbClr val="00FF00"/>
                </a:solidFill>
                <a:latin typeface="Arial Rounded MT Bold" pitchFamily="34" charset="0"/>
              </a:rPr>
              <a:t> and </a:t>
            </a:r>
            <a:r>
              <a:rPr lang="fr-FR" sz="3600" dirty="0" err="1" smtClean="0">
                <a:solidFill>
                  <a:srgbClr val="00FF00"/>
                </a:solidFill>
                <a:latin typeface="Arial Rounded MT Bold" pitchFamily="34" charset="0"/>
              </a:rPr>
              <a:t>eleven</a:t>
            </a:r>
            <a:r>
              <a:rPr lang="fr-FR" sz="3600" dirty="0" smtClean="0">
                <a:solidFill>
                  <a:srgbClr val="00FF00"/>
                </a:solidFill>
                <a:latin typeface="Arial Rounded MT Bold" pitchFamily="34" charset="0"/>
              </a:rPr>
              <a:t>.</a:t>
            </a:r>
            <a:endParaRPr lang="fr-FR" sz="3600" dirty="0">
              <a:solidFill>
                <a:srgbClr val="00FF00"/>
              </a:solidFill>
              <a:latin typeface="Arial Rounded MT Bold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452320" y="2875582"/>
            <a:ext cx="1512168" cy="830997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chemeClr val="bg1"/>
                </a:solidFill>
              </a:rPr>
              <a:t>1511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3528" y="4437112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err="1" smtClean="0">
                <a:latin typeface="Amandine" pitchFamily="2" charset="0"/>
              </a:rPr>
              <a:t>tenthousandthreehundredandeightytwo</a:t>
            </a:r>
            <a:endParaRPr lang="fr-FR" sz="4000" dirty="0">
              <a:latin typeface="Amandine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3528" y="502537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= </a:t>
            </a:r>
            <a:r>
              <a:rPr lang="fr-FR" sz="3600" dirty="0" err="1" smtClean="0">
                <a:solidFill>
                  <a:srgbClr val="7030A0"/>
                </a:solidFill>
                <a:latin typeface="Arial Rounded MT Bold" pitchFamily="34" charset="0"/>
              </a:rPr>
              <a:t>ten</a:t>
            </a:r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fr-FR" sz="3600" dirty="0" err="1" smtClean="0">
                <a:solidFill>
                  <a:srgbClr val="7030A0"/>
                </a:solidFill>
                <a:latin typeface="Arial Rounded MT Bold" pitchFamily="34" charset="0"/>
              </a:rPr>
              <a:t>thousand</a:t>
            </a:r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fr-FR" sz="3600" dirty="0" err="1" smtClean="0">
                <a:solidFill>
                  <a:srgbClr val="7030A0"/>
                </a:solidFill>
                <a:latin typeface="Arial Rounded MT Bold" pitchFamily="34" charset="0"/>
              </a:rPr>
              <a:t>three</a:t>
            </a:r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fr-FR" sz="3600" dirty="0" err="1" smtClean="0">
                <a:solidFill>
                  <a:srgbClr val="7030A0"/>
                </a:solidFill>
                <a:latin typeface="Arial Rounded MT Bold" pitchFamily="34" charset="0"/>
              </a:rPr>
              <a:t>hundred</a:t>
            </a:r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endParaRPr lang="fr-FR" sz="3600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and </a:t>
            </a:r>
            <a:r>
              <a:rPr lang="fr-FR" sz="3600" dirty="0" err="1" smtClean="0">
                <a:solidFill>
                  <a:srgbClr val="7030A0"/>
                </a:solidFill>
                <a:latin typeface="Arial Rounded MT Bold" pitchFamily="34" charset="0"/>
              </a:rPr>
              <a:t>eighty-two</a:t>
            </a:r>
            <a:r>
              <a:rPr lang="fr-FR" sz="3600" dirty="0" smtClean="0">
                <a:solidFill>
                  <a:srgbClr val="7030A0"/>
                </a:solidFill>
                <a:latin typeface="Arial Rounded MT Bold" pitchFamily="34" charset="0"/>
              </a:rPr>
              <a:t>.</a:t>
            </a:r>
            <a:endParaRPr lang="fr-FR" sz="3600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236296" y="5262299"/>
            <a:ext cx="1800200" cy="8309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fr-FR" sz="4800" dirty="0" smtClean="0">
                <a:solidFill>
                  <a:schemeClr val="bg1"/>
                </a:solidFill>
              </a:rPr>
              <a:t>10382</a:t>
            </a:r>
            <a:endParaRPr lang="fr-FR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54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 animBg="1"/>
      <p:bldP spid="8" grpId="0"/>
      <p:bldP spid="9" grpId="0"/>
      <p:bldP spid="10" grpId="0" animBg="1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339</Words>
  <Application>Microsoft Office PowerPoint</Application>
  <PresentationFormat>Affichage à l'écran (4:3)</PresentationFormat>
  <Paragraphs>146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Amandine</vt:lpstr>
      <vt:lpstr>Arabolical</vt:lpstr>
      <vt:lpstr>Arial</vt:lpstr>
      <vt:lpstr>Arial Rounded MT Bold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 Parents</dc:creator>
  <cp:lastModifiedBy>Benjamin</cp:lastModifiedBy>
  <cp:revision>12</cp:revision>
  <dcterms:created xsi:type="dcterms:W3CDTF">2013-07-10T16:09:17Z</dcterms:created>
  <dcterms:modified xsi:type="dcterms:W3CDTF">2016-08-13T05:44:41Z</dcterms:modified>
</cp:coreProperties>
</file>