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73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29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88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6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45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4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1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25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42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60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19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C94A-6648-8E4B-9E3C-95097937842D}" type="datetimeFigureOut">
              <a:rPr lang="fr-FR" smtClean="0"/>
              <a:t>18/07/19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34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8" y="1906291"/>
            <a:ext cx="2300895" cy="1338358"/>
          </a:xfrm>
          <a:prstGeom prst="rect">
            <a:avLst/>
          </a:prstGeom>
        </p:spPr>
      </p:pic>
      <p:pic>
        <p:nvPicPr>
          <p:cNvPr id="5" name="Picture 6" descr="london-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29" y="1576655"/>
            <a:ext cx="1477579" cy="170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0" y="3428186"/>
            <a:ext cx="2494189" cy="1554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/>
          <a:stretch>
            <a:fillRect/>
          </a:stretch>
        </p:blipFill>
        <p:spPr bwMode="auto">
          <a:xfrm>
            <a:off x="112421" y="1576655"/>
            <a:ext cx="2429683" cy="159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026" y="3428186"/>
            <a:ext cx="2722982" cy="15305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937" y="1924538"/>
            <a:ext cx="2163063" cy="28840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293634" y="27013"/>
            <a:ext cx="493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GROBOLD"/>
                <a:cs typeface="GROBOLD"/>
              </a:rPr>
              <a:t>LET'S VISIT LONDON THIS WEEKEND!</a:t>
            </a:r>
            <a:endParaRPr lang="fr-FR" sz="2000" dirty="0">
              <a:latin typeface="GROBOLD"/>
              <a:cs typeface="GROBOLD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6179"/>
            <a:ext cx="1193402" cy="110936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66339" y="487344"/>
            <a:ext cx="602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accent6">
                    <a:lumMod val="50000"/>
                  </a:schemeClr>
                </a:solidFill>
                <a:latin typeface="OpenDyslexicAlta"/>
                <a:cs typeface="OpenDyslexicAlta"/>
              </a:rPr>
              <a:t>Listen</a:t>
            </a:r>
            <a:r>
              <a:rPr lang="fr-FR" sz="2400" dirty="0" smtClean="0">
                <a:latin typeface="OpenDyslexicAlta"/>
                <a:cs typeface="OpenDyslexicAlta"/>
              </a:rPr>
              <a:t> to Leo and Todd.</a:t>
            </a:r>
          </a:p>
          <a:p>
            <a:r>
              <a:rPr lang="fr-FR" sz="2400" dirty="0" err="1" smtClean="0">
                <a:latin typeface="OpenDyslexicAlta"/>
                <a:cs typeface="OpenDyslexicAlta"/>
              </a:rPr>
              <a:t>What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OpenDyslexicAlta"/>
                <a:cs typeface="OpenDyslexicAlta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OpenDyslexicAlta"/>
                <a:cs typeface="OpenDyslexicAlta"/>
              </a:rPr>
              <a:t>are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OpenDyslexicAlta"/>
                <a:cs typeface="OpenDyslexicAlta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OpenDyslexicAlta"/>
                <a:cs typeface="OpenDyslexicAlta"/>
              </a:rPr>
              <a:t>they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OpenDyslexicAlta"/>
                <a:cs typeface="OpenDyslexicAlta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OpenDyslexicAlta"/>
                <a:cs typeface="OpenDyslexicAlta"/>
              </a:rPr>
              <a:t>go</a:t>
            </a:r>
            <a:r>
              <a:rPr lang="fr-FR" sz="2400" dirty="0" err="1" smtClean="0">
                <a:solidFill>
                  <a:srgbClr val="FF0000"/>
                </a:solidFill>
                <a:latin typeface="OpenDyslexicAlta"/>
                <a:cs typeface="OpenDyslexicAlta"/>
              </a:rPr>
              <a:t>ing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latin typeface="OpenDyslexicAlta"/>
                <a:cs typeface="OpenDyslexicAlta"/>
              </a:rPr>
              <a:t> </a:t>
            </a:r>
            <a:r>
              <a:rPr lang="fr-FR" sz="2400" dirty="0" smtClean="0">
                <a:latin typeface="OpenDyslexicAlta"/>
                <a:cs typeface="OpenDyslexicAlta"/>
              </a:rPr>
              <a:t>to </a:t>
            </a:r>
            <a:r>
              <a:rPr lang="fr-FR" sz="2400" dirty="0" err="1" smtClean="0">
                <a:latin typeface="OpenDyslexicAlta"/>
                <a:cs typeface="OpenDyslexicAlta"/>
              </a:rPr>
              <a:t>visit</a:t>
            </a:r>
            <a:r>
              <a:rPr lang="fr-FR" sz="2400" dirty="0" smtClean="0">
                <a:latin typeface="OpenDyslexicAlta"/>
                <a:cs typeface="OpenDyslexicAlta"/>
              </a:rPr>
              <a:t>? </a:t>
            </a:r>
            <a:r>
              <a:rPr lang="fr-FR" sz="2400" dirty="0" err="1" smtClean="0">
                <a:solidFill>
                  <a:srgbClr val="000000"/>
                </a:solidFill>
                <a:latin typeface="OpenDyslexicAlta"/>
                <a:cs typeface="OpenDyslexicAlta"/>
              </a:rPr>
              <a:t>Why</a:t>
            </a:r>
            <a:r>
              <a:rPr lang="fr-FR" sz="2400" dirty="0" smtClean="0">
                <a:latin typeface="OpenDyslexicAlta"/>
                <a:cs typeface="OpenDyslexicAlta"/>
              </a:rPr>
              <a:t>?</a:t>
            </a:r>
            <a:endParaRPr lang="fr-FR" sz="2400" dirty="0">
              <a:latin typeface="OpenDyslexicAlta"/>
              <a:cs typeface="OpenDyslexicAlt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9672" y="5137351"/>
            <a:ext cx="2432741" cy="16233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5845" y="5110505"/>
            <a:ext cx="2515965" cy="1669686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112421" y="1581263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648513" y="1412017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612129" y="1547347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059091" y="1986962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12421" y="3308565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117436" y="3451533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416236" y="5548010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081052" y="5108395"/>
            <a:ext cx="468923" cy="439615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51497" y="1586200"/>
            <a:ext cx="479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MV Boli"/>
                <a:cs typeface="MV Boli"/>
              </a:rPr>
              <a:t>A</a:t>
            </a:r>
            <a:endParaRPr lang="fr-FR" sz="2000" b="1" dirty="0">
              <a:latin typeface="MV Boli"/>
              <a:cs typeface="MV Boli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87589" y="1421463"/>
            <a:ext cx="45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V Boli"/>
                <a:cs typeface="MV Boli"/>
              </a:rPr>
              <a:t>B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655426" y="1558983"/>
            <a:ext cx="45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V Boli"/>
                <a:cs typeface="MV Boli"/>
              </a:rPr>
              <a:t>C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107936" y="2000477"/>
            <a:ext cx="48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V Boli"/>
                <a:cs typeface="MV Boli"/>
              </a:rPr>
              <a:t>D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51497" y="3318763"/>
            <a:ext cx="45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V Boli"/>
                <a:cs typeface="MV Boli"/>
              </a:rPr>
              <a:t>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161985" y="3461302"/>
            <a:ext cx="443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V Boli"/>
                <a:cs typeface="MV Boli"/>
              </a:rPr>
              <a:t>F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45543" y="5567977"/>
            <a:ext cx="476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V Boli"/>
                <a:cs typeface="MV Boli"/>
              </a:rPr>
              <a:t>G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096566" y="5127582"/>
            <a:ext cx="48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MV Boli"/>
                <a:cs typeface="MV Boli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2850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ndon-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91" y="29308"/>
            <a:ext cx="1477579" cy="170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/>
          <a:stretch>
            <a:fillRect/>
          </a:stretch>
        </p:blipFill>
        <p:spPr bwMode="auto">
          <a:xfrm>
            <a:off x="43926" y="41229"/>
            <a:ext cx="2429683" cy="159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860" y="5058944"/>
            <a:ext cx="2375668" cy="1576580"/>
          </a:xfrm>
          <a:prstGeom prst="rect">
            <a:avLst/>
          </a:prstGeom>
        </p:spPr>
      </p:pic>
      <p:pic>
        <p:nvPicPr>
          <p:cNvPr id="39" name="Picture 6" descr="http://www.gothereguide.com/Images/UK/London/Houses_of_Parliamen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4" y="29308"/>
            <a:ext cx="2313542" cy="16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90711" y="1399476"/>
            <a:ext cx="152375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00FF"/>
                </a:solidFill>
                <a:latin typeface="OpenDyslexicAlta"/>
                <a:cs typeface="OpenDyslexicAlta"/>
              </a:rPr>
              <a:t>o</a:t>
            </a:r>
            <a:r>
              <a:rPr lang="fr-FR" sz="2000" b="1" dirty="0" err="1" smtClean="0">
                <a:solidFill>
                  <a:srgbClr val="0000FF"/>
                </a:solidFill>
                <a:latin typeface="OpenDyslexicAlta"/>
                <a:cs typeface="OpenDyslexicAlta"/>
              </a:rPr>
              <a:t>ld</a:t>
            </a:r>
            <a:r>
              <a:rPr lang="fr-FR" sz="2000" b="1" dirty="0" smtClean="0">
                <a:latin typeface="OpenDyslexicAlta"/>
                <a:cs typeface="OpenDyslexicAlta"/>
              </a:rPr>
              <a:t> </a:t>
            </a:r>
            <a:r>
              <a:rPr lang="fr-FR" sz="2000" b="1" dirty="0" err="1" smtClean="0">
                <a:latin typeface="OpenDyslexicAlta"/>
                <a:cs typeface="OpenDyslexicAlta"/>
              </a:rPr>
              <a:t>castle</a:t>
            </a:r>
            <a:endParaRPr lang="fr-FR" sz="2000" b="1" dirty="0">
              <a:latin typeface="OpenDyslexicAlta"/>
              <a:cs typeface="OpenDyslexicAlta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574724" y="1322604"/>
            <a:ext cx="204799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OpenDyslexicAlta"/>
                <a:cs typeface="OpenDyslexicAlta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OpenDyslexicAlta"/>
                <a:cs typeface="OpenDyslexicAlta"/>
              </a:rPr>
              <a:t>one of</a:t>
            </a:r>
            <a:r>
              <a:rPr lang="fr-FR" sz="2000" b="1" dirty="0" smtClean="0">
                <a:latin typeface="OpenDyslexicAlta"/>
                <a:cs typeface="OpenDyslexicAlta"/>
              </a:rPr>
              <a:t>) </a:t>
            </a:r>
            <a:r>
              <a:rPr lang="fr-FR" sz="2000" b="1" dirty="0" smtClean="0">
                <a:solidFill>
                  <a:srgbClr val="0000FF"/>
                </a:solidFill>
                <a:latin typeface="OpenDyslexicAlta"/>
                <a:cs typeface="OpenDyslexicAlta"/>
              </a:rPr>
              <a:t>large</a:t>
            </a:r>
          </a:p>
          <a:p>
            <a:pPr algn="ctr"/>
            <a:r>
              <a:rPr lang="fr-FR" sz="2000" b="1" dirty="0" err="1">
                <a:latin typeface="OpenDyslexicAlta"/>
                <a:cs typeface="OpenDyslexicAlta"/>
              </a:rPr>
              <a:t>f</a:t>
            </a:r>
            <a:r>
              <a:rPr lang="fr-FR" sz="2000" b="1" dirty="0" err="1" smtClean="0">
                <a:latin typeface="OpenDyslexicAlta"/>
                <a:cs typeface="OpenDyslexicAlta"/>
              </a:rPr>
              <a:t>erris</a:t>
            </a:r>
            <a:r>
              <a:rPr lang="fr-FR" sz="2000" b="1" dirty="0" smtClean="0">
                <a:latin typeface="OpenDyslexicAlta"/>
                <a:cs typeface="OpenDyslexicAlta"/>
              </a:rPr>
              <a:t> </a:t>
            </a:r>
            <a:r>
              <a:rPr lang="fr-FR" sz="2000" b="1" dirty="0" err="1" smtClean="0">
                <a:latin typeface="OpenDyslexicAlta"/>
                <a:cs typeface="OpenDyslexicAlta"/>
              </a:rPr>
              <a:t>wheel</a:t>
            </a:r>
            <a:r>
              <a:rPr lang="fr-FR" sz="2000" b="1" dirty="0" err="1" smtClean="0">
                <a:solidFill>
                  <a:srgbClr val="008000"/>
                </a:solidFill>
                <a:latin typeface="OpenDyslexicAlta"/>
                <a:cs typeface="OpenDyslexicAlta"/>
              </a:rPr>
              <a:t>s</a:t>
            </a:r>
            <a:endParaRPr lang="fr-FR" sz="2000" b="1" dirty="0" smtClean="0">
              <a:solidFill>
                <a:srgbClr val="008000"/>
              </a:solidFill>
              <a:latin typeface="OpenDyslexicAlta"/>
              <a:cs typeface="OpenDyslexicAlta"/>
            </a:endParaRPr>
          </a:p>
          <a:p>
            <a:pPr algn="ctr"/>
            <a:r>
              <a:rPr lang="fr-FR" sz="2000" b="1" dirty="0">
                <a:latin typeface="OpenDyslexicAlta"/>
                <a:cs typeface="OpenDyslexicAlta"/>
              </a:rPr>
              <a:t>i</a:t>
            </a:r>
            <a:r>
              <a:rPr lang="fr-FR" sz="2000" b="1" dirty="0" smtClean="0">
                <a:latin typeface="OpenDyslexicAlta"/>
                <a:cs typeface="OpenDyslexicAlta"/>
              </a:rPr>
              <a:t>n the world</a:t>
            </a:r>
            <a:endParaRPr lang="fr-FR" sz="2000" b="1" dirty="0">
              <a:latin typeface="OpenDyslexicAlta"/>
              <a:cs typeface="OpenDyslexicAlta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76660" y="1274771"/>
            <a:ext cx="2517867" cy="400110"/>
          </a:xfrm>
          <a:prstGeom prst="rect">
            <a:avLst/>
          </a:prstGeom>
          <a:solidFill>
            <a:srgbClr val="93CDDD"/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0000"/>
                </a:solidFill>
                <a:latin typeface="OpenDyslexicAlta"/>
                <a:cs typeface="OpenDyslexicAlta"/>
              </a:rPr>
              <a:t>beautiful</a:t>
            </a:r>
            <a:r>
              <a:rPr lang="fr-FR" sz="2000" dirty="0" smtClean="0">
                <a:latin typeface="OpenDyslexicAlta"/>
                <a:cs typeface="OpenDyslexicAlta"/>
              </a:rPr>
              <a:t> building </a:t>
            </a:r>
            <a:endParaRPr lang="fr-FR" sz="2000" dirty="0">
              <a:latin typeface="OpenDyslexicAlta"/>
              <a:cs typeface="OpenDyslexicAlta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302244" y="31467"/>
            <a:ext cx="1790439" cy="1015663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660066"/>
                </a:solidFill>
                <a:latin typeface="OpenDyslexicAlta"/>
                <a:cs typeface="OpenDyslexicAlta"/>
              </a:rPr>
              <a:t>GOOD</a:t>
            </a:r>
            <a:r>
              <a:rPr lang="fr-FR" sz="2000" b="1" dirty="0" smtClean="0">
                <a:latin typeface="OpenDyslexicAlta"/>
                <a:cs typeface="OpenDyslexicAlta"/>
              </a:rPr>
              <a:t> </a:t>
            </a:r>
            <a:r>
              <a:rPr lang="fr-FR" sz="2000" b="1" dirty="0" err="1" smtClean="0">
                <a:latin typeface="OpenDyslexicAlta"/>
                <a:cs typeface="OpenDyslexicAlta"/>
              </a:rPr>
              <a:t>way</a:t>
            </a:r>
            <a:endParaRPr lang="fr-FR" sz="2000" b="1" dirty="0" smtClean="0">
              <a:latin typeface="OpenDyslexicAlta"/>
              <a:cs typeface="OpenDyslexicAlta"/>
            </a:endParaRPr>
          </a:p>
          <a:p>
            <a:pPr algn="ctr"/>
            <a:r>
              <a:rPr lang="fr-FR" sz="2000" b="1" dirty="0">
                <a:latin typeface="OpenDyslexicAlta"/>
                <a:cs typeface="OpenDyslexicAlta"/>
              </a:rPr>
              <a:t>t</a:t>
            </a:r>
            <a:r>
              <a:rPr lang="fr-FR" sz="2000" b="1" dirty="0" smtClean="0">
                <a:latin typeface="OpenDyslexicAlta"/>
                <a:cs typeface="OpenDyslexicAlta"/>
              </a:rPr>
              <a:t>o </a:t>
            </a:r>
            <a:r>
              <a:rPr lang="fr-FR" sz="2000" b="1" dirty="0" err="1" smtClean="0">
                <a:latin typeface="OpenDyslexicAlta"/>
                <a:cs typeface="OpenDyslexicAlta"/>
              </a:rPr>
              <a:t>see</a:t>
            </a:r>
            <a:r>
              <a:rPr lang="fr-FR" sz="2000" b="1" dirty="0" smtClean="0">
                <a:latin typeface="OpenDyslexicAlta"/>
                <a:cs typeface="OpenDyslexicAlta"/>
              </a:rPr>
              <a:t> monuments</a:t>
            </a:r>
            <a:endParaRPr lang="fr-FR" sz="2000" b="1" dirty="0">
              <a:latin typeface="OpenDyslexicAlta"/>
              <a:cs typeface="OpenDyslexicAlta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88373" y="3385591"/>
            <a:ext cx="1582484" cy="707886"/>
          </a:xfrm>
          <a:prstGeom prst="rect">
            <a:avLst/>
          </a:prstGeom>
          <a:solidFill>
            <a:srgbClr val="93CDDD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latin typeface="OpenDyslexicAlta"/>
                <a:cs typeface="OpenDyslexicAlta"/>
              </a:rPr>
              <a:t>expensive</a:t>
            </a:r>
            <a:endParaRPr lang="fr-FR" sz="2000" b="1" dirty="0" smtClean="0">
              <a:solidFill>
                <a:srgbClr val="FF0000"/>
              </a:solidFill>
              <a:latin typeface="OpenDyslexicAlta"/>
              <a:cs typeface="OpenDyslexicAlta"/>
            </a:endParaRPr>
          </a:p>
          <a:p>
            <a:pPr algn="ctr"/>
            <a:r>
              <a:rPr lang="fr-FR" sz="2000" b="1" dirty="0" smtClean="0">
                <a:latin typeface="OpenDyslexicAlta"/>
                <a:cs typeface="OpenDyslexicAlta"/>
              </a:rPr>
              <a:t>shop</a:t>
            </a:r>
            <a:endParaRPr lang="fr-FR" sz="2000" b="1" dirty="0">
              <a:latin typeface="OpenDyslexicAlta"/>
              <a:cs typeface="OpenDyslexicAlta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224208" y="3769447"/>
            <a:ext cx="2868475" cy="707886"/>
          </a:xfrm>
          <a:prstGeom prst="rect">
            <a:avLst/>
          </a:prstGeom>
          <a:solidFill>
            <a:srgbClr val="93CDDD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OpenDyslexicAlta"/>
                <a:cs typeface="OpenDyslexicAlta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OpenDyslexicAlta"/>
                <a:cs typeface="OpenDyslexicAlta"/>
              </a:rPr>
              <a:t>one of</a:t>
            </a:r>
            <a:r>
              <a:rPr lang="fr-FR" sz="2000" b="1" dirty="0" smtClean="0">
                <a:latin typeface="OpenDyslexicAlta"/>
                <a:cs typeface="OpenDyslexicAlta"/>
              </a:rPr>
              <a:t>) </a:t>
            </a:r>
            <a:r>
              <a:rPr lang="fr-FR" sz="2000" b="1" dirty="0" err="1" smtClean="0">
                <a:solidFill>
                  <a:srgbClr val="FF0000"/>
                </a:solidFill>
                <a:latin typeface="OpenDyslexicAlta"/>
                <a:cs typeface="OpenDyslexicAlta"/>
              </a:rPr>
              <a:t>captivating</a:t>
            </a:r>
            <a:r>
              <a:rPr lang="fr-FR" sz="2000" b="1" dirty="0" smtClean="0">
                <a:latin typeface="OpenDyslexicAlta"/>
                <a:cs typeface="OpenDyslexicAlta"/>
              </a:rPr>
              <a:t> </a:t>
            </a:r>
          </a:p>
          <a:p>
            <a:pPr algn="ctr"/>
            <a:r>
              <a:rPr lang="fr-FR" sz="2000" b="1" dirty="0" err="1" smtClean="0">
                <a:latin typeface="OpenDyslexicAlta"/>
                <a:cs typeface="OpenDyslexicAlta"/>
              </a:rPr>
              <a:t>museum</a:t>
            </a:r>
            <a:r>
              <a:rPr lang="fr-FR" sz="2000" b="1" dirty="0" err="1" smtClean="0">
                <a:solidFill>
                  <a:srgbClr val="008000"/>
                </a:solidFill>
                <a:latin typeface="OpenDyslexicAlta"/>
                <a:cs typeface="OpenDyslexicAlta"/>
              </a:rPr>
              <a:t>s</a:t>
            </a:r>
            <a:endParaRPr lang="fr-FR" sz="2000" b="1" dirty="0">
              <a:solidFill>
                <a:srgbClr val="008000"/>
              </a:solidFill>
              <a:latin typeface="OpenDyslexicAlta"/>
              <a:cs typeface="OpenDyslexicAlta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883873" y="6294088"/>
            <a:ext cx="270099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0000FF"/>
                </a:solidFill>
                <a:latin typeface="OpenDyslexicAlta"/>
                <a:cs typeface="OpenDyslexicAlta"/>
              </a:rPr>
              <a:t>big</a:t>
            </a:r>
            <a:r>
              <a:rPr lang="fr-FR" sz="2000" b="1" dirty="0" smtClean="0">
                <a:latin typeface="OpenDyslexicAlta"/>
                <a:cs typeface="OpenDyslexicAlta"/>
              </a:rPr>
              <a:t> </a:t>
            </a:r>
            <a:r>
              <a:rPr lang="fr-FR" sz="2000" b="1" dirty="0" err="1" smtClean="0">
                <a:latin typeface="OpenDyslexicAlta"/>
                <a:cs typeface="OpenDyslexicAlta"/>
              </a:rPr>
              <a:t>park</a:t>
            </a:r>
            <a:r>
              <a:rPr lang="fr-FR" sz="2000" b="1" dirty="0" smtClean="0">
                <a:latin typeface="OpenDyslexicAlta"/>
                <a:cs typeface="OpenDyslexicAlta"/>
              </a:rPr>
              <a:t> in London</a:t>
            </a:r>
            <a:endParaRPr lang="fr-FR" sz="2000" b="1" dirty="0">
              <a:latin typeface="OpenDyslexicAlta"/>
              <a:cs typeface="OpenDyslexicAlta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3182250" y="4336582"/>
            <a:ext cx="2251466" cy="2529179"/>
            <a:chOff x="2989815" y="4336582"/>
            <a:chExt cx="2251466" cy="252917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9815" y="4336582"/>
              <a:ext cx="1727782" cy="2529179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3710093" y="4853696"/>
              <a:ext cx="1531188" cy="707886"/>
            </a:xfrm>
            <a:prstGeom prst="rect">
              <a:avLst/>
            </a:prstGeom>
            <a:solidFill>
              <a:srgbClr val="93CDDD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rgbClr val="0000FF"/>
                  </a:solidFill>
                  <a:latin typeface="OpenDyslexicAlta"/>
                  <a:cs typeface="OpenDyslexicAlta"/>
                </a:rPr>
                <a:t>tall</a:t>
              </a:r>
              <a:r>
                <a:rPr lang="fr-FR" sz="2000" b="1" dirty="0" smtClean="0">
                  <a:solidFill>
                    <a:srgbClr val="0000FF"/>
                  </a:solidFill>
                  <a:latin typeface="OpenDyslexicAlta"/>
                  <a:cs typeface="OpenDyslexicAlta"/>
                </a:rPr>
                <a:t> / </a:t>
              </a:r>
              <a:r>
                <a:rPr lang="fr-FR" sz="2000" b="1" dirty="0" err="1" smtClean="0">
                  <a:solidFill>
                    <a:srgbClr val="0000FF"/>
                  </a:solidFill>
                  <a:latin typeface="OpenDyslexicAlta"/>
                  <a:cs typeface="OpenDyslexicAlta"/>
                </a:rPr>
                <a:t>high</a:t>
              </a:r>
              <a:r>
                <a:rPr lang="fr-FR" sz="2000" b="1" dirty="0">
                  <a:latin typeface="OpenDyslexicAlta"/>
                  <a:cs typeface="OpenDyslexicAlta"/>
                </a:rPr>
                <a:t> </a:t>
              </a:r>
              <a:endParaRPr lang="fr-FR" sz="2000" b="1" dirty="0" smtClean="0">
                <a:latin typeface="OpenDyslexicAlta"/>
                <a:cs typeface="OpenDyslexicAlta"/>
              </a:endParaRPr>
            </a:p>
            <a:p>
              <a:pPr algn="ctr"/>
              <a:r>
                <a:rPr lang="fr-FR" sz="2000" b="1" dirty="0" smtClean="0">
                  <a:latin typeface="OpenDyslexicAlta"/>
                  <a:cs typeface="OpenDyslexicAlta"/>
                </a:rPr>
                <a:t>building</a:t>
              </a:r>
              <a:endParaRPr lang="fr-FR" sz="2000" b="1" dirty="0">
                <a:latin typeface="OpenDyslexicAlta"/>
                <a:cs typeface="OpenDyslexicAlta"/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2" y="4618559"/>
            <a:ext cx="2579047" cy="1747304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128879" y="6085758"/>
            <a:ext cx="2496580" cy="707886"/>
          </a:xfrm>
          <a:prstGeom prst="rect">
            <a:avLst/>
          </a:prstGeom>
          <a:solidFill>
            <a:srgbClr val="FAC09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OpenDyslexicAlta"/>
                <a:cs typeface="OpenDyslexicAlta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OpenDyslexicAlta"/>
                <a:cs typeface="OpenDyslexicAlta"/>
              </a:rPr>
              <a:t>one of</a:t>
            </a:r>
            <a:r>
              <a:rPr lang="fr-FR" sz="2000" b="1" dirty="0" smtClean="0">
                <a:latin typeface="OpenDyslexicAlta"/>
                <a:cs typeface="OpenDyslexicAlta"/>
              </a:rPr>
              <a:t>) </a:t>
            </a:r>
            <a:r>
              <a:rPr lang="fr-FR" sz="2000" b="1" dirty="0" err="1" smtClean="0">
                <a:solidFill>
                  <a:srgbClr val="FF0000"/>
                </a:solidFill>
                <a:latin typeface="OpenDyslexicAlta"/>
                <a:cs typeface="OpenDyslexicAlta"/>
              </a:rPr>
              <a:t>crowded</a:t>
            </a:r>
            <a:r>
              <a:rPr lang="fr-FR" sz="2000" b="1" dirty="0" smtClean="0">
                <a:latin typeface="OpenDyslexicAlta"/>
                <a:cs typeface="OpenDyslexicAlta"/>
              </a:rPr>
              <a:t> </a:t>
            </a:r>
          </a:p>
          <a:p>
            <a:pPr algn="ctr"/>
            <a:r>
              <a:rPr lang="fr-FR" sz="2000" b="1" dirty="0" smtClean="0">
                <a:latin typeface="OpenDyslexicAlta"/>
                <a:cs typeface="OpenDyslexicAlta"/>
              </a:rPr>
              <a:t>place</a:t>
            </a:r>
            <a:r>
              <a:rPr lang="fr-FR" sz="2000" b="1" dirty="0" smtClean="0">
                <a:solidFill>
                  <a:srgbClr val="008000"/>
                </a:solidFill>
                <a:latin typeface="OpenDyslexicAlta"/>
                <a:cs typeface="OpenDyslexicAlta"/>
              </a:rPr>
              <a:t>s</a:t>
            </a:r>
            <a:endParaRPr lang="fr-FR" sz="2000" b="1" dirty="0">
              <a:solidFill>
                <a:srgbClr val="008000"/>
              </a:solidFill>
              <a:latin typeface="OpenDyslexicAlta"/>
              <a:cs typeface="OpenDyslexicAlta"/>
            </a:endParaRPr>
          </a:p>
        </p:txBody>
      </p:sp>
      <p:pic>
        <p:nvPicPr>
          <p:cNvPr id="28" name="Image 27" descr="MX500:Users:isabelle:Desktop:Cours 2017-2018:4e:Séquence 4 - London, le prétérit simple:Images:Header_Harrods2013.png.jpe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8" y="2057399"/>
            <a:ext cx="2334783" cy="13034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29" name="Image 28" descr="MX500:Users:isabelle:Desktop:Cours 2017-2018:4e:Séquence 4 - London, le prétérit simple:Images:dippy-753x43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15" y="2478783"/>
            <a:ext cx="2248814" cy="12711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30" name="Image 29" descr="MX500:Users:isabelle:Desktop:Cours 2017-2018:4e:Séquence 4 - London, le prétérit simple:Images:camden-town-8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32" y="2514600"/>
            <a:ext cx="2331584" cy="13593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2643267" y="3711484"/>
            <a:ext cx="3217289" cy="400110"/>
          </a:xfrm>
          <a:prstGeom prst="rect">
            <a:avLst/>
          </a:prstGeom>
          <a:solidFill>
            <a:srgbClr val="FAC09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OpenDyslexicAlta"/>
                <a:cs typeface="OpenDyslexicAlta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OpenDyslexicAlta"/>
                <a:cs typeface="OpenDyslexicAlta"/>
              </a:rPr>
              <a:t>one of</a:t>
            </a:r>
            <a:r>
              <a:rPr lang="fr-FR" sz="2000" b="1" dirty="0" smtClean="0">
                <a:latin typeface="OpenDyslexicAlta"/>
                <a:cs typeface="OpenDyslexicAlta"/>
              </a:rPr>
              <a:t>) </a:t>
            </a:r>
            <a:r>
              <a:rPr lang="fr-FR" sz="2000" b="1" dirty="0" err="1" smtClean="0">
                <a:solidFill>
                  <a:srgbClr val="0000FF"/>
                </a:solidFill>
                <a:latin typeface="OpenDyslexicAlta"/>
                <a:cs typeface="OpenDyslexicAlta"/>
              </a:rPr>
              <a:t>busy</a:t>
            </a:r>
            <a:r>
              <a:rPr lang="fr-FR" sz="2000" b="1" dirty="0" smtClean="0">
                <a:latin typeface="OpenDyslexicAlta"/>
                <a:cs typeface="OpenDyslexicAlta"/>
              </a:rPr>
              <a:t> </a:t>
            </a:r>
            <a:r>
              <a:rPr lang="fr-FR" sz="2000" b="1" dirty="0" err="1" smtClean="0">
                <a:latin typeface="OpenDyslexicAlta"/>
                <a:cs typeface="OpenDyslexicAlta"/>
              </a:rPr>
              <a:t>market</a:t>
            </a:r>
            <a:r>
              <a:rPr lang="fr-FR" sz="2000" b="1" dirty="0" err="1" smtClean="0">
                <a:solidFill>
                  <a:srgbClr val="008000"/>
                </a:solidFill>
                <a:latin typeface="OpenDyslexicAlta"/>
                <a:cs typeface="OpenDyslexicAlta"/>
              </a:rPr>
              <a:t>s</a:t>
            </a:r>
            <a:endParaRPr lang="fr-FR" sz="2000" b="1" dirty="0">
              <a:solidFill>
                <a:srgbClr val="008000"/>
              </a:solidFill>
              <a:latin typeface="OpenDyslexicAlta"/>
              <a:cs typeface="OpenDyslexicAlta"/>
            </a:endParaRPr>
          </a:p>
        </p:txBody>
      </p:sp>
      <p:pic>
        <p:nvPicPr>
          <p:cNvPr id="31" name="Image 30" descr="MX500:Users:isabelle:Desktop:Cours 2017-2018:4e:Séquence 4 - London, le prétérit simple:Images:676466249_thames-cruise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42" y="1085379"/>
            <a:ext cx="1600200" cy="8902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65020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76</Words>
  <Application>Microsoft Macintosh PowerPoint</Application>
  <PresentationFormat>Présentation à l'écran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Beaubreuil</dc:creator>
  <cp:lastModifiedBy>Isabelle Beaubreuil</cp:lastModifiedBy>
  <cp:revision>101</cp:revision>
  <dcterms:created xsi:type="dcterms:W3CDTF">2016-02-03T17:13:28Z</dcterms:created>
  <dcterms:modified xsi:type="dcterms:W3CDTF">2019-07-18T18:03:38Z</dcterms:modified>
</cp:coreProperties>
</file>