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70" r:id="rId2"/>
    <p:sldId id="256" r:id="rId3"/>
    <p:sldId id="271" r:id="rId4"/>
    <p:sldId id="259" r:id="rId5"/>
    <p:sldId id="268" r:id="rId6"/>
    <p:sldId id="273" r:id="rId7"/>
    <p:sldId id="272" r:id="rId8"/>
    <p:sldId id="274" r:id="rId9"/>
    <p:sldId id="269" r:id="rId1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10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C94A-6648-8E4B-9E3C-95097937842D}" type="datetimeFigureOut">
              <a:rPr lang="fr-FR" smtClean="0"/>
              <a:t>18/07/19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50A-8E4D-4D48-A154-800237B5F0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568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C94A-6648-8E4B-9E3C-95097937842D}" type="datetimeFigureOut">
              <a:rPr lang="fr-FR" smtClean="0"/>
              <a:t>18/07/19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50A-8E4D-4D48-A154-800237B5F0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25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C94A-6648-8E4B-9E3C-95097937842D}" type="datetimeFigureOut">
              <a:rPr lang="fr-FR" smtClean="0"/>
              <a:t>18/07/19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50A-8E4D-4D48-A154-800237B5F0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47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C94A-6648-8E4B-9E3C-95097937842D}" type="datetimeFigureOut">
              <a:rPr lang="fr-FR" smtClean="0"/>
              <a:t>18/07/19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50A-8E4D-4D48-A154-800237B5F0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72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C94A-6648-8E4B-9E3C-95097937842D}" type="datetimeFigureOut">
              <a:rPr lang="fr-FR" smtClean="0"/>
              <a:t>18/07/19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50A-8E4D-4D48-A154-800237B5F0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33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C94A-6648-8E4B-9E3C-95097937842D}" type="datetimeFigureOut">
              <a:rPr lang="fr-FR" smtClean="0"/>
              <a:t>18/07/19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50A-8E4D-4D48-A154-800237B5F0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25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C94A-6648-8E4B-9E3C-95097937842D}" type="datetimeFigureOut">
              <a:rPr lang="fr-FR" smtClean="0"/>
              <a:t>18/07/19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50A-8E4D-4D48-A154-800237B5F0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98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C94A-6648-8E4B-9E3C-95097937842D}" type="datetimeFigureOut">
              <a:rPr lang="fr-FR" smtClean="0"/>
              <a:t>18/07/19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50A-8E4D-4D48-A154-800237B5F0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812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C94A-6648-8E4B-9E3C-95097937842D}" type="datetimeFigureOut">
              <a:rPr lang="fr-FR" smtClean="0"/>
              <a:t>18/07/19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50A-8E4D-4D48-A154-800237B5F0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0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C94A-6648-8E4B-9E3C-95097937842D}" type="datetimeFigureOut">
              <a:rPr lang="fr-FR" smtClean="0"/>
              <a:t>18/07/19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50A-8E4D-4D48-A154-800237B5F0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94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C94A-6648-8E4B-9E3C-95097937842D}" type="datetimeFigureOut">
              <a:rPr lang="fr-FR" smtClean="0"/>
              <a:t>18/07/19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50A-8E4D-4D48-A154-800237B5F0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95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CC94A-6648-8E4B-9E3C-95097937842D}" type="datetimeFigureOut">
              <a:rPr lang="fr-FR" smtClean="0"/>
              <a:t>18/07/19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7850A-8E4D-4D48-A154-800237B5F0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05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424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1181"/>
            <a:ext cx="9169658" cy="515793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988526" y="-97302"/>
            <a:ext cx="52844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SEANCE 2</a:t>
            </a:r>
            <a:endParaRPr lang="fr-FR" sz="8000" dirty="0">
              <a:solidFill>
                <a:schemeClr val="bg1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868452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2626" y="306987"/>
            <a:ext cx="68190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Baveuse-Regular"/>
                <a:cs typeface="Baveuse-Regular"/>
              </a:rPr>
              <a:t>LONDON TOP 10 ATTRACTIONS</a:t>
            </a:r>
            <a:endParaRPr lang="fr-FR" sz="3200" dirty="0">
              <a:latin typeface="Baveuse-Regular"/>
              <a:cs typeface="Baveuse-Regular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4681065"/>
            <a:ext cx="9144000" cy="1825186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389284" y="4632220"/>
            <a:ext cx="2729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00FF"/>
                </a:solidFill>
                <a:cs typeface="Stencil"/>
              </a:rPr>
              <a:t>Westminster Palace</a:t>
            </a:r>
            <a:endParaRPr lang="fr-FR" sz="2400" b="1" dirty="0">
              <a:solidFill>
                <a:srgbClr val="0000FF"/>
              </a:solidFill>
              <a:cs typeface="Stencil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375575" y="4632220"/>
            <a:ext cx="1257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00FF"/>
                </a:solidFill>
                <a:cs typeface="MV Boli"/>
              </a:rPr>
              <a:t>St </a:t>
            </a:r>
            <a:r>
              <a:rPr lang="fr-FR" sz="2400" b="1" dirty="0" err="1" smtClean="0">
                <a:solidFill>
                  <a:srgbClr val="0000FF"/>
                </a:solidFill>
                <a:cs typeface="MV Boli"/>
              </a:rPr>
              <a:t>Paul's</a:t>
            </a:r>
            <a:endParaRPr lang="fr-FR" sz="2400" b="1" dirty="0">
              <a:solidFill>
                <a:srgbClr val="0000FF"/>
              </a:solidFill>
              <a:cs typeface="MV Boli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01363" y="5045040"/>
            <a:ext cx="2292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00FF"/>
                </a:solidFill>
                <a:cs typeface="MV Boli"/>
              </a:rPr>
              <a:t>Trafalgar Square</a:t>
            </a:r>
            <a:endParaRPr lang="fr-FR" sz="2400" b="1" dirty="0">
              <a:solidFill>
                <a:srgbClr val="0000FF"/>
              </a:solidFill>
              <a:cs typeface="MV Boli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765529" y="5047760"/>
            <a:ext cx="1889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00FF"/>
                </a:solidFill>
                <a:cs typeface="MV Boli"/>
              </a:rPr>
              <a:t>Tower Bridge</a:t>
            </a:r>
            <a:endParaRPr lang="fr-FR" sz="2400" b="1" dirty="0">
              <a:solidFill>
                <a:srgbClr val="0000FF"/>
              </a:solidFill>
              <a:cs typeface="MV Boli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598609" y="5037991"/>
            <a:ext cx="166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00FF"/>
                </a:solidFill>
                <a:cs typeface="MV Boli"/>
              </a:rPr>
              <a:t>London </a:t>
            </a:r>
            <a:r>
              <a:rPr lang="fr-FR" sz="2400" b="1" dirty="0" err="1" smtClean="0">
                <a:solidFill>
                  <a:srgbClr val="0000FF"/>
                </a:solidFill>
                <a:cs typeface="MV Boli"/>
              </a:rPr>
              <a:t>Eye</a:t>
            </a:r>
            <a:endParaRPr lang="fr-FR" sz="2400" b="1" dirty="0">
              <a:solidFill>
                <a:srgbClr val="0000FF"/>
              </a:solidFill>
              <a:cs typeface="MV Boli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42626" y="5460580"/>
            <a:ext cx="2540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00FF"/>
                </a:solidFill>
                <a:cs typeface="MV Boli"/>
              </a:rPr>
              <a:t>Wembley Stadium</a:t>
            </a:r>
            <a:endParaRPr lang="fr-FR" sz="2400" b="1" dirty="0">
              <a:solidFill>
                <a:srgbClr val="0000FF"/>
              </a:solidFill>
              <a:cs typeface="MV Boli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585446" y="5460580"/>
            <a:ext cx="235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00FF"/>
                </a:solidFill>
                <a:cs typeface="MV Boli"/>
              </a:rPr>
              <a:t>Tower of London</a:t>
            </a:r>
            <a:endParaRPr lang="fr-FR" sz="2400" b="1" dirty="0">
              <a:solidFill>
                <a:srgbClr val="0000FF"/>
              </a:solidFill>
              <a:cs typeface="MV Boli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570261" y="5474000"/>
            <a:ext cx="2649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00FF"/>
                </a:solidFill>
                <a:cs typeface="MV Boli"/>
              </a:rPr>
              <a:t>Buckingham Palace</a:t>
            </a:r>
            <a:endParaRPr lang="fr-FR" sz="2400" b="1" dirty="0">
              <a:solidFill>
                <a:srgbClr val="0000FF"/>
              </a:solidFill>
              <a:cs typeface="MV Boli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48869" y="5891054"/>
            <a:ext cx="2205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00FF"/>
                </a:solidFill>
                <a:cs typeface="MV Boli"/>
              </a:rPr>
              <a:t>Piccadilly </a:t>
            </a:r>
            <a:r>
              <a:rPr lang="fr-FR" sz="2400" b="1" dirty="0" err="1" smtClean="0">
                <a:solidFill>
                  <a:srgbClr val="0000FF"/>
                </a:solidFill>
                <a:cs typeface="MV Boli"/>
              </a:rPr>
              <a:t>Circus</a:t>
            </a:r>
            <a:endParaRPr lang="fr-FR" sz="2400" b="1" dirty="0">
              <a:solidFill>
                <a:srgbClr val="0000FF"/>
              </a:solidFill>
              <a:cs typeface="MV Boli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577147" y="5883169"/>
            <a:ext cx="2720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00FF"/>
                </a:solidFill>
                <a:cs typeface="MV Boli"/>
              </a:rPr>
              <a:t>Westminster </a:t>
            </a:r>
            <a:r>
              <a:rPr lang="fr-FR" sz="2400" b="1" dirty="0" err="1" smtClean="0">
                <a:solidFill>
                  <a:srgbClr val="0000FF"/>
                </a:solidFill>
                <a:cs typeface="MV Boli"/>
              </a:rPr>
              <a:t>Abbey</a:t>
            </a:r>
            <a:endParaRPr lang="fr-FR" sz="2400" b="1" dirty="0">
              <a:solidFill>
                <a:srgbClr val="0000FF"/>
              </a:solidFill>
              <a:cs typeface="MV Boli"/>
            </a:endParaRPr>
          </a:p>
        </p:txBody>
      </p:sp>
      <p:pic>
        <p:nvPicPr>
          <p:cNvPr id="2" name="Image 1" descr="Capture d’écran 2018-01-07 à 11.48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308"/>
            <a:ext cx="9144000" cy="359860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973" y="166250"/>
            <a:ext cx="1317508" cy="78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55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8-01-18 à 12.49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" y="102624"/>
            <a:ext cx="9144000" cy="638978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4145" y="1925575"/>
            <a:ext cx="1955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FF"/>
                </a:solidFill>
                <a:cs typeface="Stencil"/>
              </a:rPr>
              <a:t>Sherlock Holmes</a:t>
            </a:r>
          </a:p>
          <a:p>
            <a:pPr algn="ctr"/>
            <a:r>
              <a:rPr lang="fr-FR" sz="2000" b="1" dirty="0" smtClean="0">
                <a:solidFill>
                  <a:srgbClr val="0000FF"/>
                </a:solidFill>
                <a:cs typeface="Stencil"/>
              </a:rPr>
              <a:t>Museum</a:t>
            </a:r>
            <a:endParaRPr lang="fr-FR" sz="2000" b="1" dirty="0">
              <a:solidFill>
                <a:srgbClr val="0000FF"/>
              </a:solidFill>
              <a:cs typeface="Stencil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56034" y="1938293"/>
            <a:ext cx="18120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FF"/>
                </a:solidFill>
                <a:cs typeface="Stencil"/>
              </a:rPr>
              <a:t>Natural </a:t>
            </a:r>
            <a:r>
              <a:rPr lang="fr-FR" sz="2000" b="1" dirty="0" err="1" smtClean="0">
                <a:solidFill>
                  <a:srgbClr val="0000FF"/>
                </a:solidFill>
                <a:cs typeface="Stencil"/>
              </a:rPr>
              <a:t>History</a:t>
            </a:r>
            <a:endParaRPr lang="fr-FR" sz="2000" b="1" dirty="0" smtClean="0">
              <a:solidFill>
                <a:srgbClr val="0000FF"/>
              </a:solidFill>
              <a:cs typeface="Stencil"/>
            </a:endParaRPr>
          </a:p>
          <a:p>
            <a:pPr algn="ctr"/>
            <a:r>
              <a:rPr lang="fr-FR" sz="2000" b="1" dirty="0" smtClean="0">
                <a:solidFill>
                  <a:srgbClr val="0000FF"/>
                </a:solidFill>
                <a:cs typeface="Stencil"/>
              </a:rPr>
              <a:t>Museum</a:t>
            </a:r>
            <a:endParaRPr lang="fr-FR" sz="2000" b="1" dirty="0">
              <a:solidFill>
                <a:srgbClr val="0000FF"/>
              </a:solidFill>
              <a:cs typeface="Stenci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97017" y="3786311"/>
            <a:ext cx="12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FF"/>
                </a:solidFill>
                <a:cs typeface="Stencil"/>
              </a:rPr>
              <a:t>The Globe</a:t>
            </a:r>
            <a:endParaRPr lang="fr-FR" sz="2000" b="1" dirty="0">
              <a:solidFill>
                <a:srgbClr val="0000FF"/>
              </a:solidFill>
              <a:cs typeface="Stencil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707295" y="4063334"/>
            <a:ext cx="1903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FF"/>
                </a:solidFill>
                <a:cs typeface="Stencil"/>
              </a:rPr>
              <a:t>Camden </a:t>
            </a:r>
            <a:r>
              <a:rPr lang="fr-FR" sz="2000" b="1" dirty="0" err="1" smtClean="0">
                <a:solidFill>
                  <a:srgbClr val="0000FF"/>
                </a:solidFill>
                <a:cs typeface="Stencil"/>
              </a:rPr>
              <a:t>Market</a:t>
            </a:r>
            <a:endParaRPr lang="fr-FR" sz="2000" b="1" dirty="0">
              <a:solidFill>
                <a:srgbClr val="0000FF"/>
              </a:solidFill>
              <a:cs typeface="Stenci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34917" y="5767884"/>
            <a:ext cx="103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FF"/>
                </a:solidFill>
                <a:cs typeface="Stencil"/>
              </a:rPr>
              <a:t>Harrods</a:t>
            </a:r>
            <a:endParaRPr lang="fr-FR" sz="2000" b="1" dirty="0">
              <a:solidFill>
                <a:srgbClr val="0000FF"/>
              </a:solidFill>
              <a:cs typeface="Stencil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897186" y="5758713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FF"/>
                </a:solidFill>
                <a:cs typeface="Stencil"/>
              </a:rPr>
              <a:t>The Warner </a:t>
            </a:r>
            <a:r>
              <a:rPr lang="fr-FR" sz="2000" b="1" dirty="0" err="1" smtClean="0">
                <a:solidFill>
                  <a:srgbClr val="0000FF"/>
                </a:solidFill>
                <a:cs typeface="Stencil"/>
              </a:rPr>
              <a:t>Bros</a:t>
            </a:r>
            <a:endParaRPr lang="fr-FR" sz="2000" b="1" dirty="0" smtClean="0">
              <a:solidFill>
                <a:srgbClr val="0000FF"/>
              </a:solidFill>
              <a:cs typeface="Stencil"/>
            </a:endParaRPr>
          </a:p>
          <a:p>
            <a:pPr algn="ctr"/>
            <a:r>
              <a:rPr lang="fr-FR" sz="2000" b="1" dirty="0" smtClean="0">
                <a:solidFill>
                  <a:srgbClr val="0000FF"/>
                </a:solidFill>
                <a:cs typeface="Stencil"/>
              </a:rPr>
              <a:t>Studios</a:t>
            </a:r>
            <a:endParaRPr lang="fr-FR" sz="2000" b="1" dirty="0">
              <a:solidFill>
                <a:srgbClr val="0000FF"/>
              </a:solidFill>
              <a:cs typeface="Stencil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163169" y="5751402"/>
            <a:ext cx="1467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FF"/>
                </a:solidFill>
                <a:cs typeface="Stencil"/>
              </a:rPr>
              <a:t>The Thames</a:t>
            </a:r>
          </a:p>
          <a:p>
            <a:pPr algn="ctr"/>
            <a:r>
              <a:rPr lang="fr-FR" sz="2000" b="1" dirty="0" smtClean="0">
                <a:solidFill>
                  <a:srgbClr val="0000FF"/>
                </a:solidFill>
                <a:cs typeface="Stencil"/>
              </a:rPr>
              <a:t>River Cruise</a:t>
            </a:r>
            <a:endParaRPr lang="fr-FR" sz="2000" b="1" dirty="0">
              <a:solidFill>
                <a:srgbClr val="0000FF"/>
              </a:solidFill>
              <a:cs typeface="Stencil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254871" y="5761779"/>
            <a:ext cx="1270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FF"/>
                </a:solidFill>
                <a:cs typeface="Stencil"/>
              </a:rPr>
              <a:t>Hyde Park</a:t>
            </a:r>
            <a:endParaRPr lang="fr-FR" sz="2000" b="1" dirty="0">
              <a:solidFill>
                <a:srgbClr val="0000FF"/>
              </a:solidFill>
              <a:cs typeface="Stencil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829738" y="6053813"/>
            <a:ext cx="1250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FF"/>
                </a:solidFill>
                <a:cs typeface="Stencil"/>
              </a:rPr>
              <a:t>The </a:t>
            </a:r>
            <a:r>
              <a:rPr lang="fr-FR" sz="2000" b="1" dirty="0" err="1" smtClean="0">
                <a:solidFill>
                  <a:srgbClr val="0000FF"/>
                </a:solidFill>
                <a:cs typeface="Stencil"/>
              </a:rPr>
              <a:t>Shard</a:t>
            </a:r>
            <a:endParaRPr lang="fr-FR" sz="2000" b="1" dirty="0">
              <a:solidFill>
                <a:srgbClr val="0000FF"/>
              </a:solidFill>
              <a:cs typeface="Stencil"/>
            </a:endParaRPr>
          </a:p>
        </p:txBody>
      </p:sp>
    </p:spTree>
    <p:extLst>
      <p:ext uri="{BB962C8B-B14F-4D97-AF65-F5344CB8AC3E}">
        <p14:creationId xmlns:p14="http://schemas.microsoft.com/office/powerpoint/2010/main" val="685077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an vers le haut 6"/>
          <p:cNvSpPr/>
          <p:nvPr/>
        </p:nvSpPr>
        <p:spPr>
          <a:xfrm>
            <a:off x="51313" y="2642507"/>
            <a:ext cx="8993257" cy="3345703"/>
          </a:xfrm>
          <a:prstGeom prst="ribbon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28290" y="784927"/>
            <a:ext cx="8877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atin typeface="MV Boli"/>
                <a:cs typeface="MV Boli"/>
              </a:rPr>
              <a:t>SPELLING BEE CONTEST</a:t>
            </a:r>
            <a:endParaRPr lang="fr-FR" sz="4800" b="1" dirty="0">
              <a:latin typeface="MV Boli"/>
              <a:cs typeface="MV Boli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80"/>
            <a:ext cx="1294753" cy="109857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091726" y="66577"/>
            <a:ext cx="914357" cy="71835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94753" y="1811510"/>
            <a:ext cx="6598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/>
              <a:t>WIN A TRIP TO LONDON!</a:t>
            </a:r>
            <a:endParaRPr lang="fr-FR" sz="48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564" y="2809271"/>
            <a:ext cx="4432431" cy="24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05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5462" y="177380"/>
            <a:ext cx="8916281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/>
              <a:t>WHAT </a:t>
            </a:r>
            <a:r>
              <a:rPr lang="fr-FR" sz="6000" b="1" dirty="0" smtClean="0">
                <a:solidFill>
                  <a:srgbClr val="FF0000"/>
                </a:solidFill>
              </a:rPr>
              <a:t>WILL</a:t>
            </a:r>
            <a:r>
              <a:rPr lang="fr-FR" sz="6000" b="1" dirty="0" smtClean="0"/>
              <a:t> YOU DO </a:t>
            </a:r>
          </a:p>
          <a:p>
            <a:pPr algn="ctr"/>
            <a:r>
              <a:rPr lang="fr-FR" sz="6000" b="1" dirty="0" smtClean="0">
                <a:solidFill>
                  <a:srgbClr val="008000"/>
                </a:solidFill>
              </a:rPr>
              <a:t>IF </a:t>
            </a:r>
            <a:r>
              <a:rPr lang="fr-FR" sz="6000" b="1" dirty="0" smtClean="0"/>
              <a:t>YOU GO TO LONDON?</a:t>
            </a:r>
          </a:p>
        </p:txBody>
      </p:sp>
      <p:pic>
        <p:nvPicPr>
          <p:cNvPr id="2" name="Image 1" descr="76-761686_image-free-library-dinosaur-bone-clipart-fossils-clipart.pn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738" y="2470504"/>
            <a:ext cx="1811704" cy="17189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9930" y="3256035"/>
            <a:ext cx="3222660" cy="360196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062730" y="4397224"/>
            <a:ext cx="60940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i="1" dirty="0" smtClean="0">
                <a:solidFill>
                  <a:srgbClr val="008000"/>
                </a:solidFill>
              </a:rPr>
              <a:t>IF</a:t>
            </a:r>
            <a:r>
              <a:rPr lang="fr-FR" sz="2400" b="1" i="1" dirty="0" smtClean="0"/>
              <a:t> I GO TO LONDON, </a:t>
            </a:r>
          </a:p>
          <a:p>
            <a:pPr algn="ctr"/>
            <a:r>
              <a:rPr lang="fr-FR" sz="2400" b="1" i="1" dirty="0" smtClean="0"/>
              <a:t>I </a:t>
            </a:r>
            <a:r>
              <a:rPr lang="fr-FR" sz="2400" b="1" i="1" dirty="0" smtClean="0">
                <a:solidFill>
                  <a:srgbClr val="FF0000"/>
                </a:solidFill>
              </a:rPr>
              <a:t>WILL</a:t>
            </a:r>
            <a:r>
              <a:rPr lang="fr-FR" sz="2400" b="1" i="1" dirty="0" smtClean="0"/>
              <a:t> VISIT THE NATURAL HISTORY MUSEUM</a:t>
            </a:r>
          </a:p>
          <a:p>
            <a:pPr algn="ctr"/>
            <a:r>
              <a:rPr lang="fr-FR" sz="2400" b="1" i="1" dirty="0" smtClean="0">
                <a:solidFill>
                  <a:srgbClr val="0000FF"/>
                </a:solidFill>
              </a:rPr>
              <a:t>IN ORDER TO</a:t>
            </a:r>
          </a:p>
          <a:p>
            <a:pPr algn="ctr"/>
            <a:r>
              <a:rPr lang="fr-FR" sz="2400" b="1" i="1" dirty="0" smtClean="0"/>
              <a:t>SEE DINOSAUR SKELETONS. </a:t>
            </a:r>
            <a:endParaRPr lang="fr-FR" sz="2400" b="1" i="1" dirty="0"/>
          </a:p>
        </p:txBody>
      </p:sp>
      <p:pic>
        <p:nvPicPr>
          <p:cNvPr id="7" name="Image 6" descr="MX500:Users:isabelle:Desktop:Cours 2017-2018:4e:Séquence 4 - London, le prétérit simple:Images:dippy-753x43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935" y="2396580"/>
            <a:ext cx="2912104" cy="179283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8" name="Flèche vers la droite 7"/>
          <p:cNvSpPr/>
          <p:nvPr/>
        </p:nvSpPr>
        <p:spPr>
          <a:xfrm>
            <a:off x="5285623" y="3117127"/>
            <a:ext cx="1039164" cy="564418"/>
          </a:xfrm>
          <a:prstGeom prst="rightArrow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953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550234"/>
              </p:ext>
            </p:extLst>
          </p:nvPr>
        </p:nvGraphicFramePr>
        <p:xfrm>
          <a:off x="138446" y="939157"/>
          <a:ext cx="8880468" cy="2852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0156"/>
                <a:gridCol w="2960156"/>
                <a:gridCol w="2960156"/>
              </a:tblGrid>
              <a:tr h="538767">
                <a:tc gridSpan="3">
                  <a:txBody>
                    <a:bodyPr/>
                    <a:lstStyle/>
                    <a:p>
                      <a:pPr algn="ctr"/>
                      <a:r>
                        <a:rPr lang="fr-FR" sz="3200" dirty="0" smtClean="0">
                          <a:solidFill>
                            <a:srgbClr val="000000"/>
                          </a:solidFill>
                        </a:rPr>
                        <a:t>I </a:t>
                      </a:r>
                      <a:r>
                        <a:rPr lang="fr-FR" sz="3200" dirty="0" smtClean="0">
                          <a:solidFill>
                            <a:srgbClr val="FF0000"/>
                          </a:solidFill>
                        </a:rPr>
                        <a:t>WILL</a:t>
                      </a:r>
                      <a:endParaRPr lang="fr-FR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070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Visit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 the Sherlock Holmes Museum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The </a:t>
                      </a:r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Shard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Visit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 Westminster </a:t>
                      </a:r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Abbey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3334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Go to Wembley</a:t>
                      </a:r>
                      <a:r>
                        <a:rPr lang="fr-FR" sz="2000" b="1" baseline="0" dirty="0" smtClean="0">
                          <a:solidFill>
                            <a:schemeClr val="tx1"/>
                          </a:solidFill>
                        </a:rPr>
                        <a:t> Stadium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Visit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 Madame </a:t>
                      </a:r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Tussauds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Go to Harrods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9661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Visit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 the British Museum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Go to the Warner</a:t>
                      </a:r>
                      <a:r>
                        <a:rPr lang="fr-FR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000" b="1" baseline="0" dirty="0" err="1" smtClean="0">
                          <a:solidFill>
                            <a:schemeClr val="tx1"/>
                          </a:solidFill>
                        </a:rPr>
                        <a:t>Bros</a:t>
                      </a:r>
                      <a:r>
                        <a:rPr lang="fr-FR" sz="2000" b="1" baseline="0" dirty="0" smtClean="0">
                          <a:solidFill>
                            <a:schemeClr val="tx1"/>
                          </a:solidFill>
                        </a:rPr>
                        <a:t> Studios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Go to Hyde Park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53949" y="164552"/>
            <a:ext cx="8916281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8000"/>
                </a:solidFill>
              </a:rPr>
              <a:t>IF </a:t>
            </a:r>
            <a:r>
              <a:rPr lang="fr-FR" sz="3600" b="1" dirty="0"/>
              <a:t>I</a:t>
            </a:r>
            <a:r>
              <a:rPr lang="fr-FR" sz="3600" b="1" dirty="0" smtClean="0"/>
              <a:t> GO TO LONDON,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421750"/>
              </p:ext>
            </p:extLst>
          </p:nvPr>
        </p:nvGraphicFramePr>
        <p:xfrm>
          <a:off x="138446" y="3955070"/>
          <a:ext cx="8880468" cy="2852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0156"/>
                <a:gridCol w="2960156"/>
                <a:gridCol w="2960156"/>
              </a:tblGrid>
              <a:tr h="538767">
                <a:tc gridSpan="3">
                  <a:txBody>
                    <a:bodyPr/>
                    <a:lstStyle/>
                    <a:p>
                      <a:pPr algn="ctr"/>
                      <a:r>
                        <a:rPr lang="fr-FR" sz="3200" dirty="0" smtClean="0">
                          <a:solidFill>
                            <a:srgbClr val="0000FF"/>
                          </a:solidFill>
                        </a:rPr>
                        <a:t>IN ORDER TO</a:t>
                      </a:r>
                      <a:endParaRPr lang="fr-FR" sz="32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070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Look </a:t>
                      </a:r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at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 wax figures of </a:t>
                      </a:r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celebrities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Visit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 the sets of </a:t>
                      </a:r>
                      <a:r>
                        <a:rPr lang="fr-FR" sz="2000" b="1" i="1" dirty="0" smtClean="0">
                          <a:solidFill>
                            <a:schemeClr val="tx1"/>
                          </a:solidFill>
                        </a:rPr>
                        <a:t>Harry Potter</a:t>
                      </a:r>
                      <a:endParaRPr lang="fr-FR" sz="20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Attend a football match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3334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Admire the </a:t>
                      </a:r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view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 over London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See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 the </a:t>
                      </a:r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coronation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throne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See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Egyptian</a:t>
                      </a:r>
                      <a:r>
                        <a:rPr lang="fr-FR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000" b="1" baseline="0" dirty="0" err="1" smtClean="0">
                          <a:solidFill>
                            <a:schemeClr val="tx1"/>
                          </a:solidFill>
                        </a:rPr>
                        <a:t>mummies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9661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Buy</a:t>
                      </a:r>
                      <a:r>
                        <a:rPr lang="fr-FR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000" b="1" baseline="0" dirty="0" err="1" smtClean="0">
                          <a:solidFill>
                            <a:schemeClr val="tx1"/>
                          </a:solidFill>
                        </a:rPr>
                        <a:t>expensive</a:t>
                      </a:r>
                      <a:r>
                        <a:rPr lang="fr-FR" sz="2000" b="1" baseline="0" dirty="0" smtClean="0">
                          <a:solidFill>
                            <a:schemeClr val="tx1"/>
                          </a:solidFill>
                        </a:rPr>
                        <a:t> souvenirs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Have a </a:t>
                      </a:r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walk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 and relax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Learn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 about </a:t>
                      </a:r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famous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detective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557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ndon-UK-Wallpaper-31-1920x10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9395"/>
            <a:ext cx="9144000" cy="51435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988526" y="-97302"/>
            <a:ext cx="52844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SEANCE 3</a:t>
            </a:r>
            <a:endParaRPr lang="fr-FR" sz="8000" dirty="0">
              <a:solidFill>
                <a:schemeClr val="bg1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28771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5462" y="177380"/>
            <a:ext cx="8916281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/>
              <a:t>WHAT </a:t>
            </a:r>
            <a:r>
              <a:rPr lang="fr-FR" sz="6000" b="1" dirty="0" smtClean="0">
                <a:solidFill>
                  <a:srgbClr val="FF0000"/>
                </a:solidFill>
              </a:rPr>
              <a:t>WILL</a:t>
            </a:r>
            <a:r>
              <a:rPr lang="fr-FR" sz="6000" b="1" dirty="0" smtClean="0"/>
              <a:t> YOU DO </a:t>
            </a:r>
          </a:p>
          <a:p>
            <a:pPr algn="ctr"/>
            <a:r>
              <a:rPr lang="fr-FR" sz="6000" b="1" dirty="0" smtClean="0">
                <a:solidFill>
                  <a:srgbClr val="008000"/>
                </a:solidFill>
              </a:rPr>
              <a:t>IF </a:t>
            </a:r>
            <a:r>
              <a:rPr lang="fr-FR" sz="6000" b="1" dirty="0" smtClean="0"/>
              <a:t>YOU GO TO LONDON?</a:t>
            </a:r>
          </a:p>
        </p:txBody>
      </p:sp>
      <p:pic>
        <p:nvPicPr>
          <p:cNvPr id="2" name="Image 1" descr="76-761686_image-free-library-dinosaur-bone-clipart-fossils-clipart.pn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738" y="2470504"/>
            <a:ext cx="1811704" cy="17189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9930" y="3256035"/>
            <a:ext cx="3222660" cy="360196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624680" y="4794882"/>
            <a:ext cx="49701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i="1" dirty="0" smtClean="0">
                <a:solidFill>
                  <a:srgbClr val="008000"/>
                </a:solidFill>
              </a:rPr>
              <a:t>IF</a:t>
            </a:r>
            <a:r>
              <a:rPr lang="fr-FR" sz="2400" b="1" i="1" dirty="0" smtClean="0"/>
              <a:t> I GO TO LONDON, </a:t>
            </a:r>
          </a:p>
          <a:p>
            <a:pPr algn="ctr"/>
            <a:r>
              <a:rPr lang="fr-FR" sz="2400" b="1" i="1" dirty="0" smtClean="0"/>
              <a:t>I </a:t>
            </a:r>
            <a:r>
              <a:rPr lang="fr-FR" sz="2400" b="1" i="1" dirty="0" smtClean="0">
                <a:solidFill>
                  <a:srgbClr val="FF0000"/>
                </a:solidFill>
              </a:rPr>
              <a:t>WILL</a:t>
            </a:r>
            <a:r>
              <a:rPr lang="fr-FR" sz="2400" b="1" i="1" dirty="0" smtClean="0"/>
              <a:t> </a:t>
            </a:r>
            <a:r>
              <a:rPr lang="mr-IN" sz="2400" b="1" i="1" dirty="0" smtClean="0"/>
              <a:t>………………………………………</a:t>
            </a:r>
            <a:endParaRPr lang="fr-FR" sz="2400" b="1" i="1" dirty="0" smtClean="0"/>
          </a:p>
          <a:p>
            <a:pPr algn="ctr"/>
            <a:r>
              <a:rPr lang="fr-FR" sz="2400" b="1" i="1" dirty="0" smtClean="0">
                <a:solidFill>
                  <a:srgbClr val="0000FF"/>
                </a:solidFill>
              </a:rPr>
              <a:t>IN ORDER TO</a:t>
            </a:r>
          </a:p>
          <a:p>
            <a:pPr algn="ctr"/>
            <a:r>
              <a:rPr lang="mr-IN" sz="2400" b="1" i="1" dirty="0" smtClean="0"/>
              <a:t>…………………………………………</a:t>
            </a:r>
            <a:r>
              <a:rPr lang="fr-FR" sz="2400" b="1" i="1" dirty="0" smtClean="0"/>
              <a:t>   . </a:t>
            </a:r>
            <a:endParaRPr lang="fr-FR" sz="2400" b="1" i="1" dirty="0"/>
          </a:p>
        </p:txBody>
      </p:sp>
      <p:pic>
        <p:nvPicPr>
          <p:cNvPr id="7" name="Image 6" descr="MX500:Users:isabelle:Desktop:Cours 2017-2018:4e:Séquence 4 - London, le prétérit simple:Images:dippy-753x43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935" y="2396580"/>
            <a:ext cx="2912104" cy="179283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8" name="Flèche vers la droite 7"/>
          <p:cNvSpPr/>
          <p:nvPr/>
        </p:nvSpPr>
        <p:spPr>
          <a:xfrm>
            <a:off x="5285623" y="3117127"/>
            <a:ext cx="1039164" cy="564418"/>
          </a:xfrm>
          <a:prstGeom prst="rightArrow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19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91493" y="499319"/>
            <a:ext cx="7340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b="1" dirty="0" smtClean="0">
                <a:latin typeface="MV Boli"/>
                <a:cs typeface="MV Boli"/>
              </a:rPr>
              <a:t>SPELLING BEE CONTEST</a:t>
            </a:r>
            <a:endParaRPr lang="fr-FR" sz="4400" b="1" dirty="0">
              <a:latin typeface="MV Boli"/>
              <a:cs typeface="MV Boli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1" y="384439"/>
            <a:ext cx="1331640" cy="11298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812360" y="1149143"/>
            <a:ext cx="1343783" cy="10557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536" y="1844824"/>
            <a:ext cx="7200800" cy="18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56173" y="1897668"/>
            <a:ext cx="3813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OpenDyslexicAlta"/>
                <a:cs typeface="OpenDyslexicAlta"/>
              </a:rPr>
              <a:t>CAN YOU SPELL </a:t>
            </a:r>
            <a:r>
              <a:rPr lang="mr-IN" sz="2800" dirty="0" smtClean="0">
                <a:latin typeface="OpenDyslexicAlta"/>
                <a:cs typeface="OpenDyslexicAlta"/>
              </a:rPr>
              <a:t>…</a:t>
            </a:r>
            <a:r>
              <a:rPr lang="fr-FR" sz="2800" dirty="0" smtClean="0">
                <a:latin typeface="OpenDyslexicAlta"/>
                <a:cs typeface="OpenDyslexicAlta"/>
              </a:rPr>
              <a:t>.</a:t>
            </a:r>
            <a:endParaRPr lang="fr-FR" sz="2800" dirty="0">
              <a:latin typeface="OpenDyslexicAlta"/>
              <a:cs typeface="OpenDyslexicAlta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640442"/>
              </p:ext>
            </p:extLst>
          </p:nvPr>
        </p:nvGraphicFramePr>
        <p:xfrm>
          <a:off x="35496" y="4077071"/>
          <a:ext cx="9001000" cy="2448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3132348"/>
                <a:gridCol w="1260140"/>
                <a:gridCol w="3312368"/>
              </a:tblGrid>
              <a:tr h="816091"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 smtClean="0">
                          <a:solidFill>
                            <a:srgbClr val="000000"/>
                          </a:solidFill>
                          <a:latin typeface="OpenDyslexicAlta"/>
                          <a:cs typeface="OpenDyslexicAlta"/>
                        </a:rPr>
                        <a:t>Group 1</a:t>
                      </a:r>
                      <a:endParaRPr lang="fr-FR" sz="2000" b="1" dirty="0">
                        <a:solidFill>
                          <a:srgbClr val="000000"/>
                        </a:solidFill>
                        <a:latin typeface="OpenDyslexicAlta"/>
                        <a:cs typeface="OpenDyslexicAlta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rgbClr val="000000"/>
                          </a:solidFill>
                          <a:latin typeface="OpenDyslexicAlta"/>
                          <a:cs typeface="OpenDyslexicAlta"/>
                        </a:rPr>
                        <a:t>Group 4</a:t>
                      </a:r>
                      <a:endParaRPr lang="fr-FR" sz="2000" b="1" dirty="0">
                        <a:solidFill>
                          <a:srgbClr val="000000"/>
                        </a:solidFill>
                        <a:latin typeface="OpenDyslexicAlta"/>
                        <a:cs typeface="OpenDyslexicAlta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6091"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 smtClean="0">
                          <a:solidFill>
                            <a:srgbClr val="000000"/>
                          </a:solidFill>
                          <a:latin typeface="OpenDyslexicAlta"/>
                          <a:cs typeface="OpenDyslexicAlta"/>
                        </a:rPr>
                        <a:t>Group</a:t>
                      </a:r>
                      <a:r>
                        <a:rPr lang="fr-FR" sz="2000" b="1" baseline="0" dirty="0" smtClean="0">
                          <a:solidFill>
                            <a:srgbClr val="000000"/>
                          </a:solidFill>
                          <a:latin typeface="OpenDyslexicAlta"/>
                          <a:cs typeface="OpenDyslexicAlta"/>
                        </a:rPr>
                        <a:t> 2</a:t>
                      </a:r>
                      <a:endParaRPr lang="fr-FR" sz="2000" b="1" dirty="0">
                        <a:solidFill>
                          <a:srgbClr val="000000"/>
                        </a:solidFill>
                        <a:latin typeface="OpenDyslexicAlta"/>
                        <a:cs typeface="OpenDyslexicAlta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rgbClr val="000000"/>
                          </a:solidFill>
                          <a:latin typeface="OpenDyslexicAlta"/>
                          <a:cs typeface="OpenDyslexicAlta"/>
                        </a:rPr>
                        <a:t>Group 5</a:t>
                      </a:r>
                      <a:endParaRPr lang="fr-FR" sz="2000" b="1" dirty="0">
                        <a:solidFill>
                          <a:srgbClr val="000000"/>
                        </a:solidFill>
                        <a:latin typeface="OpenDyslexicAlta"/>
                        <a:cs typeface="OpenDyslexicAlta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6091"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 smtClean="0">
                          <a:solidFill>
                            <a:srgbClr val="000000"/>
                          </a:solidFill>
                          <a:latin typeface="OpenDyslexicAlta"/>
                          <a:cs typeface="OpenDyslexicAlta"/>
                        </a:rPr>
                        <a:t>Group 3</a:t>
                      </a:r>
                      <a:endParaRPr lang="fr-FR" sz="2000" b="1" dirty="0">
                        <a:solidFill>
                          <a:srgbClr val="000000"/>
                        </a:solidFill>
                        <a:latin typeface="OpenDyslexicAlta"/>
                        <a:cs typeface="OpenDyslexicAlta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rgbClr val="000000"/>
                          </a:solidFill>
                          <a:latin typeface="OpenDyslexicAlta"/>
                          <a:cs typeface="OpenDyslexicAlta"/>
                        </a:rPr>
                        <a:t>Group 6</a:t>
                      </a:r>
                      <a:endParaRPr lang="fr-FR" sz="2000" b="1" dirty="0">
                        <a:solidFill>
                          <a:srgbClr val="000000"/>
                        </a:solidFill>
                        <a:latin typeface="OpenDyslexicAlta"/>
                        <a:cs typeface="OpenDyslexicAlta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6876256" y="2492896"/>
            <a:ext cx="4842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OpenDyslexicAlta"/>
                <a:cs typeface="OpenDyslexicAlta"/>
              </a:rPr>
              <a:t>?</a:t>
            </a:r>
            <a:endParaRPr lang="fr-FR" sz="4400" dirty="0">
              <a:latin typeface="OpenDyslexicAlta"/>
              <a:cs typeface="OpenDyslexicAlta"/>
            </a:endParaRPr>
          </a:p>
        </p:txBody>
      </p:sp>
      <p:grpSp>
        <p:nvGrpSpPr>
          <p:cNvPr id="11" name="Grouper 10"/>
          <p:cNvGrpSpPr/>
          <p:nvPr/>
        </p:nvGrpSpPr>
        <p:grpSpPr>
          <a:xfrm>
            <a:off x="1899970" y="4305924"/>
            <a:ext cx="1266632" cy="400110"/>
            <a:chOff x="1310392" y="4293096"/>
            <a:chExt cx="1266632" cy="400110"/>
          </a:xfrm>
        </p:grpSpPr>
        <p:sp>
          <p:nvSpPr>
            <p:cNvPr id="12" name="ZoneTexte 11"/>
            <p:cNvSpPr txBox="1"/>
            <p:nvPr/>
          </p:nvSpPr>
          <p:spPr>
            <a:xfrm>
              <a:off x="1310392" y="4293096"/>
              <a:ext cx="525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ea"/>
                <a:buAutoNum type="circleNumDbPlain"/>
              </a:pPr>
              <a:r>
                <a:rPr lang="fr-FR" sz="2000" dirty="0" smtClean="0"/>
                <a:t> </a:t>
              </a:r>
              <a:endParaRPr lang="fr-FR" sz="2000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691680" y="4293096"/>
              <a:ext cx="525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ea"/>
                <a:buAutoNum type="circleNumDbPlain" startAt="2"/>
              </a:pPr>
              <a:r>
                <a:rPr lang="fr-FR" sz="2000" dirty="0" smtClean="0"/>
                <a:t> </a:t>
              </a:r>
              <a:endParaRPr lang="fr-FR" sz="2000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051720" y="4293096"/>
              <a:ext cx="525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ea"/>
                <a:buAutoNum type="circleNumDbPlain" startAt="3"/>
              </a:pPr>
              <a:r>
                <a:rPr lang="fr-FR" sz="2000" dirty="0" smtClean="0"/>
                <a:t> </a:t>
              </a:r>
              <a:endParaRPr lang="fr-FR" sz="2000" dirty="0"/>
            </a:p>
          </p:txBody>
        </p:sp>
      </p:grpSp>
      <p:grpSp>
        <p:nvGrpSpPr>
          <p:cNvPr id="65" name="Grouper 64"/>
          <p:cNvGrpSpPr/>
          <p:nvPr/>
        </p:nvGrpSpPr>
        <p:grpSpPr>
          <a:xfrm>
            <a:off x="1899970" y="5125362"/>
            <a:ext cx="1266632" cy="400110"/>
            <a:chOff x="1310392" y="4293096"/>
            <a:chExt cx="1266632" cy="400110"/>
          </a:xfrm>
        </p:grpSpPr>
        <p:sp>
          <p:nvSpPr>
            <p:cNvPr id="66" name="ZoneTexte 65"/>
            <p:cNvSpPr txBox="1"/>
            <p:nvPr/>
          </p:nvSpPr>
          <p:spPr>
            <a:xfrm>
              <a:off x="1310392" y="4293096"/>
              <a:ext cx="525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ea"/>
                <a:buAutoNum type="circleNumDbPlain"/>
              </a:pPr>
              <a:r>
                <a:rPr lang="fr-FR" sz="2000" dirty="0" smtClean="0"/>
                <a:t> </a:t>
              </a:r>
              <a:endParaRPr lang="fr-FR" sz="2000" dirty="0"/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1691680" y="4293096"/>
              <a:ext cx="525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ea"/>
                <a:buAutoNum type="circleNumDbPlain" startAt="2"/>
              </a:pPr>
              <a:r>
                <a:rPr lang="fr-FR" sz="2000" dirty="0" smtClean="0"/>
                <a:t> </a:t>
              </a:r>
              <a:endParaRPr lang="fr-FR" sz="2000" dirty="0"/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2051720" y="4293096"/>
              <a:ext cx="525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ea"/>
                <a:buAutoNum type="circleNumDbPlain" startAt="3"/>
              </a:pPr>
              <a:r>
                <a:rPr lang="fr-FR" sz="2000" dirty="0" smtClean="0"/>
                <a:t> </a:t>
              </a:r>
              <a:endParaRPr lang="fr-FR" sz="2000" dirty="0"/>
            </a:p>
          </p:txBody>
        </p:sp>
      </p:grpSp>
      <p:grpSp>
        <p:nvGrpSpPr>
          <p:cNvPr id="71" name="Grouper 70"/>
          <p:cNvGrpSpPr/>
          <p:nvPr/>
        </p:nvGrpSpPr>
        <p:grpSpPr>
          <a:xfrm>
            <a:off x="1888632" y="5944801"/>
            <a:ext cx="1266632" cy="400110"/>
            <a:chOff x="1310392" y="4293096"/>
            <a:chExt cx="1266632" cy="400110"/>
          </a:xfrm>
        </p:grpSpPr>
        <p:sp>
          <p:nvSpPr>
            <p:cNvPr id="72" name="ZoneTexte 71"/>
            <p:cNvSpPr txBox="1"/>
            <p:nvPr/>
          </p:nvSpPr>
          <p:spPr>
            <a:xfrm>
              <a:off x="1310392" y="4293096"/>
              <a:ext cx="525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ea"/>
                <a:buAutoNum type="circleNumDbPlain"/>
              </a:pPr>
              <a:r>
                <a:rPr lang="fr-FR" sz="2000" dirty="0" smtClean="0"/>
                <a:t> </a:t>
              </a:r>
              <a:endParaRPr lang="fr-FR" sz="2000" dirty="0"/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1691680" y="4293096"/>
              <a:ext cx="525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ea"/>
                <a:buAutoNum type="circleNumDbPlain" startAt="2"/>
              </a:pPr>
              <a:r>
                <a:rPr lang="fr-FR" sz="2000" dirty="0" smtClean="0"/>
                <a:t> </a:t>
              </a:r>
              <a:endParaRPr lang="fr-FR" sz="2000" dirty="0"/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2051720" y="4293096"/>
              <a:ext cx="525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ea"/>
                <a:buAutoNum type="circleNumDbPlain" startAt="3"/>
              </a:pPr>
              <a:r>
                <a:rPr lang="fr-FR" sz="2000" dirty="0" smtClean="0"/>
                <a:t> </a:t>
              </a:r>
              <a:endParaRPr lang="fr-FR" sz="2000" dirty="0"/>
            </a:p>
          </p:txBody>
        </p:sp>
      </p:grpSp>
      <p:grpSp>
        <p:nvGrpSpPr>
          <p:cNvPr id="77" name="Grouper 76"/>
          <p:cNvGrpSpPr/>
          <p:nvPr/>
        </p:nvGrpSpPr>
        <p:grpSpPr>
          <a:xfrm>
            <a:off x="6367186" y="4258269"/>
            <a:ext cx="1266632" cy="400110"/>
            <a:chOff x="1310392" y="4293096"/>
            <a:chExt cx="1266632" cy="400110"/>
          </a:xfrm>
        </p:grpSpPr>
        <p:sp>
          <p:nvSpPr>
            <p:cNvPr id="78" name="ZoneTexte 77"/>
            <p:cNvSpPr txBox="1"/>
            <p:nvPr/>
          </p:nvSpPr>
          <p:spPr>
            <a:xfrm>
              <a:off x="1310392" y="4293096"/>
              <a:ext cx="525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ea"/>
                <a:buAutoNum type="circleNumDbPlain"/>
              </a:pPr>
              <a:r>
                <a:rPr lang="fr-FR" sz="2000" dirty="0" smtClean="0"/>
                <a:t> </a:t>
              </a:r>
              <a:endParaRPr lang="fr-FR" sz="2000" dirty="0"/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1691680" y="4293096"/>
              <a:ext cx="525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ea"/>
                <a:buAutoNum type="circleNumDbPlain" startAt="2"/>
              </a:pPr>
              <a:r>
                <a:rPr lang="fr-FR" sz="2000" dirty="0" smtClean="0"/>
                <a:t> </a:t>
              </a:r>
              <a:endParaRPr lang="fr-FR" sz="2000" dirty="0"/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2051720" y="4293096"/>
              <a:ext cx="525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ea"/>
                <a:buAutoNum type="circleNumDbPlain" startAt="3"/>
              </a:pPr>
              <a:r>
                <a:rPr lang="fr-FR" sz="2000" dirty="0" smtClean="0"/>
                <a:t> </a:t>
              </a:r>
              <a:endParaRPr lang="fr-FR" sz="2000" dirty="0"/>
            </a:p>
          </p:txBody>
        </p:sp>
      </p:grpSp>
      <p:grpSp>
        <p:nvGrpSpPr>
          <p:cNvPr id="83" name="Grouper 82"/>
          <p:cNvGrpSpPr/>
          <p:nvPr/>
        </p:nvGrpSpPr>
        <p:grpSpPr>
          <a:xfrm>
            <a:off x="6367186" y="5077707"/>
            <a:ext cx="1266632" cy="400110"/>
            <a:chOff x="1310392" y="4293096"/>
            <a:chExt cx="1266632" cy="400110"/>
          </a:xfrm>
        </p:grpSpPr>
        <p:sp>
          <p:nvSpPr>
            <p:cNvPr id="84" name="ZoneTexte 83"/>
            <p:cNvSpPr txBox="1"/>
            <p:nvPr/>
          </p:nvSpPr>
          <p:spPr>
            <a:xfrm>
              <a:off x="1310392" y="4293096"/>
              <a:ext cx="525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ea"/>
                <a:buAutoNum type="circleNumDbPlain"/>
              </a:pPr>
              <a:r>
                <a:rPr lang="fr-FR" sz="2000" dirty="0" smtClean="0"/>
                <a:t> </a:t>
              </a:r>
              <a:endParaRPr lang="fr-FR" sz="2000" dirty="0"/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1691680" y="4293096"/>
              <a:ext cx="525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ea"/>
                <a:buAutoNum type="circleNumDbPlain" startAt="2"/>
              </a:pPr>
              <a:r>
                <a:rPr lang="fr-FR" sz="2000" dirty="0" smtClean="0"/>
                <a:t> </a:t>
              </a:r>
              <a:endParaRPr lang="fr-FR" sz="2000" dirty="0"/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2051720" y="4293096"/>
              <a:ext cx="525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ea"/>
                <a:buAutoNum type="circleNumDbPlain" startAt="3"/>
              </a:pPr>
              <a:r>
                <a:rPr lang="fr-FR" sz="2000" dirty="0" smtClean="0"/>
                <a:t> </a:t>
              </a:r>
              <a:endParaRPr lang="fr-FR" sz="2000" dirty="0"/>
            </a:p>
          </p:txBody>
        </p:sp>
      </p:grpSp>
      <p:grpSp>
        <p:nvGrpSpPr>
          <p:cNvPr id="89" name="Grouper 88"/>
          <p:cNvGrpSpPr/>
          <p:nvPr/>
        </p:nvGrpSpPr>
        <p:grpSpPr>
          <a:xfrm>
            <a:off x="6355848" y="5897146"/>
            <a:ext cx="1266632" cy="400110"/>
            <a:chOff x="1310392" y="4293096"/>
            <a:chExt cx="1266632" cy="400110"/>
          </a:xfrm>
        </p:grpSpPr>
        <p:sp>
          <p:nvSpPr>
            <p:cNvPr id="90" name="ZoneTexte 89"/>
            <p:cNvSpPr txBox="1"/>
            <p:nvPr/>
          </p:nvSpPr>
          <p:spPr>
            <a:xfrm>
              <a:off x="1310392" y="4293096"/>
              <a:ext cx="525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ea"/>
                <a:buAutoNum type="circleNumDbPlain"/>
              </a:pPr>
              <a:r>
                <a:rPr lang="fr-FR" sz="2000" dirty="0" smtClean="0"/>
                <a:t> </a:t>
              </a:r>
              <a:endParaRPr lang="fr-FR" sz="2000" dirty="0"/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1691680" y="4293096"/>
              <a:ext cx="525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ea"/>
                <a:buAutoNum type="circleNumDbPlain" startAt="2"/>
              </a:pPr>
              <a:r>
                <a:rPr lang="fr-FR" sz="2000" dirty="0" smtClean="0"/>
                <a:t> </a:t>
              </a:r>
              <a:endParaRPr lang="fr-FR" sz="2000" dirty="0"/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2051720" y="4293096"/>
              <a:ext cx="525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ea"/>
                <a:buAutoNum type="circleNumDbPlain" startAt="3"/>
              </a:pPr>
              <a:r>
                <a:rPr lang="fr-FR" sz="2000" dirty="0" smtClean="0"/>
                <a:t> </a:t>
              </a:r>
              <a:endParaRPr lang="fr-FR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08399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1498</TotalTime>
  <Words>269</Words>
  <Application>Microsoft Macintosh PowerPoint</Application>
  <PresentationFormat>Présentation à l'écran (4:3)</PresentationFormat>
  <Paragraphs>88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Beaubreuil</dc:creator>
  <cp:lastModifiedBy>Isabelle Beaubreuil</cp:lastModifiedBy>
  <cp:revision>111</cp:revision>
  <dcterms:created xsi:type="dcterms:W3CDTF">2016-02-03T17:13:28Z</dcterms:created>
  <dcterms:modified xsi:type="dcterms:W3CDTF">2019-07-18T17:50:39Z</dcterms:modified>
</cp:coreProperties>
</file>