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-Gilles Allain"/>
          <p:cNvSpPr txBox="1"/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-Gilles Allain</a:t>
            </a:r>
          </a:p>
        </p:txBody>
      </p:sp>
      <p:sp>
        <p:nvSpPr>
          <p:cNvPr id="104" name="« Saisissez une citation ici. »"/>
          <p:cNvSpPr txBox="1"/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10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 - Aut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 - Autre 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gne"/>
          <p:cNvSpPr/>
          <p:nvPr/>
        </p:nvSpPr>
        <p:spPr>
          <a:xfrm>
            <a:off x="4770394" y="8229555"/>
            <a:ext cx="3385929" cy="1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Image"/>
          <p:cNvSpPr/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exte du titre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Texte du titre</a:t>
            </a:r>
          </a:p>
        </p:txBody>
      </p:sp>
      <p:sp>
        <p:nvSpPr>
          <p:cNvPr id="24" name="Texte niveau 1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e du titre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Texte du titre</a:t>
            </a:r>
          </a:p>
        </p:txBody>
      </p:sp>
      <p:sp>
        <p:nvSpPr>
          <p:cNvPr id="3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gne"/>
          <p:cNvSpPr/>
          <p:nvPr/>
        </p:nvSpPr>
        <p:spPr>
          <a:xfrm flipV="1">
            <a:off x="1321968" y="5118050"/>
            <a:ext cx="4440782" cy="6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Image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Texte du titre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44" name="Texte niveau 1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gne"/>
          <p:cNvSpPr/>
          <p:nvPr/>
        </p:nvSpPr>
        <p:spPr>
          <a:xfrm>
            <a:off x="1096004" y="2768555"/>
            <a:ext cx="10836310" cy="63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gne"/>
          <p:cNvSpPr/>
          <p:nvPr/>
        </p:nvSpPr>
        <p:spPr>
          <a:xfrm>
            <a:off x="1096004" y="2768555"/>
            <a:ext cx="10836310" cy="63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4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5" name="Texte niveau 1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gne"/>
          <p:cNvSpPr/>
          <p:nvPr/>
        </p:nvSpPr>
        <p:spPr>
          <a:xfrm>
            <a:off x="1096004" y="2768555"/>
            <a:ext cx="10836310" cy="63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Image"/>
          <p:cNvSpPr/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7" name="Texte niveau 1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m.youtube.com/watch?v=dmBsPgPu0Wc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mment manger du chocolat très discrètement …"/>
          <p:cNvSpPr txBox="1"/>
          <p:nvPr>
            <p:ph type="ctrTitle"/>
          </p:nvPr>
        </p:nvSpPr>
        <p:spPr>
          <a:xfrm>
            <a:off x="1588741" y="4622800"/>
            <a:ext cx="10464801" cy="2997200"/>
          </a:xfrm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/>
            <a:r>
              <a:t>Comment manger du chocolat très discrètement …</a:t>
            </a:r>
          </a:p>
        </p:txBody>
      </p:sp>
      <p:grpSp>
        <p:nvGrpSpPr>
          <p:cNvPr id="146" name="BEEA93B5-0433-45E8-A50C-D64AC826C6EA-L0-001.jpeg"/>
          <p:cNvGrpSpPr/>
          <p:nvPr/>
        </p:nvGrpSpPr>
        <p:grpSpPr>
          <a:xfrm rot="20985967">
            <a:off x="895345" y="1006749"/>
            <a:ext cx="4407009" cy="3321132"/>
            <a:chOff x="0" y="0"/>
            <a:chExt cx="4407007" cy="3321130"/>
          </a:xfrm>
        </p:grpSpPr>
        <p:pic>
          <p:nvPicPr>
            <p:cNvPr id="145" name="BEEA93B5-0433-45E8-A50C-D64AC826C6EA-L0-001.jpeg" descr="BEEA93B5-0433-45E8-A50C-D64AC826C6EA-L0-00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749" y="31750"/>
              <a:ext cx="4343509" cy="32576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4" name="BEEA93B5-0433-45E8-A50C-D64AC826C6EA-L0-001.jpeg" descr="BEEA93B5-0433-45E8-A50C-D64AC826C6EA-L0-001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407009" cy="33211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L’aire de la deuxième tablette de chocolat est bien inférieure à celle de la première !…"/>
          <p:cNvSpPr txBox="1"/>
          <p:nvPr>
            <p:ph type="title"/>
          </p:nvPr>
        </p:nvSpPr>
        <p:spPr>
          <a:xfrm>
            <a:off x="1148574" y="4962303"/>
            <a:ext cx="10464801" cy="2730501"/>
          </a:xfrm>
          <a:prstGeom prst="rect">
            <a:avLst/>
          </a:prstGeom>
        </p:spPr>
        <p:txBody>
          <a:bodyPr/>
          <a:lstStyle/>
          <a:p>
            <a:pPr defTabSz="379729">
              <a:defRPr spc="-83" sz="4160"/>
            </a:pPr>
            <a:r>
              <a:t>L’aire de la deuxième tablette de chocolat est bien inférieure à celle de la première !</a:t>
            </a:r>
          </a:p>
          <a:p>
            <a:pPr defTabSz="379729">
              <a:defRPr spc="-83" sz="4160"/>
            </a:pPr>
            <a:r>
              <a:t>On a bien mangé un carré !</a:t>
            </a:r>
          </a:p>
        </p:txBody>
      </p:sp>
      <p:pic>
        <p:nvPicPr>
          <p:cNvPr id="179" name="A19A705D-2811-481A-9D49-C22B4B3BF828-L0-001.png" descr="A19A705D-2811-481A-9D49-C22B4B3BF828-L0-001.png"/>
          <p:cNvPicPr>
            <a:picLocks noChangeAspect="1"/>
          </p:cNvPicPr>
          <p:nvPr/>
        </p:nvPicPr>
        <p:blipFill>
          <a:blip r:embed="rId2">
            <a:extLst/>
          </a:blip>
          <a:srcRect l="23692" t="24521" r="35013" b="42348"/>
          <a:stretch>
            <a:fillRect/>
          </a:stretch>
        </p:blipFill>
        <p:spPr>
          <a:xfrm>
            <a:off x="3289696" y="1060053"/>
            <a:ext cx="6425480" cy="3864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onclusion 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02412">
              <a:defRPr spc="-110" sz="5504"/>
            </a:pPr>
            <a:r>
              <a:t>Conclusion :</a:t>
            </a:r>
          </a:p>
          <a:p>
            <a:pPr defTabSz="502412">
              <a:defRPr spc="-110" sz="5504"/>
            </a:pPr>
            <a:r>
              <a:t>Il faut se méfier de ce que l’on voit…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Une petite vidéo…"/>
          <p:cNvSpPr txBox="1"/>
          <p:nvPr>
            <p:ph type="ctrTitle"/>
          </p:nvPr>
        </p:nvSpPr>
        <p:spPr>
          <a:xfrm>
            <a:off x="1270000" y="3378200"/>
            <a:ext cx="10464800" cy="2997200"/>
          </a:xfrm>
          <a:prstGeom prst="rect">
            <a:avLst/>
          </a:prstGeom>
        </p:spPr>
        <p:txBody>
          <a:bodyPr/>
          <a:lstStyle/>
          <a:p>
            <a:pPr/>
            <a:r>
              <a:t>Une petite vidéo…</a:t>
            </a:r>
          </a:p>
        </p:txBody>
      </p:sp>
      <p:sp>
        <p:nvSpPr>
          <p:cNvPr id="149" name="https://m.youtube.com/watch?v=dmBsPgPu0Wc"/>
          <p:cNvSpPr txBox="1"/>
          <p:nvPr>
            <p:ph type="subTitle" sz="quarter" idx="1"/>
          </p:nvPr>
        </p:nvSpPr>
        <p:spPr>
          <a:xfrm>
            <a:off x="1270000" y="7624665"/>
            <a:ext cx="10464800" cy="2184401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https://m.youtube.com/watch?v=dmBsPgPu0Wc</a:t>
            </a:r>
          </a:p>
        </p:txBody>
      </p:sp>
      <p:grpSp>
        <p:nvGrpSpPr>
          <p:cNvPr id="152" name="69E49400-D682-4A54-9E5A-A4459432C8E3-L0-001.png"/>
          <p:cNvGrpSpPr/>
          <p:nvPr/>
        </p:nvGrpSpPr>
        <p:grpSpPr>
          <a:xfrm rot="559477">
            <a:off x="7037432" y="962617"/>
            <a:ext cx="4823620" cy="3271044"/>
            <a:chOff x="0" y="0"/>
            <a:chExt cx="4823618" cy="3271043"/>
          </a:xfrm>
        </p:grpSpPr>
        <p:pic>
          <p:nvPicPr>
            <p:cNvPr id="151" name="69E49400-D682-4A54-9E5A-A4459432C8E3-L0-001.png" descr="69E49400-D682-4A54-9E5A-A4459432C8E3-L0-00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1306" t="23743" r="16683" b="29501"/>
            <a:stretch>
              <a:fillRect/>
            </a:stretch>
          </p:blipFill>
          <p:spPr>
            <a:xfrm>
              <a:off x="31750" y="31750"/>
              <a:ext cx="4759937" cy="32076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0" name="69E49400-D682-4A54-9E5A-A4459432C8E3-L0-001.png" descr="69E49400-D682-4A54-9E5A-A4459432C8E3-L0-001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823619" cy="32710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n pratique…"/>
          <p:cNvSpPr txBox="1"/>
          <p:nvPr>
            <p:ph type="title"/>
          </p:nvPr>
        </p:nvSpPr>
        <p:spPr>
          <a:xfrm>
            <a:off x="1270000" y="5964061"/>
            <a:ext cx="10464800" cy="2730501"/>
          </a:xfrm>
          <a:prstGeom prst="rect">
            <a:avLst/>
          </a:prstGeom>
        </p:spPr>
        <p:txBody>
          <a:bodyPr/>
          <a:lstStyle/>
          <a:p>
            <a:pPr/>
            <a:r>
              <a:t>En pratique…</a:t>
            </a:r>
          </a:p>
        </p:txBody>
      </p:sp>
      <p:grpSp>
        <p:nvGrpSpPr>
          <p:cNvPr id="157" name="53061380-F9A3-4BDF-BA81-33A9698E3C13-L0-001.png"/>
          <p:cNvGrpSpPr/>
          <p:nvPr/>
        </p:nvGrpSpPr>
        <p:grpSpPr>
          <a:xfrm>
            <a:off x="3186019" y="1496035"/>
            <a:ext cx="2888061" cy="3203973"/>
            <a:chOff x="0" y="0"/>
            <a:chExt cx="2888059" cy="3203971"/>
          </a:xfrm>
        </p:grpSpPr>
        <p:pic>
          <p:nvPicPr>
            <p:cNvPr id="156" name="53061380-F9A3-4BDF-BA81-33A9698E3C13-L0-001.png" descr="53061380-F9A3-4BDF-BA81-33A9698E3C13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2599" t="14868" r="35681" b="52919"/>
            <a:stretch>
              <a:fillRect/>
            </a:stretch>
          </p:blipFill>
          <p:spPr>
            <a:xfrm>
              <a:off x="31750" y="31750"/>
              <a:ext cx="2824499" cy="31402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5" name="53061380-F9A3-4BDF-BA81-33A9698E3C13-L0-001.png" descr="53061380-F9A3-4BDF-BA81-33A9698E3C13-L0-001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888060" cy="3203972"/>
            </a:xfrm>
            <a:prstGeom prst="rect">
              <a:avLst/>
            </a:prstGeom>
            <a:effectLst/>
          </p:spPr>
        </p:pic>
      </p:grpSp>
      <p:grpSp>
        <p:nvGrpSpPr>
          <p:cNvPr id="160" name="53061380-F9A3-4BDF-BA81-33A9698E3C13-L0-001.png"/>
          <p:cNvGrpSpPr/>
          <p:nvPr/>
        </p:nvGrpSpPr>
        <p:grpSpPr>
          <a:xfrm>
            <a:off x="7253767" y="2579328"/>
            <a:ext cx="2788841" cy="3344467"/>
            <a:chOff x="0" y="0"/>
            <a:chExt cx="2788840" cy="3344465"/>
          </a:xfrm>
        </p:grpSpPr>
        <p:pic>
          <p:nvPicPr>
            <p:cNvPr id="159" name="53061380-F9A3-4BDF-BA81-33A9698E3C13-L0-001.png" descr="53061380-F9A3-4BDF-BA81-33A9698E3C13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2950" t="61654" r="35305" b="3425"/>
            <a:stretch>
              <a:fillRect/>
            </a:stretch>
          </p:blipFill>
          <p:spPr>
            <a:xfrm>
              <a:off x="31750" y="31750"/>
              <a:ext cx="2725415" cy="32810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8" name="53061380-F9A3-4BDF-BA81-33A9698E3C13-L0-001.png" descr="53061380-F9A3-4BDF-BA81-33A9698E3C13-L0-001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788841" cy="334446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 vous… sans chocolat…"/>
          <p:cNvSpPr txBox="1"/>
          <p:nvPr>
            <p:ph type="title"/>
          </p:nvPr>
        </p:nvSpPr>
        <p:spPr>
          <a:xfrm>
            <a:off x="1270000" y="1805246"/>
            <a:ext cx="10464800" cy="2730501"/>
          </a:xfrm>
          <a:prstGeom prst="rect">
            <a:avLst/>
          </a:prstGeom>
        </p:spPr>
        <p:txBody>
          <a:bodyPr/>
          <a:lstStyle/>
          <a:p>
            <a:pPr/>
            <a:r>
              <a:t>A vous… sans chocolat…</a:t>
            </a:r>
          </a:p>
        </p:txBody>
      </p:sp>
      <p:sp>
        <p:nvSpPr>
          <p:cNvPr id="163" name="Est-ce magique ?…"/>
          <p:cNvSpPr txBox="1"/>
          <p:nvPr/>
        </p:nvSpPr>
        <p:spPr>
          <a:xfrm>
            <a:off x="1270000" y="5083454"/>
            <a:ext cx="10464800" cy="273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b="1" spc="-128" sz="6400">
                <a:latin typeface="+mn-lt"/>
                <a:ea typeface="+mn-ea"/>
                <a:cs typeface="+mn-cs"/>
                <a:sym typeface="Superclarendon"/>
              </a:defRPr>
            </a:pPr>
            <a:r>
              <a:t>Est-ce magique ? </a:t>
            </a:r>
          </a:p>
          <a:p>
            <a:pPr>
              <a:defRPr b="1" spc="-128" sz="6400">
                <a:latin typeface="+mn-lt"/>
                <a:ea typeface="+mn-ea"/>
                <a:cs typeface="+mn-cs"/>
                <a:sym typeface="Superclarendon"/>
              </a:defRPr>
            </a:pPr>
            <a:r>
              <a:t>Ou mathématiques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ur feuille, représenter cette situation, puis expliquer ce paradoxe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pc="-110" sz="5504"/>
            </a:lvl1pPr>
          </a:lstStyle>
          <a:p>
            <a:pPr/>
            <a:r>
              <a:t>Sur feuille, représenter cette situation, puis expliquer ce paradoxe.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Quelques explications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Quelques explications.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eci est une tablette de chocolat."/>
          <p:cNvSpPr txBox="1"/>
          <p:nvPr>
            <p:ph type="title"/>
          </p:nvPr>
        </p:nvSpPr>
        <p:spPr>
          <a:xfrm>
            <a:off x="1270000" y="1410613"/>
            <a:ext cx="10464800" cy="2730501"/>
          </a:xfrm>
          <a:prstGeom prst="rect">
            <a:avLst/>
          </a:prstGeom>
        </p:spPr>
        <p:txBody>
          <a:bodyPr/>
          <a:lstStyle/>
          <a:p>
            <a:pPr/>
            <a:r>
              <a:t>Ceci est une tablette de chocolat. </a:t>
            </a:r>
          </a:p>
        </p:txBody>
      </p:sp>
      <p:pic>
        <p:nvPicPr>
          <p:cNvPr id="170" name="230E2325-A460-4295-B00B-18F70926EEE5-L0-001.png" descr="230E2325-A460-4295-B00B-18F70926EEE5-L0-001.png"/>
          <p:cNvPicPr>
            <a:picLocks noChangeAspect="1"/>
          </p:cNvPicPr>
          <p:nvPr/>
        </p:nvPicPr>
        <p:blipFill>
          <a:blip r:embed="rId2">
            <a:extLst/>
          </a:blip>
          <a:srcRect l="32172" t="16970" r="49602" b="53004"/>
          <a:stretch>
            <a:fillRect/>
          </a:stretch>
        </p:blipFill>
        <p:spPr>
          <a:xfrm>
            <a:off x="5383068" y="4664617"/>
            <a:ext cx="2896491" cy="3577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On découpe comme dans la vidéo."/>
          <p:cNvSpPr txBox="1"/>
          <p:nvPr>
            <p:ph type="title"/>
          </p:nvPr>
        </p:nvSpPr>
        <p:spPr>
          <a:xfrm>
            <a:off x="1270000" y="5250688"/>
            <a:ext cx="10464800" cy="2730501"/>
          </a:xfrm>
          <a:prstGeom prst="rect">
            <a:avLst/>
          </a:prstGeom>
        </p:spPr>
        <p:txBody>
          <a:bodyPr/>
          <a:lstStyle/>
          <a:p>
            <a:pPr/>
            <a:r>
              <a:t>On découpe comme dans la vidéo. </a:t>
            </a:r>
          </a:p>
        </p:txBody>
      </p:sp>
      <p:pic>
        <p:nvPicPr>
          <p:cNvPr id="173" name="230E2325-A460-4295-B00B-18F70926EEE5-L0-001.png" descr="230E2325-A460-4295-B00B-18F70926EEE5-L0-001.png"/>
          <p:cNvPicPr>
            <a:picLocks noChangeAspect="1"/>
          </p:cNvPicPr>
          <p:nvPr/>
        </p:nvPicPr>
        <p:blipFill>
          <a:blip r:embed="rId2">
            <a:extLst/>
          </a:blip>
          <a:srcRect l="32212" t="55893" r="50544" b="13886"/>
          <a:stretch>
            <a:fillRect/>
          </a:stretch>
        </p:blipFill>
        <p:spPr>
          <a:xfrm>
            <a:off x="4960540" y="782694"/>
            <a:ext cx="3083752" cy="4051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29CB4E8B-6F5E-4B21-994D-369B6AB7E67F-L0-001.png" descr="29CB4E8B-6F5E-4B21-994D-369B6AB7E67F-L0-001.png"/>
          <p:cNvPicPr>
            <a:picLocks noChangeAspect="1"/>
          </p:cNvPicPr>
          <p:nvPr/>
        </p:nvPicPr>
        <p:blipFill>
          <a:blip r:embed="rId2">
            <a:extLst/>
          </a:blip>
          <a:srcRect l="29662" t="48812" r="48812" b="22473"/>
          <a:stretch>
            <a:fillRect/>
          </a:stretch>
        </p:blipFill>
        <p:spPr>
          <a:xfrm>
            <a:off x="4844146" y="643983"/>
            <a:ext cx="3668180" cy="366818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Nous avons au final, une tablette de chocolat. Mais  si on considère la quatrième ligne…"/>
          <p:cNvSpPr txBox="1"/>
          <p:nvPr/>
        </p:nvSpPr>
        <p:spPr>
          <a:xfrm>
            <a:off x="1270000" y="4916768"/>
            <a:ext cx="10464800" cy="273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414781">
              <a:defRPr b="1" spc="-90" sz="4544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Nous avons au final, une tablette de chocolat. Mais  si on considère la quatrième ligne…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