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1"/>
  </p:notesMasterIdLst>
  <p:sldIdLst>
    <p:sldId id="256" r:id="rId2"/>
    <p:sldId id="361" r:id="rId3"/>
    <p:sldId id="360" r:id="rId4"/>
    <p:sldId id="358" r:id="rId5"/>
    <p:sldId id="277" r:id="rId6"/>
    <p:sldId id="273" r:id="rId7"/>
    <p:sldId id="278" r:id="rId8"/>
    <p:sldId id="338" r:id="rId9"/>
    <p:sldId id="339" r:id="rId10"/>
    <p:sldId id="279" r:id="rId11"/>
    <p:sldId id="280" r:id="rId12"/>
    <p:sldId id="281" r:id="rId13"/>
    <p:sldId id="317" r:id="rId14"/>
    <p:sldId id="319" r:id="rId15"/>
    <p:sldId id="340" r:id="rId16"/>
    <p:sldId id="341" r:id="rId17"/>
    <p:sldId id="282" r:id="rId18"/>
    <p:sldId id="342" r:id="rId19"/>
    <p:sldId id="343" r:id="rId20"/>
    <p:sldId id="284" r:id="rId21"/>
    <p:sldId id="321" r:id="rId22"/>
    <p:sldId id="347" r:id="rId23"/>
    <p:sldId id="348" r:id="rId24"/>
    <p:sldId id="349" r:id="rId25"/>
    <p:sldId id="355" r:id="rId26"/>
    <p:sldId id="367" r:id="rId27"/>
    <p:sldId id="285" r:id="rId28"/>
    <p:sldId id="344" r:id="rId29"/>
    <p:sldId id="345" r:id="rId30"/>
    <p:sldId id="346" r:id="rId31"/>
    <p:sldId id="351" r:id="rId32"/>
    <p:sldId id="352" r:id="rId33"/>
    <p:sldId id="353" r:id="rId34"/>
    <p:sldId id="357" r:id="rId35"/>
    <p:sldId id="359" r:id="rId36"/>
    <p:sldId id="271" r:id="rId37"/>
    <p:sldId id="269" r:id="rId38"/>
    <p:sldId id="268" r:id="rId39"/>
    <p:sldId id="364" r:id="rId40"/>
    <p:sldId id="292" r:id="rId41"/>
    <p:sldId id="325" r:id="rId42"/>
    <p:sldId id="365" r:id="rId43"/>
    <p:sldId id="315" r:id="rId44"/>
    <p:sldId id="362" r:id="rId45"/>
    <p:sldId id="363" r:id="rId46"/>
    <p:sldId id="356" r:id="rId47"/>
    <p:sldId id="302" r:id="rId48"/>
    <p:sldId id="335" r:id="rId49"/>
    <p:sldId id="366" r:id="rId5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8662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Стиль из темы 2 - акцент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660"/>
  </p:normalViewPr>
  <p:slideViewPr>
    <p:cSldViewPr>
      <p:cViewPr varScale="1">
        <p:scale>
          <a:sx n="66" d="100"/>
          <a:sy n="66" d="100"/>
        </p:scale>
        <p:origin x="148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53910A-A09E-4FFC-8CBE-70B4964E1B45}" type="datetimeFigureOut">
              <a:rPr lang="ru-RU" smtClean="0"/>
              <a:pPr/>
              <a:t>23.03.2022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973A9B-FEF4-41F9-9851-72AA4A5F2938}" type="slidenum">
              <a:rPr lang="ru-RU" smtClean="0"/>
              <a:pPr/>
              <a:t>‹#›</a:t>
            </a:fld>
            <a:endParaRPr lang="ru-RU"/>
          </a:p>
        </p:txBody>
      </p:sp>
    </p:spTree>
    <p:extLst>
      <p:ext uri="{BB962C8B-B14F-4D97-AF65-F5344CB8AC3E}">
        <p14:creationId xmlns:p14="http://schemas.microsoft.com/office/powerpoint/2010/main" val="2067027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A973A9B-FEF4-41F9-9851-72AA4A5F2938}" type="slidenum">
              <a:rPr lang="ru-RU" smtClean="0"/>
              <a:pPr/>
              <a:t>12</a:t>
            </a:fld>
            <a:endParaRPr lang="ru-RU"/>
          </a:p>
        </p:txBody>
      </p:sp>
    </p:spTree>
    <p:extLst>
      <p:ext uri="{BB962C8B-B14F-4D97-AF65-F5344CB8AC3E}">
        <p14:creationId xmlns:p14="http://schemas.microsoft.com/office/powerpoint/2010/main" val="2018277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FAFCE82-0520-4210-AD43-7E45731DBBEE}" type="datetimeFigureOut">
              <a:rPr lang="ru-RU" smtClean="0"/>
              <a:pPr/>
              <a:t>23.03.2022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79FE41-2D67-45E6-9A0A-BA7E33E546F7}" type="slidenum">
              <a:rPr lang="ru-RU" smtClean="0"/>
              <a:pPr/>
              <a:t>‹#›</a:t>
            </a:fld>
            <a:endParaRPr lang="ru-RU"/>
          </a:p>
        </p:txBody>
      </p:sp>
    </p:spTree>
    <p:extLst>
      <p:ext uri="{BB962C8B-B14F-4D97-AF65-F5344CB8AC3E}">
        <p14:creationId xmlns:p14="http://schemas.microsoft.com/office/powerpoint/2010/main" val="2821498199"/>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AFCE82-0520-4210-AD43-7E45731DBBEE}" type="datetimeFigureOut">
              <a:rPr lang="ru-RU" smtClean="0"/>
              <a:pPr/>
              <a:t>23.03.2022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79FE41-2D67-45E6-9A0A-BA7E33E546F7}" type="slidenum">
              <a:rPr lang="ru-RU" smtClean="0"/>
              <a:pPr/>
              <a:t>‹#›</a:t>
            </a:fld>
            <a:endParaRPr lang="ru-RU"/>
          </a:p>
        </p:txBody>
      </p:sp>
    </p:spTree>
    <p:extLst>
      <p:ext uri="{BB962C8B-B14F-4D97-AF65-F5344CB8AC3E}">
        <p14:creationId xmlns:p14="http://schemas.microsoft.com/office/powerpoint/2010/main" val="2027437374"/>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AFCE82-0520-4210-AD43-7E45731DBBEE}" type="datetimeFigureOut">
              <a:rPr lang="ru-RU" smtClean="0"/>
              <a:pPr/>
              <a:t>23.03.2022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79FE41-2D67-45E6-9A0A-BA7E33E546F7}" type="slidenum">
              <a:rPr lang="ru-RU" smtClean="0"/>
              <a:pPr/>
              <a:t>‹#›</a:t>
            </a:fld>
            <a:endParaRPr lang="ru-RU"/>
          </a:p>
        </p:txBody>
      </p:sp>
    </p:spTree>
    <p:extLst>
      <p:ext uri="{BB962C8B-B14F-4D97-AF65-F5344CB8AC3E}">
        <p14:creationId xmlns:p14="http://schemas.microsoft.com/office/powerpoint/2010/main" val="2685645243"/>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AFCE82-0520-4210-AD43-7E45731DBBEE}" type="datetimeFigureOut">
              <a:rPr lang="ru-RU" smtClean="0"/>
              <a:pPr/>
              <a:t>23.03.2022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79FE41-2D67-45E6-9A0A-BA7E33E546F7}" type="slidenum">
              <a:rPr lang="ru-RU" smtClean="0"/>
              <a:pPr/>
              <a:t>‹#›</a:t>
            </a:fld>
            <a:endParaRPr lang="ru-RU"/>
          </a:p>
        </p:txBody>
      </p:sp>
    </p:spTree>
    <p:extLst>
      <p:ext uri="{BB962C8B-B14F-4D97-AF65-F5344CB8AC3E}">
        <p14:creationId xmlns:p14="http://schemas.microsoft.com/office/powerpoint/2010/main" val="2302198217"/>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FAFCE82-0520-4210-AD43-7E45731DBBEE}" type="datetimeFigureOut">
              <a:rPr lang="ru-RU" smtClean="0"/>
              <a:pPr/>
              <a:t>23.03.2022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79FE41-2D67-45E6-9A0A-BA7E33E546F7}" type="slidenum">
              <a:rPr lang="ru-RU" smtClean="0"/>
              <a:pPr/>
              <a:t>‹#›</a:t>
            </a:fld>
            <a:endParaRPr lang="ru-RU"/>
          </a:p>
        </p:txBody>
      </p:sp>
    </p:spTree>
    <p:extLst>
      <p:ext uri="{BB962C8B-B14F-4D97-AF65-F5344CB8AC3E}">
        <p14:creationId xmlns:p14="http://schemas.microsoft.com/office/powerpoint/2010/main" val="3276666279"/>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FAFCE82-0520-4210-AD43-7E45731DBBEE}" type="datetimeFigureOut">
              <a:rPr lang="ru-RU" smtClean="0"/>
              <a:pPr/>
              <a:t>23.03.2022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79FE41-2D67-45E6-9A0A-BA7E33E546F7}" type="slidenum">
              <a:rPr lang="ru-RU" smtClean="0"/>
              <a:pPr/>
              <a:t>‹#›</a:t>
            </a:fld>
            <a:endParaRPr lang="ru-RU"/>
          </a:p>
        </p:txBody>
      </p:sp>
    </p:spTree>
    <p:extLst>
      <p:ext uri="{BB962C8B-B14F-4D97-AF65-F5344CB8AC3E}">
        <p14:creationId xmlns:p14="http://schemas.microsoft.com/office/powerpoint/2010/main" val="324304149"/>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FAFCE82-0520-4210-AD43-7E45731DBBEE}" type="datetimeFigureOut">
              <a:rPr lang="ru-RU" smtClean="0"/>
              <a:pPr/>
              <a:t>23.03.2022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B79FE41-2D67-45E6-9A0A-BA7E33E546F7}" type="slidenum">
              <a:rPr lang="ru-RU" smtClean="0"/>
              <a:pPr/>
              <a:t>‹#›</a:t>
            </a:fld>
            <a:endParaRPr lang="ru-RU"/>
          </a:p>
        </p:txBody>
      </p:sp>
    </p:spTree>
    <p:extLst>
      <p:ext uri="{BB962C8B-B14F-4D97-AF65-F5344CB8AC3E}">
        <p14:creationId xmlns:p14="http://schemas.microsoft.com/office/powerpoint/2010/main" val="183578792"/>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FAFCE82-0520-4210-AD43-7E45731DBBEE}" type="datetimeFigureOut">
              <a:rPr lang="ru-RU" smtClean="0"/>
              <a:pPr/>
              <a:t>23.03.2022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B79FE41-2D67-45E6-9A0A-BA7E33E546F7}" type="slidenum">
              <a:rPr lang="ru-RU" smtClean="0"/>
              <a:pPr/>
              <a:t>‹#›</a:t>
            </a:fld>
            <a:endParaRPr lang="ru-RU"/>
          </a:p>
        </p:txBody>
      </p:sp>
    </p:spTree>
    <p:extLst>
      <p:ext uri="{BB962C8B-B14F-4D97-AF65-F5344CB8AC3E}">
        <p14:creationId xmlns:p14="http://schemas.microsoft.com/office/powerpoint/2010/main" val="1599043637"/>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FAFCE82-0520-4210-AD43-7E45731DBBEE}" type="datetimeFigureOut">
              <a:rPr lang="ru-RU" smtClean="0"/>
              <a:pPr/>
              <a:t>23.03.2022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B79FE41-2D67-45E6-9A0A-BA7E33E546F7}" type="slidenum">
              <a:rPr lang="ru-RU" smtClean="0"/>
              <a:pPr/>
              <a:t>‹#›</a:t>
            </a:fld>
            <a:endParaRPr lang="ru-RU"/>
          </a:p>
        </p:txBody>
      </p:sp>
    </p:spTree>
    <p:extLst>
      <p:ext uri="{BB962C8B-B14F-4D97-AF65-F5344CB8AC3E}">
        <p14:creationId xmlns:p14="http://schemas.microsoft.com/office/powerpoint/2010/main" val="2671082674"/>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FAFCE82-0520-4210-AD43-7E45731DBBEE}" type="datetimeFigureOut">
              <a:rPr lang="ru-RU" smtClean="0"/>
              <a:pPr/>
              <a:t>23.03.2022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79FE41-2D67-45E6-9A0A-BA7E33E546F7}" type="slidenum">
              <a:rPr lang="ru-RU" smtClean="0"/>
              <a:pPr/>
              <a:t>‹#›</a:t>
            </a:fld>
            <a:endParaRPr lang="ru-RU"/>
          </a:p>
        </p:txBody>
      </p:sp>
    </p:spTree>
    <p:extLst>
      <p:ext uri="{BB962C8B-B14F-4D97-AF65-F5344CB8AC3E}">
        <p14:creationId xmlns:p14="http://schemas.microsoft.com/office/powerpoint/2010/main" val="3419996286"/>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FAFCE82-0520-4210-AD43-7E45731DBBEE}" type="datetimeFigureOut">
              <a:rPr lang="ru-RU" smtClean="0"/>
              <a:pPr/>
              <a:t>23.03.2022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79FE41-2D67-45E6-9A0A-BA7E33E546F7}" type="slidenum">
              <a:rPr lang="ru-RU" smtClean="0"/>
              <a:pPr/>
              <a:t>‹#›</a:t>
            </a:fld>
            <a:endParaRPr lang="ru-RU"/>
          </a:p>
        </p:txBody>
      </p:sp>
    </p:spTree>
    <p:extLst>
      <p:ext uri="{BB962C8B-B14F-4D97-AF65-F5344CB8AC3E}">
        <p14:creationId xmlns:p14="http://schemas.microsoft.com/office/powerpoint/2010/main" val="1846602953"/>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AFCE82-0520-4210-AD43-7E45731DBBEE}" type="datetimeFigureOut">
              <a:rPr lang="ru-RU" smtClean="0"/>
              <a:pPr/>
              <a:t>23.03.2022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9FE41-2D67-45E6-9A0A-BA7E33E546F7}" type="slidenum">
              <a:rPr lang="ru-RU" smtClean="0"/>
              <a:pPr/>
              <a:t>‹#›</a:t>
            </a:fld>
            <a:endParaRPr lang="ru-RU"/>
          </a:p>
        </p:txBody>
      </p:sp>
    </p:spTree>
    <p:extLst>
      <p:ext uri="{BB962C8B-B14F-4D97-AF65-F5344CB8AC3E}">
        <p14:creationId xmlns:p14="http://schemas.microsoft.com/office/powerpoint/2010/main" val="24711416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7" Type="http://schemas.openxmlformats.org/officeDocument/2006/relationships/image" Target="../media/image17.png"/><Relationship Id="rId2" Type="http://schemas.openxmlformats.org/officeDocument/2006/relationships/image" Target="../media/image12.gif"/><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https://im3-tub-kz.yandex.net/i?id=f64a0d5e14b5a5bdf7859e89c30fb20f&amp;n=33&amp;h=225&amp;w=233" TargetMode="External"/><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festival.1september.ru/" TargetMode="External"/><Relationship Id="rId7" Type="http://schemas.openxmlformats.org/officeDocument/2006/relationships/hyperlink" Target="http://nachkansk.ucoz.ru/publ/refleksija_kak_sposob_pedagogicheskoj_dejatelnosti_uchitelja/1-1-0-1" TargetMode="External"/><Relationship Id="rId2" Type="http://schemas.openxmlformats.org/officeDocument/2006/relationships/hyperlink" Target="http://didaktor.ru/priyomy-obratnoj-svyazi-pops-formula/" TargetMode="External"/><Relationship Id="rId1" Type="http://schemas.openxmlformats.org/officeDocument/2006/relationships/slideLayout" Target="../slideLayouts/slideLayout2.xml"/><Relationship Id="rId6" Type="http://schemas.openxmlformats.org/officeDocument/2006/relationships/hyperlink" Target="http://metodisty.com/2010_2/file_20100701145050.doc" TargetMode="External"/><Relationship Id="rId5" Type="http://schemas.openxmlformats.org/officeDocument/2006/relationships/hyperlink" Target="http://www.ezhva-licey.ru/teachers/nmr/metodich_razrabotki/itogi_uroka/" TargetMode="External"/><Relationship Id="rId4" Type="http://schemas.openxmlformats.org/officeDocument/2006/relationships/hyperlink" Target="http://ru.wikipedia.org/wiki/"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2132856"/>
            <a:ext cx="7920880" cy="2123658"/>
          </a:xfrm>
          <a:prstGeom prst="rect">
            <a:avLst/>
          </a:prstGeom>
        </p:spPr>
        <p:txBody>
          <a:bodyPr wrap="square">
            <a:spAutoFit/>
          </a:bodyPr>
          <a:lstStyle/>
          <a:p>
            <a:pPr algn="ctr"/>
            <a:r>
              <a:rPr lang="ru-RU" sz="4400" b="1" dirty="0" smtClean="0">
                <a:ln w="9525">
                  <a:solidFill>
                    <a:schemeClr val="bg1"/>
                  </a:solidFill>
                  <a:prstDash val="solid"/>
                </a:ln>
                <a:solidFill>
                  <a:srgbClr val="660033"/>
                </a:solidFill>
                <a:effectLst>
                  <a:outerShdw blurRad="12700" dist="38100" dir="2700000" algn="tl" rotWithShape="0">
                    <a:schemeClr val="accent5">
                      <a:lumMod val="60000"/>
                      <a:lumOff val="40000"/>
                    </a:schemeClr>
                  </a:outerShdw>
                </a:effectLst>
                <a:latin typeface="Arial Black" pitchFamily="34" charset="0"/>
              </a:rPr>
              <a:t>Копилка</a:t>
            </a:r>
            <a:br>
              <a:rPr lang="ru-RU" sz="4400" b="1" dirty="0" smtClean="0">
                <a:ln w="9525">
                  <a:solidFill>
                    <a:schemeClr val="bg1"/>
                  </a:solidFill>
                  <a:prstDash val="solid"/>
                </a:ln>
                <a:solidFill>
                  <a:srgbClr val="660033"/>
                </a:solidFill>
                <a:effectLst>
                  <a:outerShdw blurRad="12700" dist="38100" dir="2700000" algn="tl" rotWithShape="0">
                    <a:schemeClr val="accent5">
                      <a:lumMod val="60000"/>
                      <a:lumOff val="40000"/>
                    </a:schemeClr>
                  </a:outerShdw>
                </a:effectLst>
                <a:latin typeface="Arial Black" pitchFamily="34" charset="0"/>
              </a:rPr>
            </a:br>
            <a:r>
              <a:rPr lang="ru-RU" sz="4400" b="1" dirty="0" smtClean="0">
                <a:ln w="9525">
                  <a:solidFill>
                    <a:schemeClr val="bg1"/>
                  </a:solidFill>
                  <a:prstDash val="solid"/>
                </a:ln>
                <a:solidFill>
                  <a:srgbClr val="660033"/>
                </a:solidFill>
                <a:effectLst>
                  <a:outerShdw blurRad="12700" dist="38100" dir="2700000" algn="tl" rotWithShape="0">
                    <a:schemeClr val="accent5">
                      <a:lumMod val="60000"/>
                      <a:lumOff val="40000"/>
                    </a:schemeClr>
                  </a:outerShdw>
                </a:effectLst>
                <a:latin typeface="Arial Black" pitchFamily="34" charset="0"/>
              </a:rPr>
              <a:t> интересных приёмов рефлексии на уроках </a:t>
            </a:r>
            <a:endParaRPr lang="ru-RU" sz="4400" dirty="0">
              <a:solidFill>
                <a:srgbClr val="660033"/>
              </a:solidFill>
              <a:latin typeface="Arial Black" pitchFamily="34" charset="0"/>
            </a:endParaRPr>
          </a:p>
        </p:txBody>
      </p:sp>
    </p:spTree>
    <p:extLst>
      <p:ext uri="{BB962C8B-B14F-4D97-AF65-F5344CB8AC3E}">
        <p14:creationId xmlns:p14="http://schemas.microsoft.com/office/powerpoint/2010/main" val="3448215876"/>
      </p:ext>
    </p:extLst>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fld id="{4CAAC4EF-BAA5-44BE-95A6-274684084732}" type="slidenum">
              <a:rPr lang="ru-RU"/>
              <a:pPr/>
              <a:t>10</a:t>
            </a:fld>
            <a:endParaRPr lang="ru-RU"/>
          </a:p>
        </p:txBody>
      </p:sp>
      <p:pic>
        <p:nvPicPr>
          <p:cNvPr id="16389" name="Picture 5" descr="0_35db9_5b358794_X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2780928"/>
            <a:ext cx="3384376" cy="3573710"/>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0_35dc0_ce89c820_X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924944"/>
            <a:ext cx="3456508" cy="348208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899592" y="476672"/>
            <a:ext cx="7632848" cy="1908215"/>
          </a:xfrm>
          <a:prstGeom prst="rect">
            <a:avLst/>
          </a:prstGeom>
        </p:spPr>
        <p:txBody>
          <a:bodyPr wrap="square">
            <a:spAutoFit/>
          </a:bodyPr>
          <a:lstStyle/>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Эмоционально – художественная рефлексия </a:t>
            </a:r>
          </a:p>
          <a:p>
            <a:r>
              <a:rPr lang="ru-RU" sz="2000" dirty="0" smtClean="0">
                <a:solidFill>
                  <a:schemeClr val="tx2">
                    <a:lumMod val="75000"/>
                  </a:schemeClr>
                </a:solidFill>
                <a:latin typeface="Arial Black" pitchFamily="34" charset="0"/>
              </a:rPr>
              <a:t>    Учащимся предлагается две картины с изображением пейзажа. Одна картина проникнута грустным, печальным настроением, другая – радостным, веселым. Ученики выбирают ту картину, которая соответствует их настроению. </a:t>
            </a:r>
          </a:p>
        </p:txBody>
      </p:sp>
    </p:spTree>
    <p:extLst>
      <p:ext uri="{BB962C8B-B14F-4D97-AF65-F5344CB8AC3E}">
        <p14:creationId xmlns:p14="http://schemas.microsoft.com/office/powerpoint/2010/main" val="757354173"/>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cBhvr>
                                        <p:cTn id="7" dur="1000" fill="hold"/>
                                        <p:tgtEl>
                                          <p:spTgt spid="1639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6390"/>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6390"/>
                                        </p:tgtEl>
                                        <p:attrNameLst>
                                          <p:attrName>ppt_y</p:attrName>
                                        </p:attrNameLst>
                                      </p:cBhvr>
                                      <p:tavLst>
                                        <p:tav tm="0">
                                          <p:val>
                                            <p:strVal val="#ppt_y"/>
                                          </p:val>
                                        </p:tav>
                                        <p:tav tm="100000">
                                          <p:val>
                                            <p:strVal val="#ppt_y"/>
                                          </p:val>
                                        </p:tav>
                                      </p:tavLst>
                                    </p:anim>
                                    <p:animEffect transition="in" filter="fade">
                                      <p:cBhvr>
                                        <p:cTn id="10" dur="1000"/>
                                        <p:tgtEl>
                                          <p:spTgt spid="1639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16389"/>
                                        </p:tgtEl>
                                        <p:attrNameLst>
                                          <p:attrName>style.visibility</p:attrName>
                                        </p:attrNameLst>
                                      </p:cBhvr>
                                      <p:to>
                                        <p:strVal val="visible"/>
                                      </p:to>
                                    </p:set>
                                    <p:anim calcmode="lin" valueType="num">
                                      <p:cBhvr>
                                        <p:cTn id="15" dur="1000" fill="hold"/>
                                        <p:tgtEl>
                                          <p:spTgt spid="1638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16389"/>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16389"/>
                                        </p:tgtEl>
                                        <p:attrNameLst>
                                          <p:attrName>ppt_y</p:attrName>
                                        </p:attrNameLst>
                                      </p:cBhvr>
                                      <p:tavLst>
                                        <p:tav tm="0">
                                          <p:val>
                                            <p:strVal val="#ppt_y"/>
                                          </p:val>
                                        </p:tav>
                                        <p:tav tm="100000">
                                          <p:val>
                                            <p:strVal val="#ppt_y"/>
                                          </p:val>
                                        </p:tav>
                                      </p:tavLst>
                                    </p:anim>
                                    <p:animEffect transition="in" filter="fade">
                                      <p:cBhvr>
                                        <p:cTn id="18" dur="10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9" name="Rectangle 11"/>
          <p:cNvSpPr>
            <a:spLocks noGrp="1" noRot="1" noChangeArrowheads="1"/>
          </p:cNvSpPr>
          <p:nvPr>
            <p:ph type="title"/>
          </p:nvPr>
        </p:nvSpPr>
        <p:spPr>
          <a:xfrm>
            <a:off x="539552" y="332656"/>
            <a:ext cx="4619625" cy="792162"/>
          </a:xfrm>
        </p:spPr>
        <p:txBody>
          <a:bodyPr>
            <a:normAutofit/>
          </a:bodyPr>
          <a:lstStyle/>
          <a:p>
            <a:r>
              <a:rPr lang="ru-RU" sz="2800" u="sng" dirty="0" smtClean="0">
                <a:solidFill>
                  <a:schemeClr val="tx2">
                    <a:lumMod val="75000"/>
                  </a:schemeClr>
                </a:solidFill>
                <a:latin typeface="Arial Black" pitchFamily="34" charset="0"/>
                <a:cs typeface="Arial" pitchFamily="34" charset="0"/>
              </a:rPr>
              <a:t>«Мишка»</a:t>
            </a:r>
            <a:endParaRPr lang="ru-RU" sz="2800" u="sng" dirty="0">
              <a:solidFill>
                <a:schemeClr val="tx2">
                  <a:lumMod val="75000"/>
                </a:schemeClr>
              </a:solidFill>
              <a:latin typeface="Arial Black" pitchFamily="34" charset="0"/>
              <a:cs typeface="Arial" pitchFamily="34" charset="0"/>
            </a:endParaRPr>
          </a:p>
        </p:txBody>
      </p:sp>
      <p:pic>
        <p:nvPicPr>
          <p:cNvPr id="22537" name="Picture 9" descr="multyashki-2278"/>
          <p:cNvPicPr>
            <a:picLocks noGrp="1" noChangeAspect="1" noChangeArrowheads="1" noCro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55776" y="1196752"/>
            <a:ext cx="1800200" cy="20162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Номер слайда 5"/>
          <p:cNvSpPr>
            <a:spLocks noGrp="1"/>
          </p:cNvSpPr>
          <p:nvPr>
            <p:ph type="sldNum" sz="quarter" idx="12"/>
          </p:nvPr>
        </p:nvSpPr>
        <p:spPr/>
        <p:txBody>
          <a:bodyPr/>
          <a:lstStyle/>
          <a:p>
            <a:fld id="{20B3D40D-42AA-402A-874B-97713A55B4EC}" type="slidenum">
              <a:rPr lang="ru-RU"/>
              <a:pPr/>
              <a:t>11</a:t>
            </a:fld>
            <a:endParaRPr lang="ru-RU"/>
          </a:p>
        </p:txBody>
      </p:sp>
      <p:pic>
        <p:nvPicPr>
          <p:cNvPr id="22538" name="Picture 10" descr="multyashki-2285"/>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980728"/>
            <a:ext cx="1872208" cy="2376264"/>
          </a:xfrm>
          <a:prstGeom prst="rect">
            <a:avLst/>
          </a:prstGeom>
          <a:noFill/>
          <a:extLst>
            <a:ext uri="{909E8E84-426E-40DD-AFC4-6F175D3DCCD1}">
              <a14:hiddenFill xmlns:a14="http://schemas.microsoft.com/office/drawing/2010/main">
                <a:solidFill>
                  <a:srgbClr val="FFFFFF"/>
                </a:solidFill>
              </a14:hiddenFill>
            </a:ext>
          </a:extLst>
        </p:spPr>
      </p:pic>
      <p:sp>
        <p:nvSpPr>
          <p:cNvPr id="22540" name="Rectangle 12"/>
          <p:cNvSpPr>
            <a:spLocks noRot="1" noChangeArrowheads="1"/>
          </p:cNvSpPr>
          <p:nvPr/>
        </p:nvSpPr>
        <p:spPr bwMode="auto">
          <a:xfrm>
            <a:off x="4211960" y="5013177"/>
            <a:ext cx="4608190" cy="108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ru-RU" sz="3200" b="1" dirty="0">
              <a:solidFill>
                <a:schemeClr val="tx2"/>
              </a:solidFill>
              <a:effectLst>
                <a:outerShdw blurRad="38100" dist="38100" dir="2700000" algn="tl">
                  <a:srgbClr val="000000"/>
                </a:outerShdw>
              </a:effectLst>
              <a:latin typeface="Arial Black" pitchFamily="34" charset="0"/>
            </a:endParaRPr>
          </a:p>
        </p:txBody>
      </p:sp>
      <p:sp>
        <p:nvSpPr>
          <p:cNvPr id="8" name="Прямоугольник 7"/>
          <p:cNvSpPr/>
          <p:nvPr/>
        </p:nvSpPr>
        <p:spPr>
          <a:xfrm>
            <a:off x="5508104" y="476672"/>
            <a:ext cx="2185214" cy="523220"/>
          </a:xfrm>
          <a:prstGeom prst="rect">
            <a:avLst/>
          </a:prstGeom>
        </p:spPr>
        <p:txBody>
          <a:bodyPr wrap="none">
            <a:spAutoFit/>
          </a:bodyPr>
          <a:lstStyle/>
          <a:p>
            <a:pPr marL="285750" indent="-285750"/>
            <a:r>
              <a:rPr lang="ru-RU" altLang="ru-RU" sz="2800" b="1" u="sng" dirty="0" smtClean="0">
                <a:solidFill>
                  <a:schemeClr val="tx2">
                    <a:lumMod val="75000"/>
                  </a:schemeClr>
                </a:solidFill>
                <a:latin typeface="Arial Black" pitchFamily="34" charset="0"/>
              </a:rPr>
              <a:t>«Гномик»</a:t>
            </a:r>
            <a:endParaRPr lang="ru-RU" altLang="ru-RU" sz="2800" b="1" u="sng" dirty="0">
              <a:solidFill>
                <a:schemeClr val="tx2">
                  <a:lumMod val="75000"/>
                </a:schemeClr>
              </a:solidFill>
              <a:latin typeface="Arial Black" pitchFamily="34" charset="0"/>
            </a:endParaRPr>
          </a:p>
        </p:txBody>
      </p:sp>
      <p:pic>
        <p:nvPicPr>
          <p:cNvPr id="9" name="Picture 15"/>
          <p:cNvPicPr>
            <a:picLocks noChangeAspect="1" noChangeArrowheads="1"/>
          </p:cNvPicPr>
          <p:nvPr/>
        </p:nvPicPr>
        <p:blipFill>
          <a:blip r:embed="rId4" cstate="print"/>
          <a:srcRect/>
          <a:stretch>
            <a:fillRect/>
          </a:stretch>
        </p:blipFill>
        <p:spPr bwMode="auto">
          <a:xfrm>
            <a:off x="4860032" y="1484784"/>
            <a:ext cx="1433513" cy="1970088"/>
          </a:xfrm>
          <a:prstGeom prst="rect">
            <a:avLst/>
          </a:prstGeom>
          <a:noFill/>
          <a:ln w="9525">
            <a:noFill/>
            <a:miter lim="800000"/>
            <a:headEnd/>
            <a:tailEnd/>
          </a:ln>
        </p:spPr>
      </p:pic>
      <p:pic>
        <p:nvPicPr>
          <p:cNvPr id="10" name="Picture 16"/>
          <p:cNvPicPr>
            <a:picLocks noChangeAspect="1" noChangeArrowheads="1"/>
          </p:cNvPicPr>
          <p:nvPr/>
        </p:nvPicPr>
        <p:blipFill>
          <a:blip r:embed="rId5" cstate="print"/>
          <a:srcRect/>
          <a:stretch>
            <a:fillRect/>
          </a:stretch>
        </p:blipFill>
        <p:spPr bwMode="auto">
          <a:xfrm>
            <a:off x="6660232" y="1484784"/>
            <a:ext cx="1952625" cy="2112963"/>
          </a:xfrm>
          <a:prstGeom prst="rect">
            <a:avLst/>
          </a:prstGeom>
          <a:noFill/>
          <a:ln w="9525">
            <a:noFill/>
            <a:miter lim="800000"/>
            <a:headEnd/>
            <a:tailEnd/>
          </a:ln>
        </p:spPr>
      </p:pic>
      <p:sp>
        <p:nvSpPr>
          <p:cNvPr id="11" name="Прямоугольник 10"/>
          <p:cNvSpPr/>
          <p:nvPr/>
        </p:nvSpPr>
        <p:spPr>
          <a:xfrm>
            <a:off x="2555776" y="3429000"/>
            <a:ext cx="3039615" cy="523220"/>
          </a:xfrm>
          <a:prstGeom prst="rect">
            <a:avLst/>
          </a:prstGeom>
        </p:spPr>
        <p:txBody>
          <a:bodyPr wrap="none">
            <a:spAutoFit/>
          </a:bodyPr>
          <a:lstStyle/>
          <a:p>
            <a:pPr marL="342900" indent="-342900"/>
            <a:r>
              <a:rPr lang="ru-RU" altLang="ru-RU" sz="2800" b="1" u="sng" dirty="0" smtClean="0">
                <a:solidFill>
                  <a:schemeClr val="accent1">
                    <a:lumMod val="50000"/>
                  </a:schemeClr>
                </a:solidFill>
                <a:latin typeface="Arial Black" pitchFamily="34" charset="0"/>
              </a:rPr>
              <a:t>«</a:t>
            </a:r>
            <a:r>
              <a:rPr lang="ru-RU" altLang="ru-RU" sz="2800" b="1" u="sng" dirty="0" err="1" smtClean="0">
                <a:solidFill>
                  <a:schemeClr val="accent1">
                    <a:lumMod val="50000"/>
                  </a:schemeClr>
                </a:solidFill>
                <a:latin typeface="Arial Black" pitchFamily="34" charset="0"/>
              </a:rPr>
              <a:t>Снеговичок</a:t>
            </a:r>
            <a:r>
              <a:rPr lang="ru-RU" altLang="ru-RU" sz="2800" b="1" u="sng" dirty="0" smtClean="0">
                <a:solidFill>
                  <a:schemeClr val="accent1">
                    <a:lumMod val="50000"/>
                  </a:schemeClr>
                </a:solidFill>
                <a:latin typeface="Arial Black" pitchFamily="34" charset="0"/>
              </a:rPr>
              <a:t>»</a:t>
            </a:r>
            <a:endParaRPr lang="ru-RU" altLang="ru-RU" sz="2800" b="1" u="sng" dirty="0">
              <a:solidFill>
                <a:schemeClr val="accent1">
                  <a:lumMod val="50000"/>
                </a:schemeClr>
              </a:solidFill>
              <a:latin typeface="Arial Black" pitchFamily="34" charset="0"/>
            </a:endParaRPr>
          </a:p>
        </p:txBody>
      </p:sp>
      <p:pic>
        <p:nvPicPr>
          <p:cNvPr id="12" name="Picture 2"/>
          <p:cNvPicPr>
            <a:picLocks noChangeAspect="1" noChangeArrowheads="1"/>
          </p:cNvPicPr>
          <p:nvPr/>
        </p:nvPicPr>
        <p:blipFill>
          <a:blip r:embed="rId6" cstate="print"/>
          <a:srcRect/>
          <a:stretch>
            <a:fillRect/>
          </a:stretch>
        </p:blipFill>
        <p:spPr bwMode="auto">
          <a:xfrm>
            <a:off x="2051720" y="4149080"/>
            <a:ext cx="2016224" cy="2160240"/>
          </a:xfrm>
          <a:prstGeom prst="rect">
            <a:avLst/>
          </a:prstGeom>
          <a:noFill/>
          <a:ln w="9525">
            <a:noFill/>
            <a:miter lim="800000"/>
            <a:headEnd/>
            <a:tailEnd/>
          </a:ln>
        </p:spPr>
      </p:pic>
      <p:pic>
        <p:nvPicPr>
          <p:cNvPr id="13" name="Picture 9"/>
          <p:cNvPicPr>
            <a:picLocks noChangeAspect="1" noChangeArrowheads="1"/>
          </p:cNvPicPr>
          <p:nvPr/>
        </p:nvPicPr>
        <p:blipFill>
          <a:blip r:embed="rId7" cstate="print"/>
          <a:srcRect/>
          <a:stretch>
            <a:fillRect/>
          </a:stretch>
        </p:blipFill>
        <p:spPr bwMode="auto">
          <a:xfrm>
            <a:off x="4355976" y="4077072"/>
            <a:ext cx="2016224" cy="2232248"/>
          </a:xfrm>
          <a:prstGeom prst="rect">
            <a:avLst/>
          </a:prstGeom>
          <a:noFill/>
          <a:ln w="9525">
            <a:noFill/>
            <a:miter lim="800000"/>
            <a:headEnd/>
            <a:tailEnd/>
          </a:ln>
        </p:spPr>
      </p:pic>
    </p:spTree>
    <p:extLst>
      <p:ext uri="{BB962C8B-B14F-4D97-AF65-F5344CB8AC3E}">
        <p14:creationId xmlns:p14="http://schemas.microsoft.com/office/powerpoint/2010/main" val="153540649"/>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22538"/>
                                        </p:tgtEl>
                                        <p:attrNameLst>
                                          <p:attrName>style.visibility</p:attrName>
                                        </p:attrNameLst>
                                      </p:cBhvr>
                                      <p:to>
                                        <p:strVal val="visible"/>
                                      </p:to>
                                    </p:set>
                                    <p:anim calcmode="lin" valueType="num">
                                      <p:cBhvr>
                                        <p:cTn id="7" dur="1000" fill="hold"/>
                                        <p:tgtEl>
                                          <p:spTgt spid="2253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2538"/>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2538"/>
                                        </p:tgtEl>
                                        <p:attrNameLst>
                                          <p:attrName>ppt_y</p:attrName>
                                        </p:attrNameLst>
                                      </p:cBhvr>
                                      <p:tavLst>
                                        <p:tav tm="0">
                                          <p:val>
                                            <p:strVal val="#ppt_y"/>
                                          </p:val>
                                        </p:tav>
                                        <p:tav tm="100000">
                                          <p:val>
                                            <p:strVal val="#ppt_y"/>
                                          </p:val>
                                        </p:tav>
                                      </p:tavLst>
                                    </p:anim>
                                    <p:animEffect transition="in" filter="fade">
                                      <p:cBhvr>
                                        <p:cTn id="10" dur="1000"/>
                                        <p:tgtEl>
                                          <p:spTgt spid="2253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22538"/>
                                        </p:tgtEl>
                                        <p:attrNameLst>
                                          <p:attrName>style.visibility</p:attrName>
                                        </p:attrNameLst>
                                      </p:cBhvr>
                                      <p:to>
                                        <p:strVal val="visible"/>
                                      </p:to>
                                    </p:set>
                                    <p:animEffect transition="in" filter="dissolve">
                                      <p:cBhvr>
                                        <p:cTn id="15" dur="500"/>
                                        <p:tgtEl>
                                          <p:spTgt spid="2253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2" presetClass="entr" presetSubtype="0" fill="hold" nodeType="clickEffect">
                                  <p:stCondLst>
                                    <p:cond delay="0"/>
                                  </p:stCondLst>
                                  <p:childTnLst>
                                    <p:set>
                                      <p:cBhvr>
                                        <p:cTn id="19" dur="1" fill="hold">
                                          <p:stCondLst>
                                            <p:cond delay="0"/>
                                          </p:stCondLst>
                                        </p:cTn>
                                        <p:tgtEl>
                                          <p:spTgt spid="22537"/>
                                        </p:tgtEl>
                                        <p:attrNameLst>
                                          <p:attrName>style.visibility</p:attrName>
                                        </p:attrNameLst>
                                      </p:cBhvr>
                                      <p:to>
                                        <p:strVal val="visible"/>
                                      </p:to>
                                    </p:set>
                                    <p:animScale>
                                      <p:cBhvr>
                                        <p:cTn id="20" dur="1000" decel="50000" fill="hold">
                                          <p:stCondLst>
                                            <p:cond delay="0"/>
                                          </p:stCondLst>
                                        </p:cTn>
                                        <p:tgtEl>
                                          <p:spTgt spid="225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22537"/>
                                        </p:tgtEl>
                                        <p:attrNameLst>
                                          <p:attrName>ppt_x</p:attrName>
                                          <p:attrName>ppt_y</p:attrName>
                                        </p:attrNameLst>
                                      </p:cBhvr>
                                    </p:animMotion>
                                    <p:animEffect transition="in" filter="fade">
                                      <p:cBhvr>
                                        <p:cTn id="22" dur="1000"/>
                                        <p:tgtEl>
                                          <p:spTgt spid="2253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nodePh="1">
                                  <p:stCondLst>
                                    <p:cond delay="0"/>
                                  </p:stCondLst>
                                  <p:endCondLst>
                                    <p:cond evt="begin" delay="0">
                                      <p:tn val="25"/>
                                    </p:cond>
                                  </p:endCondLst>
                                  <p:childTnLst>
                                    <p:set>
                                      <p:cBhvr>
                                        <p:cTn id="26" dur="1" fill="hold">
                                          <p:stCondLst>
                                            <p:cond delay="0"/>
                                          </p:stCondLst>
                                        </p:cTn>
                                        <p:tgtEl>
                                          <p:spTgt spid="22540"/>
                                        </p:tgtEl>
                                        <p:attrNameLst>
                                          <p:attrName>style.visibility</p:attrName>
                                        </p:attrNameLst>
                                      </p:cBhvr>
                                      <p:to>
                                        <p:strVal val="visible"/>
                                      </p:to>
                                    </p:set>
                                    <p:animEffect transition="in" filter="dissolve">
                                      <p:cBhvr>
                                        <p:cTn id="27" dur="500"/>
                                        <p:tgtEl>
                                          <p:spTgt spid="22540"/>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2539"/>
                                        </p:tgtEl>
                                        <p:attrNameLst>
                                          <p:attrName>style.visibility</p:attrName>
                                        </p:attrNameLst>
                                      </p:cBhvr>
                                      <p:to>
                                        <p:strVal val="visible"/>
                                      </p:to>
                                    </p:set>
                                    <p:animEffect transition="in" filter="fade">
                                      <p:cBhvr>
                                        <p:cTn id="32" dur="1000"/>
                                        <p:tgtEl>
                                          <p:spTgt spid="22539"/>
                                        </p:tgtEl>
                                      </p:cBhvr>
                                    </p:animEffect>
                                    <p:anim calcmode="lin" valueType="num">
                                      <p:cBhvr>
                                        <p:cTn id="33" dur="1000" fill="hold"/>
                                        <p:tgtEl>
                                          <p:spTgt spid="22539"/>
                                        </p:tgtEl>
                                        <p:attrNameLst>
                                          <p:attrName>ppt_x</p:attrName>
                                        </p:attrNameLst>
                                      </p:cBhvr>
                                      <p:tavLst>
                                        <p:tav tm="0">
                                          <p:val>
                                            <p:strVal val="#ppt_x"/>
                                          </p:val>
                                        </p:tav>
                                        <p:tav tm="100000">
                                          <p:val>
                                            <p:strVal val="#ppt_x"/>
                                          </p:val>
                                        </p:tav>
                                      </p:tavLst>
                                    </p:anim>
                                    <p:anim calcmode="lin" valueType="num">
                                      <p:cBhvr>
                                        <p:cTn id="34" dur="1000" fill="hold"/>
                                        <p:tgtEl>
                                          <p:spTgt spid="225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9" grpId="0"/>
      <p:bldP spid="225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1043608" y="808856"/>
            <a:ext cx="7125113" cy="924475"/>
          </a:xfrm>
        </p:spPr>
        <p:txBody>
          <a:bodyPr>
            <a:normAutofit fontScale="90000"/>
          </a:bodyPr>
          <a:lstStyle/>
          <a:p>
            <a:pPr lvl="0"/>
            <a:r>
              <a:rPr lang="ru-RU" sz="2200" dirty="0" smtClean="0">
                <a:latin typeface="Arial Black" pitchFamily="34" charset="0"/>
              </a:rPr>
              <a:t> «Солнышко» – мне всё удалось, «солнышко и тучка» – мне не всё удалось, «тучка» – у меня ничего не получилось.</a:t>
            </a:r>
            <a:r>
              <a:rPr lang="ru-RU" dirty="0" smtClean="0"/>
              <a:t/>
            </a:r>
            <a:br>
              <a:rPr lang="ru-RU" dirty="0" smtClean="0"/>
            </a:br>
            <a:endParaRPr lang="ru-RU" i="1" dirty="0">
              <a:solidFill>
                <a:schemeClr val="tx2">
                  <a:lumMod val="75000"/>
                </a:schemeClr>
              </a:solidFill>
              <a:latin typeface="Arial Black" pitchFamily="34" charset="0"/>
            </a:endParaRPr>
          </a:p>
        </p:txBody>
      </p:sp>
      <p:sp>
        <p:nvSpPr>
          <p:cNvPr id="13315" name="Rectangle 3"/>
          <p:cNvSpPr>
            <a:spLocks noGrp="1" noRot="1" noChangeArrowheads="1"/>
          </p:cNvSpPr>
          <p:nvPr>
            <p:ph idx="1"/>
          </p:nvPr>
        </p:nvSpPr>
        <p:spPr>
          <a:xfrm>
            <a:off x="8737600" y="6781800"/>
            <a:ext cx="406400" cy="76200"/>
          </a:xfrm>
        </p:spPr>
        <p:txBody>
          <a:bodyPr>
            <a:normAutofit fontScale="25000" lnSpcReduction="20000"/>
          </a:bodyPr>
          <a:lstStyle/>
          <a:p>
            <a:pPr>
              <a:lnSpc>
                <a:spcPct val="80000"/>
              </a:lnSpc>
              <a:buFont typeface="Wingdings" pitchFamily="2" charset="2"/>
              <a:buNone/>
            </a:pPr>
            <a:endParaRPr lang="ru-RU" sz="800"/>
          </a:p>
        </p:txBody>
      </p:sp>
      <p:sp>
        <p:nvSpPr>
          <p:cNvPr id="8" name="Номер слайда 5"/>
          <p:cNvSpPr>
            <a:spLocks noGrp="1"/>
          </p:cNvSpPr>
          <p:nvPr>
            <p:ph type="sldNum" sz="quarter" idx="12"/>
          </p:nvPr>
        </p:nvSpPr>
        <p:spPr/>
        <p:txBody>
          <a:bodyPr/>
          <a:lstStyle/>
          <a:p>
            <a:fld id="{AC161435-7557-402B-AAA9-B22B5178165D}" type="slidenum">
              <a:rPr lang="ru-RU"/>
              <a:pPr/>
              <a:t>12</a:t>
            </a:fld>
            <a:endParaRPr lang="ru-RU"/>
          </a:p>
        </p:txBody>
      </p:sp>
      <p:sp>
        <p:nvSpPr>
          <p:cNvPr id="13316" name="AutoShape 4"/>
          <p:cNvSpPr>
            <a:spLocks noChangeArrowheads="1"/>
          </p:cNvSpPr>
          <p:nvPr/>
        </p:nvSpPr>
        <p:spPr bwMode="auto">
          <a:xfrm rot="280536">
            <a:off x="5724525" y="1844675"/>
            <a:ext cx="2808288" cy="1871663"/>
          </a:xfrm>
          <a:prstGeom prst="cloudCallout">
            <a:avLst>
              <a:gd name="adj1" fmla="val -97532"/>
              <a:gd name="adj2" fmla="val 25634"/>
            </a:avLst>
          </a:prstGeom>
          <a:solidFill>
            <a:srgbClr val="66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ru-RU"/>
          </a:p>
        </p:txBody>
      </p:sp>
      <p:sp>
        <p:nvSpPr>
          <p:cNvPr id="13317" name="AutoShape 5"/>
          <p:cNvSpPr>
            <a:spLocks noChangeArrowheads="1"/>
          </p:cNvSpPr>
          <p:nvPr/>
        </p:nvSpPr>
        <p:spPr bwMode="auto">
          <a:xfrm>
            <a:off x="468313" y="1628775"/>
            <a:ext cx="2303462" cy="2374900"/>
          </a:xfrm>
          <a:prstGeom prst="sun">
            <a:avLst>
              <a:gd name="adj" fmla="val 25000"/>
            </a:avLst>
          </a:prstGeom>
          <a:gradFill rotWithShape="1">
            <a:gsLst>
              <a:gs pos="0">
                <a:srgbClr val="FF9933"/>
              </a:gs>
              <a:gs pos="100000">
                <a:srgbClr val="FFFF00"/>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3318" name="AutoShape 6"/>
          <p:cNvSpPr>
            <a:spLocks noChangeArrowheads="1"/>
          </p:cNvSpPr>
          <p:nvPr/>
        </p:nvSpPr>
        <p:spPr bwMode="auto">
          <a:xfrm rot="280536">
            <a:off x="2627313" y="4292600"/>
            <a:ext cx="2808287" cy="1871663"/>
          </a:xfrm>
          <a:prstGeom prst="cloudCallout">
            <a:avLst>
              <a:gd name="adj1" fmla="val -97532"/>
              <a:gd name="adj2" fmla="val 25634"/>
            </a:avLst>
          </a:prstGeom>
          <a:solidFill>
            <a:srgbClr val="66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ru-RU"/>
          </a:p>
        </p:txBody>
      </p:sp>
      <p:sp>
        <p:nvSpPr>
          <p:cNvPr id="13319" name="AutoShape 7"/>
          <p:cNvSpPr>
            <a:spLocks noChangeArrowheads="1"/>
          </p:cNvSpPr>
          <p:nvPr/>
        </p:nvSpPr>
        <p:spPr bwMode="auto">
          <a:xfrm>
            <a:off x="4211638" y="3860800"/>
            <a:ext cx="2303462" cy="2374900"/>
          </a:xfrm>
          <a:prstGeom prst="sun">
            <a:avLst>
              <a:gd name="adj" fmla="val 25000"/>
            </a:avLst>
          </a:prstGeom>
          <a:gradFill rotWithShape="1">
            <a:gsLst>
              <a:gs pos="0">
                <a:srgbClr val="FF9933"/>
              </a:gs>
              <a:gs pos="100000">
                <a:srgbClr val="FFFF00"/>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val="4055480313"/>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p:cTn id="7" dur="500" fill="hold"/>
                                        <p:tgtEl>
                                          <p:spTgt spid="13317"/>
                                        </p:tgtEl>
                                        <p:attrNameLst>
                                          <p:attrName>ppt_w</p:attrName>
                                        </p:attrNameLst>
                                      </p:cBhvr>
                                      <p:tavLst>
                                        <p:tav tm="0">
                                          <p:val>
                                            <p:fltVal val="0"/>
                                          </p:val>
                                        </p:tav>
                                        <p:tav tm="100000">
                                          <p:val>
                                            <p:strVal val="#ppt_w"/>
                                          </p:val>
                                        </p:tav>
                                      </p:tavLst>
                                    </p:anim>
                                    <p:anim calcmode="lin" valueType="num">
                                      <p:cBhvr>
                                        <p:cTn id="8" dur="500" fill="hold"/>
                                        <p:tgtEl>
                                          <p:spTgt spid="1331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3316"/>
                                        </p:tgtEl>
                                        <p:attrNameLst>
                                          <p:attrName>style.visibility</p:attrName>
                                        </p:attrNameLst>
                                      </p:cBhvr>
                                      <p:to>
                                        <p:strVal val="visible"/>
                                      </p:to>
                                    </p:set>
                                    <p:anim calcmode="lin" valueType="num">
                                      <p:cBhvr>
                                        <p:cTn id="13" dur="500" fill="hold"/>
                                        <p:tgtEl>
                                          <p:spTgt spid="13316"/>
                                        </p:tgtEl>
                                        <p:attrNameLst>
                                          <p:attrName>ppt_w</p:attrName>
                                        </p:attrNameLst>
                                      </p:cBhvr>
                                      <p:tavLst>
                                        <p:tav tm="0">
                                          <p:val>
                                            <p:fltVal val="0"/>
                                          </p:val>
                                        </p:tav>
                                        <p:tav tm="100000">
                                          <p:val>
                                            <p:strVal val="#ppt_w"/>
                                          </p:val>
                                        </p:tav>
                                      </p:tavLst>
                                    </p:anim>
                                    <p:anim calcmode="lin" valueType="num">
                                      <p:cBhvr>
                                        <p:cTn id="14" dur="500" fill="hold"/>
                                        <p:tgtEl>
                                          <p:spTgt spid="13316"/>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8" presetClass="entr" presetSubtype="0" accel="50000" fill="hold" grpId="0" nodeType="clickEffect">
                                  <p:stCondLst>
                                    <p:cond delay="0"/>
                                  </p:stCondLst>
                                  <p:childTnLst>
                                    <p:set>
                                      <p:cBhvr>
                                        <p:cTn id="18" dur="1" fill="hold">
                                          <p:stCondLst>
                                            <p:cond delay="0"/>
                                          </p:stCondLst>
                                        </p:cTn>
                                        <p:tgtEl>
                                          <p:spTgt spid="13318"/>
                                        </p:tgtEl>
                                        <p:attrNameLst>
                                          <p:attrName>style.visibility</p:attrName>
                                        </p:attrNameLst>
                                      </p:cBhvr>
                                      <p:to>
                                        <p:strVal val="visible"/>
                                      </p:to>
                                    </p:set>
                                    <p:anim calcmode="lin" valueType="num">
                                      <p:cBhvr>
                                        <p:cTn id="19" dur="1000" fill="hold"/>
                                        <p:tgtEl>
                                          <p:spTgt spid="1331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13318"/>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13318"/>
                                        </p:tgtEl>
                                        <p:attrNameLst>
                                          <p:attrName>ppt_y</p:attrName>
                                        </p:attrNameLst>
                                      </p:cBhvr>
                                      <p:tavLst>
                                        <p:tav tm="0">
                                          <p:val>
                                            <p:strVal val="#ppt_y"/>
                                          </p:val>
                                        </p:tav>
                                        <p:tav tm="100000">
                                          <p:val>
                                            <p:strVal val="#ppt_y"/>
                                          </p:val>
                                        </p:tav>
                                      </p:tavLst>
                                    </p:anim>
                                    <p:animEffect transition="in" filter="fade">
                                      <p:cBhvr>
                                        <p:cTn id="22" dur="1000"/>
                                        <p:tgtEl>
                                          <p:spTgt spid="133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8" presetClass="entr" presetSubtype="0" accel="50000" fill="hold" grpId="0" nodeType="clickEffect">
                                  <p:stCondLst>
                                    <p:cond delay="0"/>
                                  </p:stCondLst>
                                  <p:childTnLst>
                                    <p:set>
                                      <p:cBhvr>
                                        <p:cTn id="26" dur="1" fill="hold">
                                          <p:stCondLst>
                                            <p:cond delay="0"/>
                                          </p:stCondLst>
                                        </p:cTn>
                                        <p:tgtEl>
                                          <p:spTgt spid="13319"/>
                                        </p:tgtEl>
                                        <p:attrNameLst>
                                          <p:attrName>style.visibility</p:attrName>
                                        </p:attrNameLst>
                                      </p:cBhvr>
                                      <p:to>
                                        <p:strVal val="visible"/>
                                      </p:to>
                                    </p:set>
                                    <p:anim calcmode="lin" valueType="num">
                                      <p:cBhvr>
                                        <p:cTn id="27" dur="1000" fill="hold"/>
                                        <p:tgtEl>
                                          <p:spTgt spid="1331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8" dur="1000" fill="hold"/>
                                        <p:tgtEl>
                                          <p:spTgt spid="13319"/>
                                        </p:tgtEl>
                                        <p:attrNameLst>
                                          <p:attrName>ppt_x</p:attrName>
                                        </p:attrNameLst>
                                      </p:cBhvr>
                                      <p:tavLst>
                                        <p:tav tm="0">
                                          <p:val>
                                            <p:fltVal val="-1"/>
                                          </p:val>
                                        </p:tav>
                                        <p:tav tm="50000">
                                          <p:val>
                                            <p:fltVal val="0.95"/>
                                          </p:val>
                                        </p:tav>
                                        <p:tav tm="100000">
                                          <p:val>
                                            <p:strVal val="#ppt_x"/>
                                          </p:val>
                                        </p:tav>
                                      </p:tavLst>
                                    </p:anim>
                                    <p:anim calcmode="lin" valueType="num">
                                      <p:cBhvr>
                                        <p:cTn id="29" dur="1000" fill="hold"/>
                                        <p:tgtEl>
                                          <p:spTgt spid="13319"/>
                                        </p:tgtEl>
                                        <p:attrNameLst>
                                          <p:attrName>ppt_y</p:attrName>
                                        </p:attrNameLst>
                                      </p:cBhvr>
                                      <p:tavLst>
                                        <p:tav tm="0">
                                          <p:val>
                                            <p:strVal val="#ppt_y"/>
                                          </p:val>
                                        </p:tav>
                                        <p:tav tm="100000">
                                          <p:val>
                                            <p:strVal val="#ppt_y"/>
                                          </p:val>
                                        </p:tav>
                                      </p:tavLst>
                                    </p:anim>
                                    <p:animEffect transition="in" filter="fade">
                                      <p:cBhvr>
                                        <p:cTn id="30" dur="10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13317" grpId="0" animBg="1"/>
      <p:bldP spid="13318" grpId="0" animBg="1"/>
      <p:bldP spid="133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457200" y="548680"/>
            <a:ext cx="8229600" cy="5577483"/>
          </a:xfrm>
        </p:spPr>
        <p:txBody>
          <a:bodyPr>
            <a:normAutofit fontScale="47500" lnSpcReduction="20000"/>
          </a:bodyPr>
          <a:lstStyle/>
          <a:p>
            <a:pPr algn="ctr">
              <a:buNone/>
            </a:pPr>
            <a:r>
              <a:rPr lang="ru-RU" sz="51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«Цветовая интерпретация»</a:t>
            </a:r>
          </a:p>
          <a:p>
            <a:pPr>
              <a:buNone/>
            </a:pPr>
            <a:r>
              <a:rPr lang="ru-RU" dirty="0" smtClean="0">
                <a:latin typeface="Arial Black" pitchFamily="34" charset="0"/>
              </a:rPr>
              <a:t>            </a:t>
            </a:r>
            <a:r>
              <a:rPr lang="ru-RU" dirty="0" smtClean="0">
                <a:solidFill>
                  <a:schemeClr val="tx2">
                    <a:lumMod val="75000"/>
                  </a:schemeClr>
                </a:solidFill>
                <a:latin typeface="Arial Black" pitchFamily="34" charset="0"/>
              </a:rPr>
              <a:t>Цвет – удивительное явление. Он обращает на себя внимание и не оставляет равнодушным с раннего детства. Одни цвета нам нравятся, другие нет. По выбору цвета можно определить и наши желания, и состояние нашего организма, и источники стресса, которые нас беспокоят. </a:t>
            </a:r>
          </a:p>
          <a:p>
            <a:pPr>
              <a:buNone/>
            </a:pPr>
            <a:r>
              <a:rPr lang="ru-RU" dirty="0" smtClean="0">
                <a:solidFill>
                  <a:schemeClr val="tx2">
                    <a:lumMod val="75000"/>
                  </a:schemeClr>
                </a:solidFill>
                <a:latin typeface="Arial Black" pitchFamily="34" charset="0"/>
              </a:rPr>
              <a:t>            Использовать можно  цветные карандаши или фломастеры. </a:t>
            </a:r>
          </a:p>
          <a:p>
            <a:pPr>
              <a:buNone/>
            </a:pPr>
            <a:r>
              <a:rPr lang="ru-RU" dirty="0" smtClean="0">
                <a:solidFill>
                  <a:schemeClr val="tx2">
                    <a:lumMod val="75000"/>
                  </a:schemeClr>
                </a:solidFill>
                <a:latin typeface="Arial Black" pitchFamily="34" charset="0"/>
              </a:rPr>
              <a:t>            Можно выяснить:</a:t>
            </a:r>
          </a:p>
          <a:p>
            <a:pPr>
              <a:buNone/>
            </a:pPr>
            <a:r>
              <a:rPr lang="ru-RU" dirty="0" smtClean="0">
                <a:solidFill>
                  <a:schemeClr val="tx2">
                    <a:lumMod val="75000"/>
                  </a:schemeClr>
                </a:solidFill>
                <a:latin typeface="Arial Black" pitchFamily="34" charset="0"/>
              </a:rPr>
              <a:t>     -эмоциональное  отношение учеников к  чему либо или к кому, либо (персонажу литературного произведения);</a:t>
            </a:r>
          </a:p>
          <a:p>
            <a:pPr>
              <a:buNone/>
            </a:pPr>
            <a:r>
              <a:rPr lang="ru-RU" dirty="0" smtClean="0">
                <a:solidFill>
                  <a:schemeClr val="tx2">
                    <a:lumMod val="75000"/>
                  </a:schemeClr>
                </a:solidFill>
                <a:latin typeface="Arial Black" pitchFamily="34" charset="0"/>
              </a:rPr>
              <a:t>     -самочувствие ученика;</a:t>
            </a:r>
          </a:p>
          <a:p>
            <a:pPr>
              <a:buNone/>
            </a:pPr>
            <a:r>
              <a:rPr lang="ru-RU" dirty="0" smtClean="0">
                <a:solidFill>
                  <a:schemeClr val="tx2">
                    <a:lumMod val="75000"/>
                  </a:schemeClr>
                </a:solidFill>
                <a:latin typeface="Arial Black" pitchFamily="34" charset="0"/>
              </a:rPr>
              <a:t>     -отношение к проведенному уроку;</a:t>
            </a:r>
          </a:p>
          <a:p>
            <a:pPr>
              <a:buNone/>
            </a:pPr>
            <a:r>
              <a:rPr lang="ru-RU" dirty="0" smtClean="0">
                <a:solidFill>
                  <a:schemeClr val="tx2">
                    <a:lumMod val="75000"/>
                  </a:schemeClr>
                </a:solidFill>
                <a:latin typeface="Arial Black" pitchFamily="34" charset="0"/>
              </a:rPr>
              <a:t>     - атмосферу в классе и т.д. </a:t>
            </a:r>
          </a:p>
          <a:p>
            <a:pPr>
              <a:buNone/>
            </a:pPr>
            <a:r>
              <a:rPr lang="ru-RU" dirty="0" smtClean="0">
                <a:solidFill>
                  <a:schemeClr val="tx2">
                    <a:lumMod val="75000"/>
                  </a:schemeClr>
                </a:solidFill>
                <a:latin typeface="Arial Black" pitchFamily="34" charset="0"/>
              </a:rPr>
              <a:t>              Интерпретация проводится по цветовым карточкам М. </a:t>
            </a:r>
            <a:r>
              <a:rPr lang="ru-RU" dirty="0" err="1" smtClean="0">
                <a:solidFill>
                  <a:schemeClr val="tx2">
                    <a:lumMod val="75000"/>
                  </a:schemeClr>
                </a:solidFill>
                <a:latin typeface="Arial Black" pitchFamily="34" charset="0"/>
              </a:rPr>
              <a:t>Люшера</a:t>
            </a:r>
            <a:endParaRPr lang="ru-RU" dirty="0" smtClean="0">
              <a:solidFill>
                <a:schemeClr val="tx2">
                  <a:lumMod val="75000"/>
                </a:schemeClr>
              </a:solidFill>
              <a:latin typeface="Arial Black" pitchFamily="34" charset="0"/>
            </a:endParaRPr>
          </a:p>
          <a:p>
            <a:pPr>
              <a:buNone/>
            </a:pPr>
            <a:r>
              <a:rPr lang="ru-RU" b="1" dirty="0" smtClean="0">
                <a:solidFill>
                  <a:schemeClr val="tx2">
                    <a:lumMod val="75000"/>
                  </a:schemeClr>
                </a:solidFill>
                <a:latin typeface="Arial Black" pitchFamily="34" charset="0"/>
              </a:rPr>
              <a:t>   Синий цвет </a:t>
            </a:r>
            <a:r>
              <a:rPr lang="ru-RU" b="1" dirty="0" smtClean="0">
                <a:latin typeface="Arial Black" pitchFamily="34" charset="0"/>
              </a:rPr>
              <a:t>– спокойствие, удовлетворенность;</a:t>
            </a:r>
            <a:endParaRPr lang="ru-RU" dirty="0" smtClean="0">
              <a:latin typeface="Arial Black" pitchFamily="34" charset="0"/>
            </a:endParaRPr>
          </a:p>
          <a:p>
            <a:pPr>
              <a:buNone/>
            </a:pPr>
            <a:r>
              <a:rPr lang="ru-RU" b="1" dirty="0" smtClean="0">
                <a:solidFill>
                  <a:srgbClr val="FF0000"/>
                </a:solidFill>
                <a:latin typeface="Arial Black" pitchFamily="34" charset="0"/>
              </a:rPr>
              <a:t>   Красный </a:t>
            </a:r>
            <a:r>
              <a:rPr lang="ru-RU" b="1" dirty="0" smtClean="0">
                <a:latin typeface="Arial Black" pitchFamily="34" charset="0"/>
              </a:rPr>
              <a:t>– агрессивность, активность, </a:t>
            </a:r>
            <a:r>
              <a:rPr lang="ru-RU" b="1" dirty="0" err="1" smtClean="0">
                <a:latin typeface="Arial Black" pitchFamily="34" charset="0"/>
              </a:rPr>
              <a:t>наступательность</a:t>
            </a:r>
            <a:r>
              <a:rPr lang="ru-RU" b="1" dirty="0" smtClean="0">
                <a:latin typeface="Arial Black" pitchFamily="34" charset="0"/>
              </a:rPr>
              <a:t>;</a:t>
            </a:r>
            <a:endParaRPr lang="ru-RU" dirty="0" smtClean="0">
              <a:latin typeface="Arial Black" pitchFamily="34" charset="0"/>
            </a:endParaRPr>
          </a:p>
          <a:p>
            <a:pPr>
              <a:buNone/>
            </a:pPr>
            <a:r>
              <a:rPr lang="ru-RU" b="1" dirty="0" smtClean="0">
                <a:solidFill>
                  <a:srgbClr val="FFFF00"/>
                </a:solidFill>
                <a:latin typeface="Arial Black" pitchFamily="34" charset="0"/>
              </a:rPr>
              <a:t>  Желтый </a:t>
            </a:r>
            <a:r>
              <a:rPr lang="ru-RU" b="1" dirty="0" smtClean="0">
                <a:latin typeface="Arial Black" pitchFamily="34" charset="0"/>
              </a:rPr>
              <a:t>– стремление к общению, любознательность.</a:t>
            </a:r>
            <a:endParaRPr lang="ru-RU" dirty="0" smtClean="0">
              <a:latin typeface="Arial Black" pitchFamily="34" charset="0"/>
            </a:endParaRPr>
          </a:p>
          <a:p>
            <a:pPr>
              <a:buNone/>
            </a:pPr>
            <a:r>
              <a:rPr lang="ru-RU" b="1" dirty="0" smtClean="0">
                <a:solidFill>
                  <a:schemeClr val="accent4">
                    <a:lumMod val="75000"/>
                  </a:schemeClr>
                </a:solidFill>
                <a:latin typeface="Arial Black" pitchFamily="34" charset="0"/>
              </a:rPr>
              <a:t>  Фиолетовый</a:t>
            </a:r>
            <a:r>
              <a:rPr lang="ru-RU" b="1" dirty="0" smtClean="0">
                <a:latin typeface="Arial Black" pitchFamily="34" charset="0"/>
              </a:rPr>
              <a:t>, коричневый – стресс, тревожность, огорчение, страх.</a:t>
            </a:r>
            <a:endParaRPr lang="ru-RU" dirty="0" smtClean="0">
              <a:latin typeface="Arial Black" pitchFamily="34" charset="0"/>
            </a:endParaRPr>
          </a:p>
          <a:p>
            <a:pPr>
              <a:buNone/>
            </a:pPr>
            <a:r>
              <a:rPr lang="ru-RU" b="1" dirty="0" smtClean="0">
                <a:solidFill>
                  <a:schemeClr val="bg1">
                    <a:lumMod val="75000"/>
                  </a:schemeClr>
                </a:solidFill>
                <a:latin typeface="Arial Black" pitchFamily="34" charset="0"/>
              </a:rPr>
              <a:t>  </a:t>
            </a:r>
            <a:r>
              <a:rPr lang="ru-RU" dirty="0" smtClean="0">
                <a:solidFill>
                  <a:schemeClr val="bg1">
                    <a:lumMod val="75000"/>
                  </a:schemeClr>
                </a:solidFill>
                <a:latin typeface="Arial Black" pitchFamily="34" charset="0"/>
              </a:rPr>
              <a:t>серый </a:t>
            </a:r>
            <a:r>
              <a:rPr lang="ru-RU" dirty="0" smtClean="0">
                <a:latin typeface="Arial Black" pitchFamily="34" charset="0"/>
              </a:rPr>
              <a:t>– </a:t>
            </a:r>
            <a:r>
              <a:rPr lang="ru-RU" b="1" dirty="0" smtClean="0">
                <a:latin typeface="Arial Black" pitchFamily="34" charset="0"/>
              </a:rPr>
              <a:t>замкнутость, огорчение;</a:t>
            </a:r>
            <a:endParaRPr lang="ru-RU" dirty="0" smtClean="0">
              <a:latin typeface="Arial Black" pitchFamily="34" charset="0"/>
            </a:endParaRPr>
          </a:p>
          <a:p>
            <a:pPr>
              <a:buNone/>
            </a:pPr>
            <a:r>
              <a:rPr lang="ru-RU" b="1" dirty="0" smtClean="0">
                <a:latin typeface="Arial Black" pitchFamily="34" charset="0"/>
              </a:rPr>
              <a:t>  чёрный</a:t>
            </a:r>
            <a:r>
              <a:rPr lang="ru-RU" dirty="0" smtClean="0">
                <a:latin typeface="Arial Black" pitchFamily="34" charset="0"/>
              </a:rPr>
              <a:t> – </a:t>
            </a:r>
            <a:r>
              <a:rPr lang="ru-RU" b="1" dirty="0" smtClean="0">
                <a:latin typeface="Arial Black" pitchFamily="34" charset="0"/>
              </a:rPr>
              <a:t>унылое настроение, отрицание, протест.</a:t>
            </a:r>
            <a:endParaRPr lang="ru-RU" dirty="0" smtClean="0">
              <a:latin typeface="Arial Black" pitchFamily="34" charset="0"/>
            </a:endParaRPr>
          </a:p>
          <a:p>
            <a:pPr>
              <a:buNone/>
            </a:pPr>
            <a:r>
              <a:rPr lang="ru-RU" dirty="0" smtClean="0"/>
              <a:t>                  </a:t>
            </a:r>
            <a:r>
              <a:rPr lang="ru-RU" dirty="0" smtClean="0">
                <a:solidFill>
                  <a:schemeClr val="tx2">
                    <a:lumMod val="75000"/>
                  </a:schemeClr>
                </a:solidFill>
                <a:latin typeface="Arial Black" pitchFamily="34" charset="0"/>
              </a:rPr>
              <a:t>Использование цвета позволит учителю на многое, что нас окружает, взглянуть иначе, и, прежде всего, на себя, на своё эмоциональное состояние. </a:t>
            </a:r>
          </a:p>
          <a:p>
            <a:endParaRPr lang="ru-RU" dirty="0">
              <a:solidFill>
                <a:schemeClr val="tx2">
                  <a:lumMod val="75000"/>
                </a:schemeClr>
              </a:solidFill>
              <a:latin typeface="Arial Black" pitchFamily="34" charset="0"/>
            </a:endParaRPr>
          </a:p>
        </p:txBody>
      </p:sp>
    </p:spTree>
    <p:extLst>
      <p:ext uri="{BB962C8B-B14F-4D97-AF65-F5344CB8AC3E}">
        <p14:creationId xmlns:p14="http://schemas.microsoft.com/office/powerpoint/2010/main" val="3341082882"/>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88640"/>
            <a:ext cx="7632848" cy="924475"/>
          </a:xfrm>
        </p:spPr>
        <p:txBody>
          <a:bodyPr>
            <a:normAutofit/>
          </a:bodyPr>
          <a:lstStyle/>
          <a:p>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«Дерево чувств»</a:t>
            </a:r>
            <a:endPar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endParaRPr>
          </a:p>
        </p:txBody>
      </p:sp>
      <p:pic>
        <p:nvPicPr>
          <p:cNvPr id="10" name="Picture 9"/>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268760"/>
            <a:ext cx="380333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descr="http://pngimg.com/uploads/apple/apple_PNG1244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4365104"/>
            <a:ext cx="2084468" cy="20844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pngimg.com/uploads/apple/apple_PNG1247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4581128"/>
            <a:ext cx="1487561" cy="1800000"/>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755576" y="2060848"/>
            <a:ext cx="3456384" cy="3416320"/>
          </a:xfrm>
          <a:prstGeom prst="rect">
            <a:avLst/>
          </a:prstGeom>
        </p:spPr>
        <p:txBody>
          <a:bodyPr wrap="square">
            <a:spAutoFit/>
          </a:bodyPr>
          <a:lstStyle/>
          <a:p>
            <a:pPr lvl="0" algn="ctr"/>
            <a:r>
              <a:rPr lang="ru-RU" sz="2400" dirty="0" smtClean="0">
                <a:solidFill>
                  <a:schemeClr val="tx2">
                    <a:lumMod val="75000"/>
                  </a:schemeClr>
                </a:solidFill>
                <a:latin typeface="Arial Black" pitchFamily="34" charset="0"/>
                <a:ea typeface="Times New Roman"/>
                <a:cs typeface="Times New Roman"/>
              </a:rPr>
              <a:t>Если ученик чувствует себя хорошо, комфортно, то вешает на дерево яблоки красного  цвета, если нет,  зелёного</a:t>
            </a:r>
            <a:endParaRPr lang="ru-RU" dirty="0">
              <a:solidFill>
                <a:schemeClr val="tx2">
                  <a:lumMod val="75000"/>
                </a:schemeClr>
              </a:solidFill>
              <a:latin typeface="Arial Black" pitchFamily="34" charset="0"/>
            </a:endParaRPr>
          </a:p>
        </p:txBody>
      </p:sp>
    </p:spTree>
    <p:extLst>
      <p:ext uri="{BB962C8B-B14F-4D97-AF65-F5344CB8AC3E}">
        <p14:creationId xmlns:p14="http://schemas.microsoft.com/office/powerpoint/2010/main" val="3480402497"/>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«Острова»</a:t>
            </a: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ru-RU" dirty="0"/>
          </a:p>
        </p:txBody>
      </p:sp>
      <p:sp>
        <p:nvSpPr>
          <p:cNvPr id="3" name="Содержимое 2"/>
          <p:cNvSpPr>
            <a:spLocks noGrp="1"/>
          </p:cNvSpPr>
          <p:nvPr>
            <p:ph idx="1"/>
          </p:nvPr>
        </p:nvSpPr>
        <p:spPr>
          <a:xfrm>
            <a:off x="457200" y="1052736"/>
            <a:ext cx="7427168" cy="5073427"/>
          </a:xfrm>
        </p:spPr>
        <p:txBody>
          <a:bodyPr>
            <a:normAutofit fontScale="77500" lnSpcReduction="20000"/>
          </a:bodyPr>
          <a:lstStyle/>
          <a:p>
            <a:pPr algn="just">
              <a:buNone/>
            </a:pPr>
            <a:r>
              <a:rPr lang="ru-RU" dirty="0" smtClean="0">
                <a:solidFill>
                  <a:schemeClr val="tx2">
                    <a:lumMod val="75000"/>
                  </a:schemeClr>
                </a:solidFill>
              </a:rPr>
              <a:t> </a:t>
            </a:r>
            <a:r>
              <a:rPr lang="en-US" dirty="0" smtClean="0">
                <a:solidFill>
                  <a:schemeClr val="tx2">
                    <a:lumMod val="75000"/>
                  </a:schemeClr>
                </a:solidFill>
              </a:rPr>
              <a:t>            </a:t>
            </a:r>
            <a:r>
              <a:rPr lang="ru-RU" dirty="0" smtClean="0">
                <a:solidFill>
                  <a:schemeClr val="tx2">
                    <a:lumMod val="75000"/>
                  </a:schemeClr>
                </a:solidFill>
                <a:latin typeface="Arial Black" pitchFamily="34" charset="0"/>
              </a:rPr>
              <a:t>На большом листе бумаги рисуется</a:t>
            </a:r>
            <a:r>
              <a:rPr lang="en-US" dirty="0" smtClean="0">
                <a:solidFill>
                  <a:schemeClr val="tx2">
                    <a:lumMod val="75000"/>
                  </a:schemeClr>
                </a:solidFill>
                <a:latin typeface="Arial Black" pitchFamily="34" charset="0"/>
              </a:rPr>
              <a:t> </a:t>
            </a:r>
            <a:r>
              <a:rPr lang="ru-RU" dirty="0" smtClean="0">
                <a:solidFill>
                  <a:schemeClr val="tx2">
                    <a:lumMod val="75000"/>
                  </a:schemeClr>
                </a:solidFill>
                <a:latin typeface="Arial Black" pitchFamily="34" charset="0"/>
              </a:rPr>
              <a:t>карта с изображением эмоциональных "островов": о. Радости, о. Грусти, о. Недоумения, о. Тревоги, о. Ожидания, о. Просветления, о. Воодушевления, о. Удовольствия, о. Наслаждения. </a:t>
            </a:r>
          </a:p>
          <a:p>
            <a:pPr algn="just">
              <a:buNone/>
            </a:pPr>
            <a:r>
              <a:rPr lang="en-US" dirty="0" smtClean="0">
                <a:solidFill>
                  <a:schemeClr val="tx2">
                    <a:lumMod val="75000"/>
                  </a:schemeClr>
                </a:solidFill>
                <a:latin typeface="Arial Black" pitchFamily="34" charset="0"/>
              </a:rPr>
              <a:t>         </a:t>
            </a:r>
            <a:r>
              <a:rPr lang="ru-RU" dirty="0" smtClean="0">
                <a:solidFill>
                  <a:schemeClr val="tx2">
                    <a:lumMod val="75000"/>
                  </a:schemeClr>
                </a:solidFill>
                <a:latin typeface="Arial Black" pitchFamily="34" charset="0"/>
              </a:rPr>
              <a:t>Карта островов вывешивается на доске, и ученики выходят к карте и маркером рисуют или крепят свой кораблик в соответствующем районе карты, который отражает душевное, эмоционально-чувственное состояние после занятия или в конце дня, или в конце недели.</a:t>
            </a:r>
            <a:endParaRPr lang="ru-RU" dirty="0">
              <a:solidFill>
                <a:schemeClr val="tx2">
                  <a:lumMod val="75000"/>
                </a:schemeClr>
              </a:solidFill>
              <a:latin typeface="Arial Black" pitchFamily="34" charset="0"/>
            </a:endParaRPr>
          </a:p>
        </p:txBody>
      </p:sp>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20688"/>
            <a:ext cx="8208912" cy="5505475"/>
          </a:xfrm>
          <a:prstGeom prst="rect">
            <a:avLst/>
          </a:prstGeom>
          <a:noFill/>
          <a:ln w="285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F49914A5-AEB4-4268-9EFB-54DAD5EDC47E}" type="slidenum">
              <a:rPr lang="ru-RU"/>
              <a:pPr/>
              <a:t>17</a:t>
            </a:fld>
            <a:endParaRPr lang="ru-RU"/>
          </a:p>
        </p:txBody>
      </p:sp>
      <p:sp>
        <p:nvSpPr>
          <p:cNvPr id="15364" name="AutoShape 4"/>
          <p:cNvSpPr>
            <a:spLocks noChangeArrowheads="1"/>
          </p:cNvSpPr>
          <p:nvPr/>
        </p:nvSpPr>
        <p:spPr bwMode="auto">
          <a:xfrm>
            <a:off x="1547664" y="620688"/>
            <a:ext cx="6048673" cy="2088232"/>
          </a:xfrm>
          <a:prstGeom prst="cloudCallout">
            <a:avLst>
              <a:gd name="adj1" fmla="val -20796"/>
              <a:gd name="adj2" fmla="val 70370"/>
            </a:avLst>
          </a:prstGeom>
          <a:solidFill>
            <a:srgbClr val="CC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90000"/>
              </a:lnSpc>
              <a:spcBef>
                <a:spcPct val="20000"/>
              </a:spcBef>
              <a:buClr>
                <a:schemeClr val="hlink"/>
              </a:buClr>
              <a:buFont typeface="Wingdings" pitchFamily="2" charset="2"/>
              <a:buNone/>
            </a:pPr>
            <a:r>
              <a:rPr lang="ru-RU" sz="2400" b="1" i="1" dirty="0">
                <a:solidFill>
                  <a:srgbClr val="663300"/>
                </a:solidFill>
                <a:latin typeface="Arial Black" pitchFamily="34" charset="0"/>
              </a:rPr>
              <a:t>2. Рефлексия </a:t>
            </a:r>
            <a:r>
              <a:rPr lang="ru-RU" sz="2400" b="1" i="1" dirty="0" smtClean="0">
                <a:solidFill>
                  <a:srgbClr val="663300"/>
                </a:solidFill>
                <a:latin typeface="Arial Black" pitchFamily="34" charset="0"/>
              </a:rPr>
              <a:t>деятельности</a:t>
            </a:r>
            <a:endParaRPr lang="ru-RU" sz="2400" b="1" i="1" dirty="0">
              <a:solidFill>
                <a:srgbClr val="663300"/>
              </a:solidFill>
              <a:latin typeface="Arial Black" pitchFamily="34" charset="0"/>
            </a:endParaRPr>
          </a:p>
        </p:txBody>
      </p:sp>
      <p:sp>
        <p:nvSpPr>
          <p:cNvPr id="6" name="Прямоугольник 5"/>
          <p:cNvSpPr/>
          <p:nvPr/>
        </p:nvSpPr>
        <p:spPr>
          <a:xfrm>
            <a:off x="467544" y="3140968"/>
            <a:ext cx="8352928" cy="1754326"/>
          </a:xfrm>
          <a:prstGeom prst="rect">
            <a:avLst/>
          </a:prstGeom>
          <a:ln w="28575">
            <a:solidFill>
              <a:srgbClr val="C00000"/>
            </a:solidFill>
          </a:ln>
        </p:spPr>
        <p:txBody>
          <a:bodyPr wrap="square">
            <a:spAutoFit/>
          </a:bodyPr>
          <a:lstStyle/>
          <a:p>
            <a:pPr algn="just">
              <a:lnSpc>
                <a:spcPct val="90000"/>
              </a:lnSpc>
              <a:buFont typeface="Wingdings" pitchFamily="2" charset="2"/>
              <a:buNone/>
              <a:defRPr/>
            </a:pPr>
            <a:r>
              <a:rPr lang="ru-RU" sz="2400" b="1" dirty="0" smtClean="0">
                <a:solidFill>
                  <a:srgbClr val="FF0000"/>
                </a:solidFill>
                <a:effectLst>
                  <a:outerShdw blurRad="38100" dist="38100" dir="2700000" algn="tl">
                    <a:srgbClr val="000000"/>
                  </a:outerShdw>
                </a:effectLst>
                <a:latin typeface="Arial" pitchFamily="34" charset="0"/>
                <a:cs typeface="Arial" pitchFamily="34" charset="0"/>
              </a:rPr>
              <a:t>Цель: </a:t>
            </a:r>
            <a:r>
              <a:rPr lang="ru-RU"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Оптимизация учебного процесса</a:t>
            </a:r>
          </a:p>
          <a:p>
            <a:pPr algn="just">
              <a:lnSpc>
                <a:spcPct val="90000"/>
              </a:lnSpc>
              <a:buFont typeface="Wingdings" pitchFamily="2" charset="2"/>
              <a:buNone/>
              <a:defRPr/>
            </a:pP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	</a:t>
            </a:r>
          </a:p>
          <a:p>
            <a:pPr algn="just">
              <a:lnSpc>
                <a:spcPct val="90000"/>
              </a:lnSpc>
              <a:buFont typeface="Wingdings" pitchFamily="2" charset="2"/>
              <a:buNone/>
              <a:defRPr/>
            </a:pPr>
            <a:r>
              <a:rPr lang="ru-RU" sz="2400" b="1" dirty="0" smtClean="0">
                <a:solidFill>
                  <a:srgbClr val="FF0000"/>
                </a:solidFill>
                <a:effectLst>
                  <a:outerShdw blurRad="38100" dist="38100" dir="2700000" algn="tl">
                    <a:srgbClr val="000000"/>
                  </a:outerShdw>
                </a:effectLst>
                <a:latin typeface="Arial" pitchFamily="34" charset="0"/>
                <a:cs typeface="Arial" pitchFamily="34" charset="0"/>
              </a:rPr>
              <a:t>Когда: </a:t>
            </a:r>
            <a:r>
              <a:rPr lang="ru-RU"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На всех этапах урока </a:t>
            </a:r>
            <a:endParaRPr lang="ru-RU" sz="2000" b="1" dirty="0" smtClean="0">
              <a:solidFill>
                <a:srgbClr val="FF0000"/>
              </a:solidFill>
              <a:effectLst>
                <a:outerShdw blurRad="38100" dist="38100" dir="2700000" algn="tl">
                  <a:srgbClr val="000000"/>
                </a:outerShdw>
              </a:effectLst>
              <a:latin typeface="Arial" pitchFamily="34" charset="0"/>
              <a:cs typeface="Arial" pitchFamily="34" charset="0"/>
            </a:endParaRPr>
          </a:p>
          <a:p>
            <a:pPr algn="just">
              <a:lnSpc>
                <a:spcPct val="90000"/>
              </a:lnSpc>
              <a:buFont typeface="Wingdings" pitchFamily="2" charset="2"/>
              <a:buNone/>
              <a:defRPr/>
            </a:pPr>
            <a:endParaRPr lang="ru-RU" sz="2400" b="1" dirty="0" smtClean="0">
              <a:solidFill>
                <a:srgbClr val="FF0000"/>
              </a:solidFill>
              <a:effectLst>
                <a:outerShdw blurRad="38100" dist="38100" dir="2700000" algn="tl">
                  <a:srgbClr val="000000"/>
                </a:outerShdw>
              </a:effectLst>
              <a:latin typeface="Arial" pitchFamily="34" charset="0"/>
              <a:cs typeface="Arial" pitchFamily="34" charset="0"/>
            </a:endParaRPr>
          </a:p>
          <a:p>
            <a:pPr algn="just">
              <a:lnSpc>
                <a:spcPct val="90000"/>
              </a:lnSpc>
              <a:buFont typeface="Wingdings" pitchFamily="2" charset="2"/>
              <a:buNone/>
              <a:defRPr/>
            </a:pPr>
            <a:r>
              <a:rPr lang="ru-RU" sz="2400" b="1" dirty="0" smtClean="0">
                <a:solidFill>
                  <a:srgbClr val="FF0000"/>
                </a:solidFill>
                <a:effectLst>
                  <a:outerShdw blurRad="38100" dist="38100" dir="2700000" algn="tl">
                    <a:srgbClr val="000000"/>
                  </a:outerShdw>
                </a:effectLst>
                <a:latin typeface="Arial" pitchFamily="34" charset="0"/>
                <a:cs typeface="Arial" pitchFamily="34" charset="0"/>
              </a:rPr>
              <a:t> Главный «объект»: </a:t>
            </a:r>
            <a:r>
              <a:rPr lang="ru-RU"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мыслительная   деятельность  </a:t>
            </a:r>
            <a:endParaRPr lang="ru-RU" sz="2000" b="1" dirty="0">
              <a:solidFill>
                <a:srgbClr val="00B0F0"/>
              </a:solidFill>
              <a:effectLst>
                <a:outerShdw blurRad="38100" dist="38100" dir="2700000" algn="tl">
                  <a:srgbClr val="000000"/>
                </a:outerShdw>
              </a:effectLst>
              <a:latin typeface="Arial" pitchFamily="34" charset="0"/>
              <a:cs typeface="Arial" pitchFamily="34" charset="0"/>
            </a:endParaRPr>
          </a:p>
        </p:txBody>
      </p:sp>
    </p:spTree>
    <p:extLst>
      <p:ext uri="{BB962C8B-B14F-4D97-AF65-F5344CB8AC3E}">
        <p14:creationId xmlns:p14="http://schemas.microsoft.com/office/powerpoint/2010/main" val="97004349"/>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764704"/>
            <a:ext cx="4104456" cy="461665"/>
          </a:xfrm>
          <a:prstGeom prst="rect">
            <a:avLst/>
          </a:prstGeom>
        </p:spPr>
        <p:txBody>
          <a:bodyPr wrap="square">
            <a:spAutoFit/>
          </a:bodyPr>
          <a:lstStyle/>
          <a:p>
            <a:pPr algn="ct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«Дерево успеха»</a:t>
            </a:r>
            <a:endPar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endParaRPr>
          </a:p>
        </p:txBody>
      </p:sp>
      <p:pic>
        <p:nvPicPr>
          <p:cNvPr id="3" name="Picture 5" descr="C:\Users\планшет\Desktop\дерево с листьями.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96752"/>
            <a:ext cx="3693042" cy="3693042"/>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3707904" y="1700808"/>
            <a:ext cx="4860032" cy="2031325"/>
          </a:xfrm>
          <a:prstGeom prst="rect">
            <a:avLst/>
          </a:prstGeom>
          <a:ln w="28575">
            <a:solidFill>
              <a:srgbClr val="C00000"/>
            </a:solidFill>
          </a:ln>
        </p:spPr>
        <p:txBody>
          <a:bodyPr wrap="square">
            <a:spAutoFit/>
          </a:bodyPr>
          <a:lstStyle/>
          <a:p>
            <a:r>
              <a:rPr lang="ru-RU" dirty="0" smtClean="0">
                <a:solidFill>
                  <a:schemeClr val="tx2">
                    <a:lumMod val="75000"/>
                  </a:schemeClr>
                </a:solidFill>
                <a:latin typeface="Arial Black" pitchFamily="34" charset="0"/>
              </a:rPr>
              <a:t>     Каждый листочек имеет свой определенный цвет. Каждый ученик наряжает свое дерево соответствующими листочками. Подобным же образом можно наряжать елку игрушками, украшать поляну цветами и </a:t>
            </a:r>
            <a:r>
              <a:rPr lang="ru-RU" dirty="0" err="1" smtClean="0">
                <a:solidFill>
                  <a:schemeClr val="tx2">
                    <a:lumMod val="75000"/>
                  </a:schemeClr>
                </a:solidFill>
                <a:latin typeface="Arial Black" pitchFamily="34" charset="0"/>
              </a:rPr>
              <a:t>т.д</a:t>
            </a:r>
            <a:endParaRPr lang="ru-RU" dirty="0">
              <a:solidFill>
                <a:schemeClr val="tx2">
                  <a:lumMod val="75000"/>
                </a:schemeClr>
              </a:solidFill>
              <a:latin typeface="Arial Black" pitchFamily="34" charset="0"/>
            </a:endParaRPr>
          </a:p>
        </p:txBody>
      </p:sp>
      <p:pic>
        <p:nvPicPr>
          <p:cNvPr id="9" name="Picture 4" descr="C:\Users\планшет\Desktop\желтый.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4509120"/>
            <a:ext cx="918703" cy="1155788"/>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1691680" y="5589240"/>
            <a:ext cx="2814873" cy="369332"/>
          </a:xfrm>
          <a:prstGeom prst="rect">
            <a:avLst/>
          </a:prstGeom>
        </p:spPr>
        <p:txBody>
          <a:bodyPr wrap="none">
            <a:spAutoFit/>
          </a:bodyPr>
          <a:lstStyle/>
          <a:p>
            <a:r>
              <a:rPr lang="ru-RU" b="1" i="1" dirty="0" smtClean="0"/>
              <a:t>встретились трудности</a:t>
            </a:r>
            <a:endParaRPr lang="ru-RU" b="1" i="1" dirty="0"/>
          </a:p>
        </p:txBody>
      </p:sp>
      <p:pic>
        <p:nvPicPr>
          <p:cNvPr id="11" name="Picture 2" descr="C:\Users\планшет\Desktop\зелены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3933056"/>
            <a:ext cx="14351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3851920" y="4941168"/>
            <a:ext cx="2391489" cy="369332"/>
          </a:xfrm>
          <a:prstGeom prst="rect">
            <a:avLst/>
          </a:prstGeom>
        </p:spPr>
        <p:txBody>
          <a:bodyPr wrap="none">
            <a:spAutoFit/>
          </a:bodyPr>
          <a:lstStyle/>
          <a:p>
            <a:r>
              <a:rPr lang="ru-RU" b="1" i="1" dirty="0" smtClean="0"/>
              <a:t>все сделал правильно</a:t>
            </a:r>
            <a:endParaRPr lang="ru-RU" b="1" i="1" dirty="0"/>
          </a:p>
        </p:txBody>
      </p:sp>
      <p:pic>
        <p:nvPicPr>
          <p:cNvPr id="14" name="Picture 3" descr="C:\Users\планшет\Desktop\красный.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6296" y="4149080"/>
            <a:ext cx="933058" cy="983222"/>
          </a:xfrm>
          <a:prstGeom prst="rect">
            <a:avLst/>
          </a:prstGeom>
          <a:noFill/>
          <a:extLst>
            <a:ext uri="{909E8E84-426E-40DD-AFC4-6F175D3DCCD1}">
              <a14:hiddenFill xmlns:a14="http://schemas.microsoft.com/office/drawing/2010/main">
                <a:solidFill>
                  <a:srgbClr val="FFFFFF"/>
                </a:solidFill>
              </a14:hiddenFill>
            </a:ext>
          </a:extLst>
        </p:spPr>
      </p:pic>
      <p:sp>
        <p:nvSpPr>
          <p:cNvPr id="17" name="Прямоугольник 16"/>
          <p:cNvSpPr/>
          <p:nvPr/>
        </p:nvSpPr>
        <p:spPr>
          <a:xfrm>
            <a:off x="6732240" y="5085184"/>
            <a:ext cx="1656223" cy="369332"/>
          </a:xfrm>
          <a:prstGeom prst="rect">
            <a:avLst/>
          </a:prstGeom>
        </p:spPr>
        <p:txBody>
          <a:bodyPr wrap="none">
            <a:spAutoFit/>
          </a:bodyPr>
          <a:lstStyle/>
          <a:p>
            <a:r>
              <a:rPr lang="ru-RU" b="1" i="1" dirty="0" smtClean="0"/>
              <a:t>много ошибок</a:t>
            </a:r>
            <a:endParaRPr lang="ru-RU" b="1" i="1" dirty="0"/>
          </a:p>
        </p:txBody>
      </p:sp>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67529" y="404664"/>
            <a:ext cx="4984791" cy="461665"/>
          </a:xfrm>
          <a:prstGeom prst="rect">
            <a:avLst/>
          </a:prstGeom>
        </p:spPr>
        <p:txBody>
          <a:bodyPr wrap="square">
            <a:spAutoFit/>
          </a:bodyPr>
          <a:lstStyle/>
          <a:p>
            <a:pPr algn="ct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«Лестница успеха»</a:t>
            </a:r>
            <a:endPar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endParaRPr>
          </a:p>
        </p:txBody>
      </p:sp>
      <p:sp>
        <p:nvSpPr>
          <p:cNvPr id="5" name="Прямоугольник 4"/>
          <p:cNvSpPr/>
          <p:nvPr/>
        </p:nvSpPr>
        <p:spPr>
          <a:xfrm>
            <a:off x="539552" y="980728"/>
            <a:ext cx="8136904" cy="1569660"/>
          </a:xfrm>
          <a:prstGeom prst="rect">
            <a:avLst/>
          </a:prstGeom>
        </p:spPr>
        <p:txBody>
          <a:bodyPr wrap="square">
            <a:spAutoFit/>
          </a:bodyPr>
          <a:lstStyle/>
          <a:p>
            <a:r>
              <a:rPr lang="ru-RU" dirty="0" smtClean="0"/>
              <a:t> </a:t>
            </a:r>
            <a:r>
              <a:rPr lang="ru-RU" sz="2400" dirty="0" smtClean="0">
                <a:solidFill>
                  <a:schemeClr val="tx2">
                    <a:lumMod val="75000"/>
                  </a:schemeClr>
                </a:solidFill>
                <a:latin typeface="Arial Black" pitchFamily="34" charset="0"/>
              </a:rPr>
              <a:t>Ребенок сам оценивает, на какой ступеньке он оказался в результате деятельности во время занятия, т.е. оценивает достигнутые результаты.</a:t>
            </a:r>
            <a:endParaRPr lang="ru-RU" sz="2400" dirty="0">
              <a:solidFill>
                <a:schemeClr val="tx2">
                  <a:lumMod val="75000"/>
                </a:schemeClr>
              </a:solidFill>
              <a:latin typeface="Arial Black" pitchFamily="34" charset="0"/>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2564904"/>
            <a:ext cx="6264696" cy="389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r>
              <a:rPr lang="ru-RU" sz="28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«Свободный разговор»:</a:t>
            </a: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
            </a:r>
            <a:b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br>
            <a:endParaRPr lang="ru-RU" sz="2800" dirty="0"/>
          </a:p>
        </p:txBody>
      </p:sp>
      <p:sp>
        <p:nvSpPr>
          <p:cNvPr id="3" name="Содержимое 2"/>
          <p:cNvSpPr>
            <a:spLocks noGrp="1"/>
          </p:cNvSpPr>
          <p:nvPr>
            <p:ph idx="1"/>
          </p:nvPr>
        </p:nvSpPr>
        <p:spPr/>
        <p:txBody>
          <a:bodyPr>
            <a:normAutofit fontScale="85000" lnSpcReduction="20000"/>
          </a:bodyPr>
          <a:lstStyle/>
          <a:p>
            <a:pPr algn="ctr">
              <a:buNone/>
            </a:pPr>
            <a:r>
              <a:rPr lang="ru-RU" b="1" i="1" dirty="0" smtClean="0">
                <a:solidFill>
                  <a:schemeClr val="tx2">
                    <a:lumMod val="75000"/>
                  </a:schemeClr>
                </a:solidFill>
              </a:rPr>
              <a:t>— Поговорим?</a:t>
            </a:r>
            <a:endParaRPr lang="ru-RU" b="1" dirty="0" smtClean="0">
              <a:solidFill>
                <a:schemeClr val="tx2">
                  <a:lumMod val="75000"/>
                </a:schemeClr>
              </a:solidFill>
            </a:endParaRPr>
          </a:p>
          <a:p>
            <a:pPr algn="ctr">
              <a:buNone/>
            </a:pPr>
            <a:r>
              <a:rPr lang="ru-RU" b="1" i="1" dirty="0" smtClean="0">
                <a:solidFill>
                  <a:schemeClr val="tx2">
                    <a:lumMod val="75000"/>
                  </a:schemeClr>
                </a:solidFill>
              </a:rPr>
              <a:t> — О чем?</a:t>
            </a:r>
            <a:endParaRPr lang="ru-RU" b="1" dirty="0" smtClean="0">
              <a:solidFill>
                <a:schemeClr val="tx2">
                  <a:lumMod val="75000"/>
                </a:schemeClr>
              </a:solidFill>
            </a:endParaRPr>
          </a:p>
          <a:p>
            <a:pPr algn="ctr">
              <a:buNone/>
            </a:pPr>
            <a:r>
              <a:rPr lang="ru-RU" b="1" i="1" dirty="0" smtClean="0">
                <a:solidFill>
                  <a:schemeClr val="tx2">
                    <a:lumMod val="75000"/>
                  </a:schemeClr>
                </a:solidFill>
              </a:rPr>
              <a:t>— О разном и о прочем. </a:t>
            </a:r>
            <a:endParaRPr lang="ru-RU" b="1" dirty="0" smtClean="0">
              <a:solidFill>
                <a:schemeClr val="tx2">
                  <a:lumMod val="75000"/>
                </a:schemeClr>
              </a:solidFill>
            </a:endParaRPr>
          </a:p>
          <a:p>
            <a:pPr algn="ctr">
              <a:buNone/>
            </a:pPr>
            <a:r>
              <a:rPr lang="ru-RU" b="1" i="1" dirty="0" smtClean="0">
                <a:solidFill>
                  <a:schemeClr val="tx2">
                    <a:lumMod val="75000"/>
                  </a:schemeClr>
                </a:solidFill>
              </a:rPr>
              <a:t>О том, что хорошо, </a:t>
            </a:r>
            <a:endParaRPr lang="ru-RU" b="1" dirty="0" smtClean="0">
              <a:solidFill>
                <a:schemeClr val="tx2">
                  <a:lumMod val="75000"/>
                </a:schemeClr>
              </a:solidFill>
            </a:endParaRPr>
          </a:p>
          <a:p>
            <a:pPr algn="ctr">
              <a:buNone/>
            </a:pPr>
            <a:r>
              <a:rPr lang="ru-RU" b="1" i="1" dirty="0" smtClean="0">
                <a:solidFill>
                  <a:schemeClr val="tx2">
                    <a:lumMod val="75000"/>
                  </a:schemeClr>
                </a:solidFill>
              </a:rPr>
              <a:t>И хорошо не очень. </a:t>
            </a:r>
            <a:endParaRPr lang="ru-RU" b="1" dirty="0" smtClean="0">
              <a:solidFill>
                <a:schemeClr val="tx2">
                  <a:lumMod val="75000"/>
                </a:schemeClr>
              </a:solidFill>
            </a:endParaRPr>
          </a:p>
          <a:p>
            <a:pPr algn="ctr">
              <a:buNone/>
            </a:pPr>
            <a:r>
              <a:rPr lang="ru-RU" b="1" i="1" dirty="0" smtClean="0">
                <a:solidFill>
                  <a:schemeClr val="tx2">
                    <a:lumMod val="75000"/>
                  </a:schemeClr>
                </a:solidFill>
              </a:rPr>
              <a:t>Чего-то знаешь ты. </a:t>
            </a:r>
            <a:endParaRPr lang="ru-RU" b="1" dirty="0" smtClean="0">
              <a:solidFill>
                <a:schemeClr val="tx2">
                  <a:lumMod val="75000"/>
                </a:schemeClr>
              </a:solidFill>
            </a:endParaRPr>
          </a:p>
          <a:p>
            <a:pPr algn="ctr">
              <a:buNone/>
            </a:pPr>
            <a:r>
              <a:rPr lang="ru-RU" b="1" i="1" dirty="0" smtClean="0">
                <a:solidFill>
                  <a:schemeClr val="tx2">
                    <a:lumMod val="75000"/>
                  </a:schemeClr>
                </a:solidFill>
              </a:rPr>
              <a:t>А что-то мне известно. </a:t>
            </a:r>
            <a:endParaRPr lang="ru-RU" b="1" dirty="0" smtClean="0">
              <a:solidFill>
                <a:schemeClr val="tx2">
                  <a:lumMod val="75000"/>
                </a:schemeClr>
              </a:solidFill>
            </a:endParaRPr>
          </a:p>
          <a:p>
            <a:pPr algn="ctr">
              <a:buNone/>
            </a:pPr>
            <a:r>
              <a:rPr lang="ru-RU" b="1" i="1" dirty="0" smtClean="0">
                <a:solidFill>
                  <a:schemeClr val="tx2">
                    <a:lumMod val="75000"/>
                  </a:schemeClr>
                </a:solidFill>
              </a:rPr>
              <a:t>Поговорим? </a:t>
            </a:r>
            <a:endParaRPr lang="ru-RU" b="1" dirty="0" smtClean="0">
              <a:solidFill>
                <a:schemeClr val="tx2">
                  <a:lumMod val="75000"/>
                </a:schemeClr>
              </a:solidFill>
            </a:endParaRPr>
          </a:p>
          <a:p>
            <a:pPr algn="ctr">
              <a:buNone/>
            </a:pPr>
            <a:r>
              <a:rPr lang="ru-RU" b="1" i="1" dirty="0" smtClean="0">
                <a:solidFill>
                  <a:schemeClr val="tx2">
                    <a:lumMod val="75000"/>
                  </a:schemeClr>
                </a:solidFill>
              </a:rPr>
              <a:t>— Поговорим.</a:t>
            </a:r>
            <a:endParaRPr lang="ru-RU" b="1" dirty="0" smtClean="0">
              <a:solidFill>
                <a:schemeClr val="tx2">
                  <a:lumMod val="75000"/>
                </a:schemeClr>
              </a:solidFill>
            </a:endParaRPr>
          </a:p>
          <a:p>
            <a:pPr algn="ctr">
              <a:buNone/>
            </a:pPr>
            <a:r>
              <a:rPr lang="ru-RU" b="1" i="1" dirty="0" smtClean="0">
                <a:solidFill>
                  <a:schemeClr val="tx2">
                    <a:lumMod val="75000"/>
                  </a:schemeClr>
                </a:solidFill>
              </a:rPr>
              <a:t> Вдруг будет интересно</a:t>
            </a:r>
            <a:endParaRPr lang="ru-RU" dirty="0"/>
          </a:p>
        </p:txBody>
      </p:sp>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Номер слайда 3"/>
          <p:cNvSpPr>
            <a:spLocks noGrp="1"/>
          </p:cNvSpPr>
          <p:nvPr>
            <p:ph type="sldNum" sz="quarter" idx="12"/>
          </p:nvPr>
        </p:nvSpPr>
        <p:spPr/>
        <p:txBody>
          <a:bodyPr/>
          <a:lstStyle/>
          <a:p>
            <a:fld id="{8F5085A7-88E6-4339-8013-EF3FB4721344}" type="slidenum">
              <a:rPr lang="ru-RU"/>
              <a:pPr/>
              <a:t>20</a:t>
            </a:fld>
            <a:endParaRPr lang="ru-RU"/>
          </a:p>
        </p:txBody>
      </p:sp>
      <p:sp>
        <p:nvSpPr>
          <p:cNvPr id="11" name="Прямоугольник 10"/>
          <p:cNvSpPr/>
          <p:nvPr/>
        </p:nvSpPr>
        <p:spPr>
          <a:xfrm>
            <a:off x="2850357" y="476672"/>
            <a:ext cx="2537875" cy="461665"/>
          </a:xfrm>
          <a:prstGeom prst="rect">
            <a:avLst/>
          </a:prstGeom>
        </p:spPr>
        <p:txBody>
          <a:bodyPr wrap="square">
            <a:spAutoFit/>
          </a:bodyPr>
          <a:lstStyle/>
          <a:p>
            <a:pPr algn="ct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«Светофор»</a:t>
            </a:r>
            <a:endPar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endParaRPr>
          </a:p>
        </p:txBody>
      </p:sp>
      <p:sp>
        <p:nvSpPr>
          <p:cNvPr id="12" name="Прямоугольник 11"/>
          <p:cNvSpPr/>
          <p:nvPr/>
        </p:nvSpPr>
        <p:spPr>
          <a:xfrm>
            <a:off x="611560" y="980728"/>
            <a:ext cx="8136904" cy="2554545"/>
          </a:xfrm>
          <a:prstGeom prst="rect">
            <a:avLst/>
          </a:prstGeom>
          <a:ln>
            <a:solidFill>
              <a:srgbClr val="C00000"/>
            </a:solidFill>
          </a:ln>
        </p:spPr>
        <p:txBody>
          <a:bodyPr wrap="square">
            <a:spAutoFit/>
          </a:bodyPr>
          <a:lstStyle/>
          <a:p>
            <a:pPr algn="just"/>
            <a:r>
              <a:rPr lang="ru-RU" dirty="0" smtClean="0"/>
              <a:t> </a:t>
            </a:r>
            <a:r>
              <a:rPr lang="ru-RU" sz="2000" dirty="0" smtClean="0">
                <a:latin typeface="Arial Black" pitchFamily="34" charset="0"/>
              </a:rPr>
              <a:t>Учащиеся в начале занятия выбирают один из цветов: красный, желтый или зеленый. </a:t>
            </a:r>
          </a:p>
          <a:p>
            <a:pPr algn="just"/>
            <a:r>
              <a:rPr lang="ru-RU" sz="2000" dirty="0" smtClean="0">
                <a:latin typeface="Arial Black" pitchFamily="34" charset="0"/>
              </a:rPr>
              <a:t>    После занятия или выполненной работы, ребята должны высказать свое мнение по вопросу цвета. </a:t>
            </a:r>
          </a:p>
          <a:p>
            <a:endParaRPr lang="ru-RU" sz="2000" dirty="0" smtClean="0">
              <a:latin typeface="Arial Black" pitchFamily="34" charset="0"/>
            </a:endParaRPr>
          </a:p>
          <a:p>
            <a:r>
              <a:rPr lang="ru-RU" sz="2000" dirty="0" smtClean="0">
                <a:solidFill>
                  <a:srgbClr val="FF0000"/>
                </a:solidFill>
                <a:latin typeface="Arial Black" pitchFamily="34" charset="0"/>
              </a:rPr>
              <a:t>Красный</a:t>
            </a:r>
            <a:r>
              <a:rPr lang="ru-RU" sz="2000" dirty="0" smtClean="0">
                <a:latin typeface="Arial Black" pitchFamily="34" charset="0"/>
              </a:rPr>
              <a:t> – нет (что не понравилось, ошибки).</a:t>
            </a:r>
          </a:p>
          <a:p>
            <a:r>
              <a:rPr lang="ru-RU" sz="2000" dirty="0" smtClean="0">
                <a:solidFill>
                  <a:srgbClr val="FFFF00"/>
                </a:solidFill>
                <a:latin typeface="Arial Black" pitchFamily="34" charset="0"/>
              </a:rPr>
              <a:t>Желтый </a:t>
            </a:r>
            <a:r>
              <a:rPr lang="ru-RU" sz="2000" dirty="0" smtClean="0">
                <a:latin typeface="Arial Black" pitchFamily="34" charset="0"/>
              </a:rPr>
              <a:t>– не совсем (сомнения, трудности). </a:t>
            </a:r>
          </a:p>
          <a:p>
            <a:r>
              <a:rPr lang="ru-RU" sz="2000" dirty="0" smtClean="0">
                <a:solidFill>
                  <a:srgbClr val="00B050"/>
                </a:solidFill>
                <a:latin typeface="Arial Black" pitchFamily="34" charset="0"/>
              </a:rPr>
              <a:t>Зеленый </a:t>
            </a:r>
            <a:r>
              <a:rPr lang="ru-RU" sz="2000" dirty="0" smtClean="0">
                <a:latin typeface="Arial Black" pitchFamily="34" charset="0"/>
              </a:rPr>
              <a:t>– да (что понравилось, что получилось).</a:t>
            </a:r>
            <a:endParaRPr lang="ru-RU" sz="2000" dirty="0">
              <a:latin typeface="Arial Black" pitchFamily="34" charset="0"/>
            </a:endParaRPr>
          </a:p>
        </p:txBody>
      </p:sp>
      <p:pic>
        <p:nvPicPr>
          <p:cNvPr id="13" name="Picture 2" descr="D:\шаблоны презентации\светофор.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7" y="3501008"/>
            <a:ext cx="2664296"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344714"/>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490689" y="476672"/>
            <a:ext cx="3706463" cy="461665"/>
          </a:xfrm>
          <a:prstGeom prst="rect">
            <a:avLst/>
          </a:prstGeom>
        </p:spPr>
        <p:txBody>
          <a:bodyPr wrap="none">
            <a:spAutoFit/>
          </a:bodyPr>
          <a:lstStyle/>
          <a:p>
            <a:pPr algn="ct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«Пчелиный улей»</a:t>
            </a:r>
          </a:p>
        </p:txBody>
      </p:sp>
      <p:sp>
        <p:nvSpPr>
          <p:cNvPr id="9" name="Прямоугольник 8"/>
          <p:cNvSpPr/>
          <p:nvPr/>
        </p:nvSpPr>
        <p:spPr>
          <a:xfrm>
            <a:off x="683568" y="980728"/>
            <a:ext cx="7704856" cy="1477328"/>
          </a:xfrm>
          <a:prstGeom prst="rect">
            <a:avLst/>
          </a:prstGeom>
          <a:ln w="12700">
            <a:solidFill>
              <a:srgbClr val="C00000"/>
            </a:solidFill>
          </a:ln>
        </p:spPr>
        <p:txBody>
          <a:bodyPr wrap="square">
            <a:spAutoFit/>
          </a:bodyPr>
          <a:lstStyle/>
          <a:p>
            <a:r>
              <a:rPr lang="ru-RU" dirty="0" smtClean="0">
                <a:solidFill>
                  <a:schemeClr val="tx2">
                    <a:lumMod val="75000"/>
                  </a:schemeClr>
                </a:solidFill>
                <a:latin typeface="Arial Black" pitchFamily="34" charset="0"/>
              </a:rPr>
              <a:t>      Приём используется после подачи нового</a:t>
            </a:r>
          </a:p>
          <a:p>
            <a:r>
              <a:rPr lang="ru-RU" dirty="0" smtClean="0">
                <a:solidFill>
                  <a:schemeClr val="tx2">
                    <a:lumMod val="75000"/>
                  </a:schemeClr>
                </a:solidFill>
                <a:latin typeface="Arial Black" pitchFamily="34" charset="0"/>
              </a:rPr>
              <a:t>материала, преподаватель просит обсудить услышанный материал в парах и задать вопросы по материалу, который не поняли учащиеся, тем самым сразу</a:t>
            </a:r>
          </a:p>
          <a:p>
            <a:r>
              <a:rPr lang="ru-RU" dirty="0" smtClean="0">
                <a:solidFill>
                  <a:schemeClr val="tx2">
                    <a:lumMod val="75000"/>
                  </a:schemeClr>
                </a:solidFill>
                <a:latin typeface="Arial Black" pitchFamily="34" charset="0"/>
              </a:rPr>
              <a:t>же ликвидируются пробелы в знаниях.</a:t>
            </a:r>
          </a:p>
        </p:txBody>
      </p:sp>
      <p:pic>
        <p:nvPicPr>
          <p:cNvPr id="4" name="Рисунок 3" descr="https://avatars.mds.yandex.net/get-pdb/1535406/a37b05f9-89ce-4026-a86a-7536db579570/s1200?webp=fals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2780928"/>
            <a:ext cx="3240360" cy="3096344"/>
          </a:xfrm>
          <a:prstGeom prst="rect">
            <a:avLst/>
          </a:prstGeom>
          <a:noFill/>
          <a:ln>
            <a:noFill/>
          </a:ln>
        </p:spPr>
      </p:pic>
      <p:sp>
        <p:nvSpPr>
          <p:cNvPr id="32771" name="Rectangle 3"/>
          <p:cNvSpPr>
            <a:spLocks noChangeArrowheads="1"/>
          </p:cNvSpPr>
          <p:nvPr/>
        </p:nvSpPr>
        <p:spPr bwMode="auto">
          <a:xfrm rot="10800000" flipV="1">
            <a:off x="4716016" y="3193812"/>
            <a:ext cx="392392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chemeClr val="tx1"/>
                </a:solidFill>
                <a:effectLst/>
                <a:latin typeface="+mj-lt"/>
                <a:ea typeface="Calibri" pitchFamily="34" charset="0"/>
                <a:cs typeface="Times New Roman" pitchFamily="18" charset="0"/>
              </a:rPr>
              <a:t>Каждая пчела – это вопросы по материалу, который не понял обучающийся</a:t>
            </a:r>
            <a:endParaRPr kumimoji="0" lang="ru-RU" sz="2400" b="1" i="1"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1056899227"/>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28993" y="620688"/>
            <a:ext cx="1999266" cy="461665"/>
          </a:xfrm>
          <a:prstGeom prst="rect">
            <a:avLst/>
          </a:prstGeom>
        </p:spPr>
        <p:txBody>
          <a:bodyPr wrap="none">
            <a:spAutoFit/>
          </a:bodyPr>
          <a:lstStyle/>
          <a:p>
            <a:pPr marL="342900" indent="-342900" algn="ctr">
              <a:spcBef>
                <a:spcPct val="50000"/>
              </a:spcBef>
            </a:pPr>
            <a:r>
              <a:rPr lang="ru-RU" alt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«Анкета»</a:t>
            </a:r>
            <a:endParaRPr lang="ru-RU" alt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endParaRPr>
          </a:p>
        </p:txBody>
      </p:sp>
      <p:pic>
        <p:nvPicPr>
          <p:cNvPr id="3" name="Picture 2"/>
          <p:cNvPicPr>
            <a:picLocks noChangeAspect="1" noChangeArrowheads="1"/>
          </p:cNvPicPr>
          <p:nvPr/>
        </p:nvPicPr>
        <p:blipFill>
          <a:blip r:embed="rId2" cstate="print"/>
          <a:srcRect t="2872" b="2000"/>
          <a:stretch>
            <a:fillRect/>
          </a:stretch>
        </p:blipFill>
        <p:spPr bwMode="auto">
          <a:xfrm>
            <a:off x="539552" y="1772816"/>
            <a:ext cx="8208912" cy="4176464"/>
          </a:xfrm>
          <a:prstGeom prst="rect">
            <a:avLst/>
          </a:prstGeom>
          <a:solidFill>
            <a:srgbClr val="FFFFCC"/>
          </a:solid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63888" y="620688"/>
            <a:ext cx="1792478" cy="461665"/>
          </a:xfrm>
          <a:prstGeom prst="rect">
            <a:avLst/>
          </a:prstGeom>
        </p:spPr>
        <p:txBody>
          <a:bodyPr wrap="none">
            <a:spAutoFit/>
          </a:bodyPr>
          <a:lstStyle/>
          <a:p>
            <a:pPr marL="285750" indent="-285750"/>
            <a:r>
              <a:rPr lang="ru-RU" alt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«Итоги»</a:t>
            </a:r>
            <a:endParaRPr lang="ru-RU" alt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endParaRPr>
          </a:p>
        </p:txBody>
      </p:sp>
      <p:sp>
        <p:nvSpPr>
          <p:cNvPr id="7" name="Прямоугольник 6"/>
          <p:cNvSpPr/>
          <p:nvPr/>
        </p:nvSpPr>
        <p:spPr>
          <a:xfrm>
            <a:off x="683568" y="1772816"/>
            <a:ext cx="4572000" cy="2893100"/>
          </a:xfrm>
          <a:prstGeom prst="rect">
            <a:avLst/>
          </a:prstGeom>
          <a:solidFill>
            <a:schemeClr val="accent1">
              <a:lumMod val="20000"/>
              <a:lumOff val="80000"/>
            </a:schemeClr>
          </a:solidFill>
          <a:ln w="12700">
            <a:solidFill>
              <a:schemeClr val="tx1"/>
            </a:solidFill>
          </a:ln>
        </p:spPr>
        <p:txBody>
          <a:bodyPr>
            <a:spAutoFit/>
          </a:bodyPr>
          <a:lstStyle/>
          <a:p>
            <a:pPr marL="136525" algn="ctr">
              <a:spcBef>
                <a:spcPct val="20000"/>
              </a:spcBef>
            </a:pPr>
            <a:r>
              <a:rPr lang="ru-RU" altLang="ru-RU" i="1" dirty="0" smtClean="0">
                <a:latin typeface="Calibri" pitchFamily="34" charset="0"/>
              </a:rPr>
              <a:t> </a:t>
            </a:r>
            <a:r>
              <a:rPr lang="ru-RU" altLang="ru-RU" b="1" i="1" u="sng" dirty="0" smtClean="0">
                <a:solidFill>
                  <a:srgbClr val="C00000"/>
                </a:solidFill>
                <a:latin typeface="Calibri" pitchFamily="34" charset="0"/>
              </a:rPr>
              <a:t>Я на уроке</a:t>
            </a:r>
            <a:r>
              <a:rPr lang="ru-RU" altLang="ru-RU" i="1" dirty="0" smtClean="0">
                <a:latin typeface="Calibri" pitchFamily="34" charset="0"/>
              </a:rPr>
              <a:t>	</a:t>
            </a:r>
          </a:p>
          <a:p>
            <a:pPr marL="136525">
              <a:spcBef>
                <a:spcPct val="20000"/>
              </a:spcBef>
            </a:pPr>
            <a:r>
              <a:rPr lang="ru-RU" altLang="ru-RU" sz="2000" b="1" i="1" dirty="0" smtClean="0">
                <a:latin typeface="Calibri" pitchFamily="34" charset="0"/>
              </a:rPr>
              <a:t>1. работал	          1. понял материал</a:t>
            </a:r>
          </a:p>
          <a:p>
            <a:pPr marL="136525">
              <a:spcBef>
                <a:spcPct val="20000"/>
              </a:spcBef>
            </a:pPr>
            <a:r>
              <a:rPr lang="ru-RU" altLang="ru-RU" sz="2000" b="1" i="1" dirty="0" smtClean="0">
                <a:latin typeface="Calibri" pitchFamily="34" charset="0"/>
              </a:rPr>
              <a:t>	     </a:t>
            </a:r>
          </a:p>
          <a:p>
            <a:pPr marL="136525">
              <a:spcBef>
                <a:spcPct val="20000"/>
              </a:spcBef>
            </a:pPr>
            <a:r>
              <a:rPr lang="ru-RU" altLang="ru-RU" sz="2000" b="1" i="1" dirty="0" smtClean="0">
                <a:latin typeface="Calibri" pitchFamily="34" charset="0"/>
              </a:rPr>
              <a:t>2. отдыхал                  2. узнал</a:t>
            </a:r>
            <a:r>
              <a:rPr lang="en-US" altLang="ru-RU" sz="2000" b="1" i="1" dirty="0" smtClean="0">
                <a:latin typeface="Calibri" pitchFamily="34" charset="0"/>
              </a:rPr>
              <a:t> </a:t>
            </a:r>
            <a:r>
              <a:rPr lang="ru-RU" altLang="ru-RU" sz="2000" b="1" i="1" dirty="0" smtClean="0">
                <a:latin typeface="Calibri" pitchFamily="34" charset="0"/>
              </a:rPr>
              <a:t>больше, </a:t>
            </a:r>
          </a:p>
          <a:p>
            <a:pPr marL="136525">
              <a:spcBef>
                <a:spcPct val="20000"/>
              </a:spcBef>
            </a:pPr>
            <a:r>
              <a:rPr lang="ru-RU" altLang="ru-RU" sz="2000" b="1" i="1" dirty="0" smtClean="0">
                <a:latin typeface="Calibri" pitchFamily="34" charset="0"/>
              </a:rPr>
              <a:t>		               чем знал </a:t>
            </a:r>
          </a:p>
          <a:p>
            <a:pPr marL="136525">
              <a:spcBef>
                <a:spcPct val="20000"/>
              </a:spcBef>
            </a:pPr>
            <a:r>
              <a:rPr lang="ru-RU" altLang="ru-RU" sz="2000" b="1" i="1" dirty="0" smtClean="0">
                <a:latin typeface="Calibri" pitchFamily="34" charset="0"/>
              </a:rPr>
              <a:t> </a:t>
            </a:r>
          </a:p>
          <a:p>
            <a:pPr marL="136525">
              <a:spcBef>
                <a:spcPct val="20000"/>
              </a:spcBef>
            </a:pPr>
            <a:r>
              <a:rPr lang="ru-RU" altLang="ru-RU" sz="2000" b="1" i="1" dirty="0" smtClean="0">
                <a:latin typeface="Calibri" pitchFamily="34" charset="0"/>
              </a:rPr>
              <a:t>3.помогал другим      3. не понял</a:t>
            </a:r>
            <a:endParaRPr lang="ru-RU" sz="2000" b="1" dirty="0"/>
          </a:p>
        </p:txBody>
      </p:sp>
      <p:pic>
        <p:nvPicPr>
          <p:cNvPr id="9" name="Picture 9" descr="G:\4543971.png"/>
          <p:cNvPicPr>
            <a:picLocks noChangeAspect="1" noChangeArrowheads="1"/>
          </p:cNvPicPr>
          <p:nvPr/>
        </p:nvPicPr>
        <p:blipFill>
          <a:blip r:embed="rId2" cstate="print"/>
          <a:srcRect/>
          <a:stretch>
            <a:fillRect/>
          </a:stretch>
        </p:blipFill>
        <p:spPr bwMode="auto">
          <a:xfrm>
            <a:off x="6012160" y="1772816"/>
            <a:ext cx="2244725" cy="2735262"/>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03848" y="620688"/>
            <a:ext cx="2989921" cy="461665"/>
          </a:xfrm>
          <a:prstGeom prst="rect">
            <a:avLst/>
          </a:prstGeom>
        </p:spPr>
        <p:txBody>
          <a:bodyPr wrap="none">
            <a:spAutoFit/>
          </a:bodyPr>
          <a:lstStyle/>
          <a:p>
            <a:pPr lvl="0"/>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«Релаксация»</a:t>
            </a:r>
            <a:endPar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endParaRPr>
          </a:p>
        </p:txBody>
      </p:sp>
      <p:sp>
        <p:nvSpPr>
          <p:cNvPr id="3" name="Прямоугольник 2"/>
          <p:cNvSpPr/>
          <p:nvPr/>
        </p:nvSpPr>
        <p:spPr>
          <a:xfrm>
            <a:off x="827584" y="1340768"/>
            <a:ext cx="7848872" cy="2246769"/>
          </a:xfrm>
          <a:prstGeom prst="rect">
            <a:avLst/>
          </a:prstGeom>
          <a:ln w="19050">
            <a:solidFill>
              <a:srgbClr val="C00000"/>
            </a:solidFill>
          </a:ln>
        </p:spPr>
        <p:txBody>
          <a:bodyPr wrap="square">
            <a:spAutoFit/>
          </a:bodyPr>
          <a:lstStyle/>
          <a:p>
            <a:r>
              <a:rPr lang="en-US" sz="2000" dirty="0" smtClean="0">
                <a:latin typeface="Arial Black" pitchFamily="34" charset="0"/>
              </a:rPr>
              <a:t>     </a:t>
            </a:r>
            <a:r>
              <a:rPr lang="ru-RU" sz="2000" dirty="0" smtClean="0">
                <a:solidFill>
                  <a:schemeClr val="tx2">
                    <a:lumMod val="75000"/>
                  </a:schemeClr>
                </a:solidFill>
                <a:latin typeface="Arial Black" pitchFamily="34" charset="0"/>
              </a:rPr>
              <a:t>Закройте глаза и вспомните приятные моменты нашего занятия.</a:t>
            </a:r>
          </a:p>
          <a:p>
            <a:r>
              <a:rPr lang="ru-RU" sz="2000" dirty="0" smtClean="0">
                <a:solidFill>
                  <a:schemeClr val="tx2">
                    <a:lumMod val="75000"/>
                  </a:schemeClr>
                </a:solidFill>
                <a:latin typeface="Arial Black" pitchFamily="34" charset="0"/>
              </a:rPr>
              <a:t>Я рада, что на протяжении всего занятия вы были внимательны.</a:t>
            </a:r>
          </a:p>
          <a:p>
            <a:r>
              <a:rPr lang="ru-RU" sz="2000" dirty="0" smtClean="0">
                <a:solidFill>
                  <a:schemeClr val="tx2">
                    <a:lumMod val="75000"/>
                  </a:schemeClr>
                </a:solidFill>
                <a:latin typeface="Arial Black" pitchFamily="34" charset="0"/>
              </a:rPr>
              <a:t>Я хочу, чтобы все, кто работал хорошо – улыбнулись мне, а кто чувствует в себе потенциал работать еще лучше – поаплодировали себе.</a:t>
            </a:r>
            <a:endParaRPr lang="ru-RU" sz="2000" dirty="0">
              <a:solidFill>
                <a:schemeClr val="tx2">
                  <a:lumMod val="75000"/>
                </a:schemeClr>
              </a:solidFill>
              <a:latin typeface="Arial Black"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4293096"/>
            <a:ext cx="5112568" cy="2016224"/>
          </a:xfrm>
          <a:prstGeom prst="rect">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124744"/>
            <a:ext cx="4572000" cy="5016758"/>
          </a:xfrm>
          <a:prstGeom prst="rect">
            <a:avLst/>
          </a:prstGeom>
          <a:ln w="12700">
            <a:solidFill>
              <a:srgbClr val="C00000"/>
            </a:solidFill>
          </a:ln>
        </p:spPr>
        <p:txBody>
          <a:bodyPr>
            <a:spAutoFit/>
          </a:bodyPr>
          <a:lstStyle/>
          <a:p>
            <a:r>
              <a:rPr lang="ru-RU" sz="1600" dirty="0" smtClean="0">
                <a:solidFill>
                  <a:schemeClr val="tx2">
                    <a:lumMod val="75000"/>
                  </a:schemeClr>
                </a:solidFill>
                <a:latin typeface="Arial Black" pitchFamily="34" charset="0"/>
              </a:rPr>
              <a:t>   Ученикам дается на листочках нарисовать слона. Листочки собираются учителем для дальнейшего анализа работы учащегося на уроке. Ученикам затем устно дается характеристика элементов. </a:t>
            </a:r>
          </a:p>
          <a:p>
            <a:r>
              <a:rPr lang="ru-RU" sz="1600" dirty="0" smtClean="0">
                <a:solidFill>
                  <a:srgbClr val="00B050"/>
                </a:solidFill>
                <a:latin typeface="Arial Black" pitchFamily="34" charset="0"/>
              </a:rPr>
              <a:t>Уши </a:t>
            </a:r>
            <a:r>
              <a:rPr lang="ru-RU" sz="1600" dirty="0" smtClean="0">
                <a:latin typeface="Arial Black" pitchFamily="34" charset="0"/>
              </a:rPr>
              <a:t>- </a:t>
            </a:r>
            <a:r>
              <a:rPr lang="ru-RU" sz="1600" dirty="0" smtClean="0">
                <a:solidFill>
                  <a:schemeClr val="tx2">
                    <a:lumMod val="75000"/>
                  </a:schemeClr>
                </a:solidFill>
                <a:latin typeface="Arial Black" pitchFamily="34" charset="0"/>
              </a:rPr>
              <a:t>значит человек внимательно слушает, воспринимает больше на слух; </a:t>
            </a:r>
          </a:p>
          <a:p>
            <a:r>
              <a:rPr lang="ru-RU" sz="1600" dirty="0" smtClean="0">
                <a:solidFill>
                  <a:schemeClr val="accent5">
                    <a:lumMod val="50000"/>
                  </a:schemeClr>
                </a:solidFill>
                <a:latin typeface="Arial Black" pitchFamily="34" charset="0"/>
              </a:rPr>
              <a:t>глаза </a:t>
            </a:r>
            <a:r>
              <a:rPr lang="ru-RU" sz="1600" dirty="0" smtClean="0">
                <a:latin typeface="Arial Black" pitchFamily="34" charset="0"/>
              </a:rPr>
              <a:t>- </a:t>
            </a:r>
            <a:r>
              <a:rPr lang="ru-RU" sz="1600" dirty="0" smtClean="0">
                <a:solidFill>
                  <a:schemeClr val="tx2">
                    <a:lumMod val="75000"/>
                  </a:schemeClr>
                </a:solidFill>
                <a:latin typeface="Arial Black" pitchFamily="34" charset="0"/>
              </a:rPr>
              <a:t>внимательно смотрит, воспринимает больше зрительно; </a:t>
            </a:r>
          </a:p>
          <a:p>
            <a:r>
              <a:rPr lang="ru-RU" sz="1600" dirty="0" smtClean="0">
                <a:solidFill>
                  <a:srgbClr val="FF0000"/>
                </a:solidFill>
                <a:latin typeface="Arial Black" pitchFamily="34" charset="0"/>
              </a:rPr>
              <a:t>хобот</a:t>
            </a:r>
            <a:r>
              <a:rPr lang="ru-RU" sz="1600" dirty="0" smtClean="0">
                <a:latin typeface="Arial Black" pitchFamily="34" charset="0"/>
              </a:rPr>
              <a:t> </a:t>
            </a:r>
            <a:r>
              <a:rPr lang="ru-RU" sz="1600" dirty="0" smtClean="0">
                <a:solidFill>
                  <a:schemeClr val="tx2">
                    <a:lumMod val="75000"/>
                  </a:schemeClr>
                </a:solidFill>
                <a:latin typeface="Arial Black" pitchFamily="34" charset="0"/>
              </a:rPr>
              <a:t>– знания, которые вы приобретаете; </a:t>
            </a:r>
          </a:p>
          <a:p>
            <a:r>
              <a:rPr lang="ru-RU" sz="1600" dirty="0" smtClean="0">
                <a:solidFill>
                  <a:srgbClr val="FFC000"/>
                </a:solidFill>
                <a:latin typeface="Arial Black" pitchFamily="34" charset="0"/>
              </a:rPr>
              <a:t>голова</a:t>
            </a:r>
            <a:r>
              <a:rPr lang="ru-RU" sz="1600" dirty="0" smtClean="0">
                <a:latin typeface="Arial Black" pitchFamily="34" charset="0"/>
              </a:rPr>
              <a:t> </a:t>
            </a:r>
            <a:r>
              <a:rPr lang="ru-RU" sz="1600" dirty="0" smtClean="0">
                <a:solidFill>
                  <a:schemeClr val="tx2">
                    <a:lumMod val="75000"/>
                  </a:schemeClr>
                </a:solidFill>
                <a:latin typeface="Arial Black" pitchFamily="34" charset="0"/>
              </a:rPr>
              <a:t>– это мыслительные процессы; </a:t>
            </a:r>
          </a:p>
          <a:p>
            <a:r>
              <a:rPr lang="ru-RU" sz="1600" dirty="0" smtClean="0">
                <a:solidFill>
                  <a:schemeClr val="tx2">
                    <a:lumMod val="75000"/>
                  </a:schemeClr>
                </a:solidFill>
                <a:latin typeface="Arial Black" pitchFamily="34" charset="0"/>
              </a:rPr>
              <a:t>посмотреть на соотношение головы и туловища: большая голова – автор рисунка больше действует г</a:t>
            </a:r>
            <a:r>
              <a:rPr lang="ru-RU" sz="1600" dirty="0" smtClean="0">
                <a:latin typeface="Arial Black" pitchFamily="34" charset="0"/>
              </a:rPr>
              <a:t>оловой; </a:t>
            </a:r>
          </a:p>
          <a:p>
            <a:r>
              <a:rPr lang="ru-RU" sz="1600" dirty="0" smtClean="0">
                <a:latin typeface="Arial Black" pitchFamily="34" charset="0"/>
              </a:rPr>
              <a:t>ноги тонкие – неуверенность. </a:t>
            </a:r>
          </a:p>
        </p:txBody>
      </p:sp>
      <p:sp>
        <p:nvSpPr>
          <p:cNvPr id="3" name="Прямоугольник 2"/>
          <p:cNvSpPr/>
          <p:nvPr/>
        </p:nvSpPr>
        <p:spPr>
          <a:xfrm>
            <a:off x="3935270" y="467797"/>
            <a:ext cx="1444626" cy="400110"/>
          </a:xfrm>
          <a:prstGeom prst="rect">
            <a:avLst/>
          </a:prstGeom>
        </p:spPr>
        <p:txBody>
          <a:bodyPr wrap="none">
            <a:spAutoFit/>
          </a:bodyPr>
          <a:lstStyle/>
          <a:p>
            <a:pPr lvl="0"/>
            <a:r>
              <a:rPr lang="ru-RU"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«Слон» </a:t>
            </a:r>
          </a:p>
        </p:txBody>
      </p:sp>
      <p:pic>
        <p:nvPicPr>
          <p:cNvPr id="67585" name="Picture 1" descr="slon24"/>
          <p:cNvPicPr>
            <a:picLocks noChangeAspect="1" noChangeArrowheads="1"/>
          </p:cNvPicPr>
          <p:nvPr/>
        </p:nvPicPr>
        <p:blipFill>
          <a:blip r:embed="rId2" cstate="print"/>
          <a:srcRect/>
          <a:stretch>
            <a:fillRect/>
          </a:stretch>
        </p:blipFill>
        <p:spPr bwMode="auto">
          <a:xfrm>
            <a:off x="5796136" y="1052736"/>
            <a:ext cx="2592288" cy="2088232"/>
          </a:xfrm>
          <a:prstGeom prst="rect">
            <a:avLst/>
          </a:prstGeom>
          <a:noFill/>
          <a:ln w="19050">
            <a:solidFill>
              <a:schemeClr val="tx1"/>
            </a:solidFill>
            <a:miter lim="800000"/>
            <a:headEnd/>
            <a:tailEnd/>
          </a:ln>
        </p:spPr>
      </p:pic>
      <p:pic>
        <p:nvPicPr>
          <p:cNvPr id="67586" name="Picture 2" descr="slon46"/>
          <p:cNvPicPr>
            <a:picLocks noChangeAspect="1" noChangeArrowheads="1"/>
          </p:cNvPicPr>
          <p:nvPr/>
        </p:nvPicPr>
        <p:blipFill>
          <a:blip r:embed="rId3" cstate="print"/>
          <a:srcRect/>
          <a:stretch>
            <a:fillRect/>
          </a:stretch>
        </p:blipFill>
        <p:spPr bwMode="auto">
          <a:xfrm>
            <a:off x="5796136" y="3501008"/>
            <a:ext cx="2592288" cy="2160240"/>
          </a:xfrm>
          <a:prstGeom prst="rect">
            <a:avLst/>
          </a:prstGeom>
          <a:noFill/>
          <a:ln w="12700">
            <a:solidFill>
              <a:schemeClr val="tx1"/>
            </a:solidFill>
            <a:miter lim="800000"/>
            <a:headEnd/>
            <a:tailEnd/>
          </a:ln>
        </p:spPr>
      </p:pic>
    </p:spTree>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63888" y="476672"/>
            <a:ext cx="2866490" cy="523220"/>
          </a:xfrm>
          <a:prstGeom prst="rect">
            <a:avLst/>
          </a:prstGeom>
        </p:spPr>
        <p:txBody>
          <a:bodyPr wrap="none">
            <a:spAutoFit/>
          </a:bodyPr>
          <a:lstStyle/>
          <a:p>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a:t>
            </a:r>
            <a:r>
              <a:rPr lang="ru-RU"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Фишбоун</a:t>
            </a: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a:t>
            </a:r>
            <a:r>
              <a:rPr lang="ru-RU" dirty="0" smtClean="0"/>
              <a:t> </a:t>
            </a:r>
            <a:endParaRPr lang="ru-RU" dirty="0"/>
          </a:p>
        </p:txBody>
      </p:sp>
      <p:sp>
        <p:nvSpPr>
          <p:cNvPr id="4" name="Прямоугольник 3"/>
          <p:cNvSpPr/>
          <p:nvPr/>
        </p:nvSpPr>
        <p:spPr>
          <a:xfrm>
            <a:off x="467544" y="1052736"/>
            <a:ext cx="8208912" cy="2031325"/>
          </a:xfrm>
          <a:prstGeom prst="rect">
            <a:avLst/>
          </a:prstGeom>
        </p:spPr>
        <p:txBody>
          <a:bodyPr wrap="square">
            <a:spAutoFit/>
          </a:bodyPr>
          <a:lstStyle/>
          <a:p>
            <a:pPr lvl="0" indent="457200" algn="just" fontAlgn="base">
              <a:spcBef>
                <a:spcPct val="0"/>
              </a:spcBef>
              <a:spcAft>
                <a:spcPct val="0"/>
              </a:spcAft>
            </a:pPr>
            <a:r>
              <a:rPr lang="ru-RU" dirty="0" smtClean="0">
                <a:solidFill>
                  <a:schemeClr val="tx2">
                    <a:lumMod val="75000"/>
                  </a:schemeClr>
                </a:solidFill>
                <a:latin typeface="Arial Black" pitchFamily="34" charset="0"/>
                <a:ea typeface="Calibri" pitchFamily="34" charset="0"/>
                <a:cs typeface="Times New Roman" pitchFamily="18" charset="0"/>
              </a:rPr>
              <a:t>Эффективность решения поставленной учебной задачи (проблемной ситуации) можно оформить в виде графического организатора </a:t>
            </a:r>
            <a:r>
              <a:rPr lang="ru-RU" b="1" i="1" dirty="0" smtClean="0">
                <a:solidFill>
                  <a:schemeClr val="tx2">
                    <a:lumMod val="75000"/>
                  </a:schemeClr>
                </a:solidFill>
                <a:latin typeface="Arial Black" pitchFamily="34" charset="0"/>
                <a:ea typeface="Calibri" pitchFamily="34" charset="0"/>
                <a:cs typeface="Times New Roman" pitchFamily="18" charset="0"/>
              </a:rPr>
              <a:t>«рыбья кость</a:t>
            </a:r>
            <a:r>
              <a:rPr lang="ru-RU" dirty="0" smtClean="0">
                <a:solidFill>
                  <a:schemeClr val="tx2">
                    <a:lumMod val="75000"/>
                  </a:schemeClr>
                </a:solidFill>
                <a:latin typeface="Arial Black" pitchFamily="34" charset="0"/>
                <a:ea typeface="Calibri" pitchFamily="34" charset="0"/>
                <a:cs typeface="Times New Roman" pitchFamily="18" charset="0"/>
              </a:rPr>
              <a:t>» или </a:t>
            </a:r>
            <a:r>
              <a:rPr lang="ru-RU" b="1" i="1" dirty="0" smtClean="0">
                <a:solidFill>
                  <a:schemeClr val="tx2">
                    <a:lumMod val="75000"/>
                  </a:schemeClr>
                </a:solidFill>
                <a:latin typeface="Arial Black" pitchFamily="34" charset="0"/>
                <a:ea typeface="Calibri" pitchFamily="34" charset="0"/>
                <a:cs typeface="Times New Roman" pitchFamily="18" charset="0"/>
              </a:rPr>
              <a:t> Прием «</a:t>
            </a:r>
            <a:r>
              <a:rPr lang="ru-RU" b="1" i="1" dirty="0" err="1" smtClean="0">
                <a:solidFill>
                  <a:schemeClr val="tx2">
                    <a:lumMod val="75000"/>
                  </a:schemeClr>
                </a:solidFill>
                <a:latin typeface="Arial Black" pitchFamily="34" charset="0"/>
                <a:ea typeface="Calibri" pitchFamily="34" charset="0"/>
                <a:cs typeface="Times New Roman" pitchFamily="18" charset="0"/>
              </a:rPr>
              <a:t>Фишбоун</a:t>
            </a:r>
            <a:r>
              <a:rPr lang="ru-RU" b="1" i="1" dirty="0" smtClean="0">
                <a:solidFill>
                  <a:schemeClr val="tx2">
                    <a:lumMod val="75000"/>
                  </a:schemeClr>
                </a:solidFill>
                <a:latin typeface="Arial Black" pitchFamily="34" charset="0"/>
                <a:ea typeface="Calibri" pitchFamily="34" charset="0"/>
                <a:cs typeface="Times New Roman" pitchFamily="18" charset="0"/>
              </a:rPr>
              <a:t>»</a:t>
            </a:r>
            <a:r>
              <a:rPr lang="ru-RU" dirty="0" smtClean="0">
                <a:solidFill>
                  <a:schemeClr val="tx2">
                    <a:lumMod val="75000"/>
                  </a:schemeClr>
                </a:solidFill>
                <a:latin typeface="Arial Black" pitchFamily="34" charset="0"/>
                <a:ea typeface="Calibri" pitchFamily="34" charset="0"/>
                <a:cs typeface="Times New Roman" pitchFamily="18" charset="0"/>
              </a:rPr>
              <a:t> (от англ. </a:t>
            </a:r>
            <a:r>
              <a:rPr lang="ru-RU" dirty="0" err="1" smtClean="0">
                <a:solidFill>
                  <a:schemeClr val="tx2">
                    <a:lumMod val="75000"/>
                  </a:schemeClr>
                </a:solidFill>
                <a:latin typeface="Arial Black" pitchFamily="34" charset="0"/>
                <a:ea typeface="Calibri" pitchFamily="34" charset="0"/>
                <a:cs typeface="Times New Roman" pitchFamily="18" charset="0"/>
              </a:rPr>
              <a:t>fishbone</a:t>
            </a:r>
            <a:r>
              <a:rPr lang="ru-RU" dirty="0" smtClean="0">
                <a:solidFill>
                  <a:schemeClr val="tx2">
                    <a:lumMod val="75000"/>
                  </a:schemeClr>
                </a:solidFill>
                <a:latin typeface="Arial Black" pitchFamily="34" charset="0"/>
                <a:ea typeface="Calibri" pitchFamily="34" charset="0"/>
                <a:cs typeface="Times New Roman" pitchFamily="18" charset="0"/>
              </a:rPr>
              <a:t> – </a:t>
            </a:r>
            <a:r>
              <a:rPr lang="ru-RU" b="1" dirty="0" smtClean="0">
                <a:solidFill>
                  <a:schemeClr val="tx2">
                    <a:lumMod val="75000"/>
                  </a:schemeClr>
                </a:solidFill>
                <a:latin typeface="Arial Black" pitchFamily="34" charset="0"/>
                <a:ea typeface="Calibri" pitchFamily="34" charset="0"/>
                <a:cs typeface="Times New Roman" pitchFamily="18" charset="0"/>
              </a:rPr>
              <a:t>рыбья</a:t>
            </a:r>
            <a:r>
              <a:rPr lang="ru-RU" dirty="0" smtClean="0">
                <a:solidFill>
                  <a:schemeClr val="tx2">
                    <a:lumMod val="75000"/>
                  </a:schemeClr>
                </a:solidFill>
                <a:latin typeface="Arial Black" pitchFamily="34" charset="0"/>
                <a:ea typeface="Calibri" pitchFamily="34" charset="0"/>
                <a:cs typeface="Times New Roman" pitchFamily="18" charset="0"/>
              </a:rPr>
              <a:t> </a:t>
            </a:r>
            <a:r>
              <a:rPr lang="ru-RU" b="1" dirty="0" smtClean="0">
                <a:solidFill>
                  <a:schemeClr val="tx2">
                    <a:lumMod val="75000"/>
                  </a:schemeClr>
                </a:solidFill>
                <a:latin typeface="Arial Black" pitchFamily="34" charset="0"/>
                <a:ea typeface="Calibri" pitchFamily="34" charset="0"/>
                <a:cs typeface="Times New Roman" pitchFamily="18" charset="0"/>
              </a:rPr>
              <a:t>кость</a:t>
            </a:r>
            <a:r>
              <a:rPr lang="ru-RU" dirty="0" smtClean="0">
                <a:solidFill>
                  <a:schemeClr val="tx2">
                    <a:lumMod val="75000"/>
                  </a:schemeClr>
                </a:solidFill>
                <a:latin typeface="Arial Black" pitchFamily="34" charset="0"/>
                <a:ea typeface="Calibri" pitchFamily="34" charset="0"/>
                <a:cs typeface="Times New Roman" pitchFamily="18" charset="0"/>
              </a:rPr>
              <a:t>) были придуманы профессором Кауро </a:t>
            </a:r>
            <a:r>
              <a:rPr lang="ru-RU" dirty="0" err="1" smtClean="0">
                <a:solidFill>
                  <a:schemeClr val="tx2">
                    <a:lumMod val="75000"/>
                  </a:schemeClr>
                </a:solidFill>
                <a:latin typeface="Arial Black" pitchFamily="34" charset="0"/>
                <a:ea typeface="Calibri" pitchFamily="34" charset="0"/>
                <a:cs typeface="Times New Roman" pitchFamily="18" charset="0"/>
              </a:rPr>
              <a:t>Ишикава</a:t>
            </a:r>
            <a:r>
              <a:rPr lang="ru-RU" dirty="0" smtClean="0">
                <a:solidFill>
                  <a:schemeClr val="tx2">
                    <a:lumMod val="75000"/>
                  </a:schemeClr>
                </a:solidFill>
                <a:latin typeface="Arial Black" pitchFamily="34" charset="0"/>
                <a:ea typeface="Calibri" pitchFamily="34" charset="0"/>
                <a:cs typeface="Times New Roman" pitchFamily="18" charset="0"/>
              </a:rPr>
              <a:t>:</a:t>
            </a:r>
            <a:endParaRPr lang="ru-RU" dirty="0" smtClean="0">
              <a:solidFill>
                <a:schemeClr val="tx2">
                  <a:lumMod val="75000"/>
                </a:schemeClr>
              </a:solidFill>
              <a:latin typeface="Arial Black" pitchFamily="34" charset="0"/>
            </a:endParaRPr>
          </a:p>
          <a:p>
            <a:pPr lvl="0" indent="457200" algn="just" eaLnBrk="0" fontAlgn="base" hangingPunct="0">
              <a:spcBef>
                <a:spcPct val="0"/>
              </a:spcBef>
              <a:spcAft>
                <a:spcPct val="0"/>
              </a:spcAft>
            </a:pPr>
            <a:r>
              <a:rPr lang="ru-RU" dirty="0" smtClean="0">
                <a:solidFill>
                  <a:schemeClr val="tx2">
                    <a:lumMod val="75000"/>
                  </a:schemeClr>
                </a:solidFill>
                <a:latin typeface="Arial Black" pitchFamily="34" charset="0"/>
                <a:ea typeface="Calibri" pitchFamily="34" charset="0"/>
                <a:cs typeface="Times New Roman" pitchFamily="18" charset="0"/>
              </a:rPr>
              <a:t>Записи должны быть краткими, представлять собой ключевые слова или фразы, отражающие суть.</a:t>
            </a:r>
            <a:endParaRPr lang="ru-RU" dirty="0" smtClean="0">
              <a:solidFill>
                <a:schemeClr val="tx2">
                  <a:lumMod val="75000"/>
                </a:schemeClr>
              </a:solidFill>
              <a:latin typeface="Arial Black" pitchFamily="34" charset="0"/>
            </a:endParaRPr>
          </a:p>
        </p:txBody>
      </p:sp>
      <p:sp>
        <p:nvSpPr>
          <p:cNvPr id="64528"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4578" name="AutoShape 2" descr="Использование приёма « фишбоун» для развития критического мышления  обучающихс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4579" name="Picture 3"/>
          <p:cNvPicPr>
            <a:picLocks noChangeAspect="1" noChangeArrowheads="1"/>
          </p:cNvPicPr>
          <p:nvPr/>
        </p:nvPicPr>
        <p:blipFill>
          <a:blip r:embed="rId2" cstate="print"/>
          <a:srcRect/>
          <a:stretch>
            <a:fillRect/>
          </a:stretch>
        </p:blipFill>
        <p:spPr bwMode="auto">
          <a:xfrm>
            <a:off x="683568" y="3140968"/>
            <a:ext cx="7992888" cy="3429000"/>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F31AD309-CCD8-4188-8653-7EF0E1ED19F7}" type="slidenum">
              <a:rPr lang="ru-RU"/>
              <a:pPr/>
              <a:t>27</a:t>
            </a:fld>
            <a:endParaRPr lang="ru-RU"/>
          </a:p>
        </p:txBody>
      </p:sp>
      <p:sp>
        <p:nvSpPr>
          <p:cNvPr id="20484" name="AutoShape 4"/>
          <p:cNvSpPr>
            <a:spLocks noChangeArrowheads="1"/>
          </p:cNvSpPr>
          <p:nvPr/>
        </p:nvSpPr>
        <p:spPr bwMode="auto">
          <a:xfrm>
            <a:off x="1619672" y="188640"/>
            <a:ext cx="6048672" cy="2592288"/>
          </a:xfrm>
          <a:prstGeom prst="cloudCallout">
            <a:avLst>
              <a:gd name="adj1" fmla="val -20796"/>
              <a:gd name="adj2" fmla="val 70370"/>
            </a:avLst>
          </a:prstGeom>
          <a:solidFill>
            <a:srgbClr val="CC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90000"/>
              </a:lnSpc>
              <a:spcBef>
                <a:spcPct val="20000"/>
              </a:spcBef>
              <a:buClr>
                <a:schemeClr val="hlink"/>
              </a:buClr>
              <a:buFont typeface="Wingdings" pitchFamily="2" charset="2"/>
              <a:buNone/>
            </a:pPr>
            <a:r>
              <a:rPr lang="ru-RU" sz="2000" b="1" i="1" dirty="0">
                <a:solidFill>
                  <a:srgbClr val="663300"/>
                </a:solidFill>
                <a:latin typeface="Arial Black" pitchFamily="34" charset="0"/>
              </a:rPr>
              <a:t>3. Рефлексия содержания учебного материала.</a:t>
            </a:r>
          </a:p>
        </p:txBody>
      </p:sp>
      <p:sp>
        <p:nvSpPr>
          <p:cNvPr id="7" name="Прямоугольник 6"/>
          <p:cNvSpPr/>
          <p:nvPr/>
        </p:nvSpPr>
        <p:spPr>
          <a:xfrm>
            <a:off x="539552" y="3501008"/>
            <a:ext cx="8064896" cy="1754326"/>
          </a:xfrm>
          <a:prstGeom prst="rect">
            <a:avLst/>
          </a:prstGeom>
          <a:ln w="19050">
            <a:solidFill>
              <a:srgbClr val="C00000"/>
            </a:solidFill>
          </a:ln>
        </p:spPr>
        <p:txBody>
          <a:bodyPr wrap="square">
            <a:spAutoFit/>
          </a:bodyPr>
          <a:lstStyle/>
          <a:p>
            <a:pPr algn="just">
              <a:lnSpc>
                <a:spcPct val="90000"/>
              </a:lnSpc>
              <a:buFont typeface="Wingdings" pitchFamily="2" charset="2"/>
              <a:buNone/>
              <a:defRPr/>
            </a:pPr>
            <a:r>
              <a:rPr lang="ru-RU" sz="2000" b="1" dirty="0" smtClean="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Цель: </a:t>
            </a:r>
            <a:r>
              <a:rPr lang="ru-RU" sz="2000" b="1" dirty="0" smtClean="0">
                <a:solidFill>
                  <a:schemeClr val="accent4">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Определение продуктивности урока, выявление уровня  осознания содержания пройденного.</a:t>
            </a:r>
          </a:p>
          <a:p>
            <a:pPr algn="just">
              <a:lnSpc>
                <a:spcPct val="90000"/>
              </a:lnSpc>
              <a:buFont typeface="Wingdings" pitchFamily="2" charset="2"/>
              <a:buNone/>
              <a:defRPr/>
            </a:pPr>
            <a:endParaRPr lang="ru-RU" sz="2000" b="1" dirty="0" smtClean="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just">
              <a:lnSpc>
                <a:spcPct val="90000"/>
              </a:lnSpc>
              <a:buFont typeface="Wingdings" pitchFamily="2" charset="2"/>
              <a:buNone/>
              <a:defRPr/>
            </a:pPr>
            <a:r>
              <a:rPr lang="ru-RU" sz="2000" b="1" dirty="0" smtClean="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Когда: </a:t>
            </a:r>
            <a:r>
              <a:rPr lang="ru-RU" sz="2000" b="1" dirty="0" smtClean="0">
                <a:solidFill>
                  <a:schemeClr val="accent4">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В конце урока.</a:t>
            </a:r>
          </a:p>
          <a:p>
            <a:pPr algn="just">
              <a:lnSpc>
                <a:spcPct val="90000"/>
              </a:lnSpc>
              <a:buFont typeface="Wingdings" pitchFamily="2" charset="2"/>
              <a:buNone/>
              <a:defRPr/>
            </a:pPr>
            <a:endParaRPr lang="ru-RU" sz="2000" b="1" dirty="0" smtClean="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just">
              <a:lnSpc>
                <a:spcPct val="90000"/>
              </a:lnSpc>
              <a:buFont typeface="Wingdings" pitchFamily="2" charset="2"/>
              <a:buNone/>
              <a:defRPr/>
            </a:pPr>
            <a:r>
              <a:rPr lang="ru-RU" sz="2000" b="1" dirty="0" smtClean="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 Главный «объект»: </a:t>
            </a:r>
            <a:r>
              <a:rPr lang="ru-RU" sz="2000" b="1" dirty="0" smtClean="0">
                <a:solidFill>
                  <a:schemeClr val="accent4">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Осознание содержания материала.</a:t>
            </a:r>
          </a:p>
        </p:txBody>
      </p:sp>
    </p:spTree>
    <p:extLst>
      <p:ext uri="{BB962C8B-B14F-4D97-AF65-F5344CB8AC3E}">
        <p14:creationId xmlns:p14="http://schemas.microsoft.com/office/powerpoint/2010/main" val="2063116693"/>
      </p:ext>
    </p:extLst>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47864" y="692696"/>
            <a:ext cx="3024335" cy="461665"/>
          </a:xfrm>
          <a:prstGeom prst="rect">
            <a:avLst/>
          </a:prstGeom>
        </p:spPr>
        <p:txBody>
          <a:bodyPr wrap="square">
            <a:spAutoFit/>
          </a:bodyPr>
          <a:lstStyle/>
          <a:p>
            <a:pPr algn="ct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«Поезд»</a:t>
            </a:r>
            <a:endPar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endParaRPr>
          </a:p>
        </p:txBody>
      </p:sp>
      <p:sp>
        <p:nvSpPr>
          <p:cNvPr id="3" name="Прямоугольник 2"/>
          <p:cNvSpPr/>
          <p:nvPr/>
        </p:nvSpPr>
        <p:spPr>
          <a:xfrm>
            <a:off x="467544" y="1268760"/>
            <a:ext cx="8208912" cy="2585323"/>
          </a:xfrm>
          <a:prstGeom prst="rect">
            <a:avLst/>
          </a:prstGeom>
          <a:ln w="28575">
            <a:solidFill>
              <a:srgbClr val="C00000"/>
            </a:solidFill>
          </a:ln>
        </p:spPr>
        <p:txBody>
          <a:bodyPr wrap="square">
            <a:spAutoFit/>
          </a:bodyPr>
          <a:lstStyle/>
          <a:p>
            <a:pPr algn="just"/>
            <a:r>
              <a:rPr lang="ru-RU" dirty="0" smtClean="0">
                <a:solidFill>
                  <a:schemeClr val="tx2">
                    <a:lumMod val="75000"/>
                  </a:schemeClr>
                </a:solidFill>
                <a:latin typeface="Arial Black" pitchFamily="34" charset="0"/>
              </a:rPr>
              <a:t>     На парте перед каждым ребенком два жетона: один – с улыбающимся личиком, другой – с грустным. На доске поезд с вагончиками, на которых обозначены этапы урока. Детям предлагают опустить «веселое личико» в тот вагончик, который указывает на то задание, которое вам было интересно выполнять, а «грустное личико» в тот, который символизирует задание, которое показалось не интересным. Можно использовать только один жетон по усмотрению ученика.</a:t>
            </a:r>
            <a:endParaRPr lang="ru-RU" dirty="0">
              <a:solidFill>
                <a:schemeClr val="tx2">
                  <a:lumMod val="75000"/>
                </a:schemeClr>
              </a:solidFill>
              <a:latin typeface="Arial Black" pitchFamily="34" charset="0"/>
            </a:endParaRPr>
          </a:p>
        </p:txBody>
      </p:sp>
      <p:pic>
        <p:nvPicPr>
          <p:cNvPr id="4" name="Picture 8" descr="https://avatars.mds.yandex.net/get-pdb/28866/1ecfdd1b-9826-4335-9c08-f344380ec6d0/s1200?webp=fal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3501008"/>
            <a:ext cx="892549" cy="8761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avatars.mds.yandex.net/get-pdb/1885801/daf70fbf-338e-4b5e-ba74-398bb52ea49a/s12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3573016"/>
            <a:ext cx="858686" cy="8761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zabavnik.club/wp-content/uploads/2018/05/kartinki_dlya_detskogo_sada_oformlenie_gruppy_35_0212343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4581128"/>
            <a:ext cx="7416824" cy="136815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987824" y="5013176"/>
            <a:ext cx="1023671" cy="646331"/>
          </a:xfrm>
          <a:prstGeom prst="rect">
            <a:avLst/>
          </a:prstGeom>
          <a:noFill/>
        </p:spPr>
        <p:txBody>
          <a:bodyPr wrap="square" rtlCol="0">
            <a:spAutoFit/>
          </a:bodyPr>
          <a:lstStyle/>
          <a:p>
            <a:pPr algn="ctr"/>
            <a:r>
              <a:rPr lang="ru-RU" sz="1200" b="1" dirty="0" smtClean="0"/>
              <a:t>Изучение нового материала</a:t>
            </a:r>
            <a:endParaRPr lang="ru-RU" sz="1200" b="1" dirty="0"/>
          </a:p>
        </p:txBody>
      </p:sp>
      <p:sp>
        <p:nvSpPr>
          <p:cNvPr id="11" name="Прямоугольник 10"/>
          <p:cNvSpPr/>
          <p:nvPr/>
        </p:nvSpPr>
        <p:spPr>
          <a:xfrm rot="10800000" flipV="1">
            <a:off x="4425080" y="4934856"/>
            <a:ext cx="1148170" cy="759182"/>
          </a:xfrm>
          <a:prstGeom prst="rect">
            <a:avLst/>
          </a:prstGeom>
        </p:spPr>
        <p:txBody>
          <a:bodyPr wrap="square">
            <a:spAutoFit/>
          </a:bodyPr>
          <a:lstStyle/>
          <a:p>
            <a:pPr algn="ctr">
              <a:lnSpc>
                <a:spcPts val="1300"/>
              </a:lnSpc>
            </a:pPr>
            <a:r>
              <a:rPr lang="ru-RU" sz="1200" b="1" dirty="0" smtClean="0"/>
              <a:t>Работа в программе Веселые моторы</a:t>
            </a:r>
            <a:endParaRPr lang="ru-RU" sz="1200" b="1" dirty="0"/>
          </a:p>
        </p:txBody>
      </p:sp>
      <p:sp>
        <p:nvSpPr>
          <p:cNvPr id="12" name="TextBox 11"/>
          <p:cNvSpPr txBox="1"/>
          <p:nvPr/>
        </p:nvSpPr>
        <p:spPr>
          <a:xfrm>
            <a:off x="6084169" y="5085184"/>
            <a:ext cx="864095" cy="425759"/>
          </a:xfrm>
          <a:prstGeom prst="rect">
            <a:avLst/>
          </a:prstGeom>
          <a:noFill/>
        </p:spPr>
        <p:txBody>
          <a:bodyPr wrap="square" rtlCol="0">
            <a:spAutoFit/>
          </a:bodyPr>
          <a:lstStyle/>
          <a:p>
            <a:pPr algn="ctr">
              <a:lnSpc>
                <a:spcPts val="1300"/>
              </a:lnSpc>
            </a:pPr>
            <a:r>
              <a:rPr lang="ru-RU" sz="1300" b="1" dirty="0" err="1" smtClean="0"/>
              <a:t>Физминутка</a:t>
            </a:r>
            <a:endParaRPr lang="ru-RU" sz="1300" b="1" dirty="0"/>
          </a:p>
        </p:txBody>
      </p:sp>
      <p:sp>
        <p:nvSpPr>
          <p:cNvPr id="13" name="TextBox 12"/>
          <p:cNvSpPr txBox="1"/>
          <p:nvPr/>
        </p:nvSpPr>
        <p:spPr>
          <a:xfrm>
            <a:off x="7380312" y="4869160"/>
            <a:ext cx="1059906" cy="646331"/>
          </a:xfrm>
          <a:prstGeom prst="rect">
            <a:avLst/>
          </a:prstGeom>
          <a:noFill/>
        </p:spPr>
        <p:txBody>
          <a:bodyPr wrap="square" rtlCol="0">
            <a:spAutoFit/>
          </a:bodyPr>
          <a:lstStyle/>
          <a:p>
            <a:pPr algn="ctr"/>
            <a:r>
              <a:rPr lang="ru-RU" sz="1200" b="1" dirty="0" smtClean="0"/>
              <a:t>Закрепление полученных знаний</a:t>
            </a:r>
            <a:endParaRPr lang="ru-RU" sz="1200" b="1" dirty="0"/>
          </a:p>
        </p:txBody>
      </p:sp>
    </p:spTree>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95736" y="764704"/>
            <a:ext cx="4889480" cy="461665"/>
          </a:xfrm>
          <a:prstGeom prst="rect">
            <a:avLst/>
          </a:prstGeom>
        </p:spPr>
        <p:txBody>
          <a:bodyPr wrap="none">
            <a:spAutoFit/>
          </a:bodyPr>
          <a:lstStyle/>
          <a:p>
            <a:pPr algn="ct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«Рефлексивный экран»</a:t>
            </a:r>
            <a:endPar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endParaRPr>
          </a:p>
        </p:txBody>
      </p:sp>
      <p:sp>
        <p:nvSpPr>
          <p:cNvPr id="3" name="Прямоугольник 2"/>
          <p:cNvSpPr/>
          <p:nvPr/>
        </p:nvSpPr>
        <p:spPr>
          <a:xfrm>
            <a:off x="899592" y="1484784"/>
            <a:ext cx="7560840" cy="1200329"/>
          </a:xfrm>
          <a:prstGeom prst="rect">
            <a:avLst/>
          </a:prstGeom>
          <a:ln w="19050">
            <a:solidFill>
              <a:srgbClr val="C00000"/>
            </a:solidFill>
          </a:ln>
        </p:spPr>
        <p:txBody>
          <a:bodyPr wrap="square">
            <a:spAutoFit/>
          </a:bodyPr>
          <a:lstStyle/>
          <a:p>
            <a:r>
              <a:rPr lang="ru-RU" dirty="0" smtClean="0">
                <a:solidFill>
                  <a:schemeClr val="tx2">
                    <a:lumMod val="75000"/>
                  </a:schemeClr>
                </a:solidFill>
                <a:latin typeface="Arial Black" pitchFamily="34" charset="0"/>
              </a:rPr>
              <a:t>      Экран или лист с незаконченными предложениями находится перед глазами детей. Они по желанию выбирают себе фразу и заканчивают ее самостоятельно.</a:t>
            </a:r>
            <a:endParaRPr lang="ru-RU" dirty="0">
              <a:solidFill>
                <a:schemeClr val="tx2">
                  <a:lumMod val="75000"/>
                </a:schemeClr>
              </a:solidFill>
              <a:latin typeface="Arial Black" pitchFamily="34" charset="0"/>
            </a:endParaRPr>
          </a:p>
        </p:txBody>
      </p:sp>
      <p:sp>
        <p:nvSpPr>
          <p:cNvPr id="4" name="Прямоугольник 3"/>
          <p:cNvSpPr/>
          <p:nvPr/>
        </p:nvSpPr>
        <p:spPr>
          <a:xfrm>
            <a:off x="914401" y="3565601"/>
            <a:ext cx="3553691" cy="2308324"/>
          </a:xfrm>
          <a:prstGeom prst="rect">
            <a:avLst/>
          </a:prstGeom>
          <a:ln w="12700">
            <a:solidFill>
              <a:srgbClr val="C00000"/>
            </a:solidFill>
          </a:ln>
        </p:spPr>
        <p:txBody>
          <a:bodyPr wrap="square">
            <a:spAutoFit/>
          </a:bodyPr>
          <a:lstStyle/>
          <a:p>
            <a:r>
              <a:rPr lang="ru-RU" b="1" i="1" dirty="0"/>
              <a:t>Сегодня я узнал…</a:t>
            </a:r>
            <a:endParaRPr lang="ru-RU" b="1" dirty="0"/>
          </a:p>
          <a:p>
            <a:r>
              <a:rPr lang="ru-RU" b="1" i="1" dirty="0"/>
              <a:t>Было интересно…</a:t>
            </a:r>
            <a:endParaRPr lang="ru-RU" b="1" dirty="0"/>
          </a:p>
          <a:p>
            <a:r>
              <a:rPr lang="ru-RU" b="1" i="1" dirty="0"/>
              <a:t>Было трудно…</a:t>
            </a:r>
            <a:endParaRPr lang="ru-RU" b="1" dirty="0"/>
          </a:p>
          <a:p>
            <a:r>
              <a:rPr lang="ru-RU" b="1" i="1" dirty="0"/>
              <a:t>Я выполнял задания…</a:t>
            </a:r>
            <a:endParaRPr lang="ru-RU" b="1" dirty="0"/>
          </a:p>
          <a:p>
            <a:r>
              <a:rPr lang="ru-RU" b="1" i="1" dirty="0"/>
              <a:t>Я понял, что…</a:t>
            </a:r>
            <a:endParaRPr lang="ru-RU" b="1" dirty="0"/>
          </a:p>
          <a:p>
            <a:r>
              <a:rPr lang="ru-RU" b="1" i="1" dirty="0"/>
              <a:t>Теперь я могу…</a:t>
            </a:r>
            <a:endParaRPr lang="ru-RU" b="1" dirty="0"/>
          </a:p>
          <a:p>
            <a:r>
              <a:rPr lang="ru-RU" b="1" i="1" dirty="0"/>
              <a:t>Я почувствовал, что…</a:t>
            </a:r>
            <a:endParaRPr lang="ru-RU" b="1" dirty="0"/>
          </a:p>
          <a:p>
            <a:r>
              <a:rPr lang="ru-RU" b="1" i="1" dirty="0"/>
              <a:t>Я приобрёл</a:t>
            </a:r>
            <a:r>
              <a:rPr lang="ru-RU" b="1" i="1" dirty="0" smtClean="0"/>
              <a:t>…</a:t>
            </a:r>
            <a:endParaRPr lang="ru-RU" b="1" dirty="0"/>
          </a:p>
        </p:txBody>
      </p:sp>
      <p:sp>
        <p:nvSpPr>
          <p:cNvPr id="5" name="Прямоугольник 4"/>
          <p:cNvSpPr/>
          <p:nvPr/>
        </p:nvSpPr>
        <p:spPr>
          <a:xfrm>
            <a:off x="5070763" y="3565601"/>
            <a:ext cx="3356264" cy="2308324"/>
          </a:xfrm>
          <a:prstGeom prst="rect">
            <a:avLst/>
          </a:prstGeom>
          <a:ln w="12700">
            <a:solidFill>
              <a:srgbClr val="C00000"/>
            </a:solidFill>
          </a:ln>
        </p:spPr>
        <p:txBody>
          <a:bodyPr wrap="square">
            <a:spAutoFit/>
          </a:bodyPr>
          <a:lstStyle/>
          <a:p>
            <a:r>
              <a:rPr lang="ru-RU" b="1" i="1" dirty="0"/>
              <a:t>Я научился…</a:t>
            </a:r>
            <a:endParaRPr lang="ru-RU" b="1" dirty="0"/>
          </a:p>
          <a:p>
            <a:r>
              <a:rPr lang="ru-RU" b="1" i="1" dirty="0"/>
              <a:t>У меня получилось…</a:t>
            </a:r>
            <a:endParaRPr lang="ru-RU" b="1" dirty="0"/>
          </a:p>
          <a:p>
            <a:r>
              <a:rPr lang="ru-RU" b="1" i="1" dirty="0"/>
              <a:t>Я смог…</a:t>
            </a:r>
            <a:endParaRPr lang="ru-RU" b="1" dirty="0"/>
          </a:p>
          <a:p>
            <a:r>
              <a:rPr lang="ru-RU" b="1" i="1" dirty="0"/>
              <a:t>Я попробую…</a:t>
            </a:r>
            <a:endParaRPr lang="ru-RU" b="1" dirty="0"/>
          </a:p>
          <a:p>
            <a:r>
              <a:rPr lang="ru-RU" b="1" i="1" dirty="0"/>
              <a:t>Меня удивило…</a:t>
            </a:r>
            <a:endParaRPr lang="ru-RU" b="1" dirty="0"/>
          </a:p>
          <a:p>
            <a:r>
              <a:rPr lang="ru-RU" b="1" i="1" dirty="0" smtClean="0"/>
              <a:t>Занятие дало </a:t>
            </a:r>
            <a:r>
              <a:rPr lang="ru-RU" b="1" i="1" dirty="0"/>
              <a:t>мне для жизни…</a:t>
            </a:r>
            <a:endParaRPr lang="ru-RU" b="1" dirty="0"/>
          </a:p>
          <a:p>
            <a:r>
              <a:rPr lang="ru-RU" b="1" i="1" dirty="0"/>
              <a:t>Мне захотелось…</a:t>
            </a:r>
            <a:endParaRPr lang="ru-RU" b="1" dirty="0"/>
          </a:p>
          <a:p>
            <a:r>
              <a:rPr lang="ru-RU" b="1" i="1" dirty="0"/>
              <a:t>Расскажу дома, что …</a:t>
            </a:r>
            <a:endParaRPr lang="ru-RU" b="1" dirty="0"/>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Что  такое «рефлексия»? </a:t>
            </a:r>
            <a:b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br>
            <a:endParaRPr lang="ru-RU"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endParaRPr>
          </a:p>
        </p:txBody>
      </p:sp>
      <p:sp>
        <p:nvSpPr>
          <p:cNvPr id="6" name="TextBox 3"/>
          <p:cNvSpPr txBox="1">
            <a:spLocks noGrp="1" noChangeArrowheads="1"/>
          </p:cNvSpPr>
          <p:nvPr>
            <p:ph idx="1"/>
          </p:nvPr>
        </p:nvSpPr>
        <p:spPr bwMode="auto">
          <a:xfrm>
            <a:off x="467544" y="1124744"/>
            <a:ext cx="8229600" cy="1175706"/>
          </a:xfrm>
          <a:prstGeom prst="rect">
            <a:avLst/>
          </a:prstGeom>
          <a:solidFill>
            <a:srgbClr val="FFFFCC"/>
          </a:solidFill>
          <a:ln w="9525">
            <a:solidFill>
              <a:srgbClr val="FF0000"/>
            </a:solidFill>
            <a:miter lim="800000"/>
            <a:headEnd/>
            <a:tailEnd/>
          </a:ln>
        </p:spPr>
        <p:txBody>
          <a:bodyPr wrap="square">
            <a:spAutoFit/>
          </a:bodyPr>
          <a:lstStyle/>
          <a:p>
            <a:pPr>
              <a:buNone/>
            </a:pPr>
            <a:r>
              <a:rPr lang="en-US" altLang="ru-RU" b="1" i="1" dirty="0">
                <a:solidFill>
                  <a:schemeClr val="tx2">
                    <a:lumMod val="75000"/>
                  </a:schemeClr>
                </a:solidFill>
              </a:rPr>
              <a:t>C</a:t>
            </a:r>
            <a:r>
              <a:rPr lang="ru-RU" altLang="ru-RU" b="1" i="1" dirty="0" err="1">
                <a:solidFill>
                  <a:schemeClr val="tx2">
                    <a:lumMod val="75000"/>
                  </a:schemeClr>
                </a:solidFill>
              </a:rPr>
              <a:t>амопознание</a:t>
            </a:r>
            <a:r>
              <a:rPr lang="ru-RU" altLang="ru-RU" b="1" i="1" dirty="0">
                <a:solidFill>
                  <a:schemeClr val="tx2">
                    <a:lumMod val="75000"/>
                  </a:schemeClr>
                </a:solidFill>
              </a:rPr>
              <a:t>, самоанализ, размышление </a:t>
            </a:r>
          </a:p>
          <a:p>
            <a:pPr>
              <a:buNone/>
            </a:pPr>
            <a:r>
              <a:rPr lang="ru-RU" altLang="ru-RU" b="1" i="1" dirty="0">
                <a:solidFill>
                  <a:schemeClr val="tx2">
                    <a:lumMod val="75000"/>
                  </a:schemeClr>
                </a:solidFill>
              </a:rPr>
              <a:t>о своем внутреннем состоянии.</a:t>
            </a:r>
          </a:p>
        </p:txBody>
      </p:sp>
      <p:sp>
        <p:nvSpPr>
          <p:cNvPr id="7" name="TextBox 7"/>
          <p:cNvSpPr txBox="1">
            <a:spLocks noChangeArrowheads="1"/>
          </p:cNvSpPr>
          <p:nvPr/>
        </p:nvSpPr>
        <p:spPr bwMode="auto">
          <a:xfrm>
            <a:off x="1043608" y="2636912"/>
            <a:ext cx="2036263" cy="461665"/>
          </a:xfrm>
          <a:prstGeom prst="rect">
            <a:avLst/>
          </a:prstGeom>
          <a:solidFill>
            <a:srgbClr val="FFFFCC"/>
          </a:solidFill>
          <a:ln w="9525">
            <a:solidFill>
              <a:srgbClr val="FF0000"/>
            </a:solidFill>
            <a:miter lim="800000"/>
            <a:headEnd/>
            <a:tailEnd/>
          </a:ln>
        </p:spPr>
        <p:txBody>
          <a:bodyPr wrap="none">
            <a:spAutoFit/>
          </a:bodyPr>
          <a:lstStyle/>
          <a:p>
            <a:pPr>
              <a:buFont typeface="Arial" charset="0"/>
              <a:buNone/>
            </a:pPr>
            <a:r>
              <a:rPr lang="ru-RU" altLang="ru-RU" sz="2400" b="1" i="1" dirty="0">
                <a:solidFill>
                  <a:srgbClr val="FF0000"/>
                </a:solidFill>
              </a:rPr>
              <a:t>В педагогике:</a:t>
            </a:r>
          </a:p>
        </p:txBody>
      </p:sp>
      <p:sp>
        <p:nvSpPr>
          <p:cNvPr id="9" name="TextBox 6"/>
          <p:cNvSpPr txBox="1">
            <a:spLocks noChangeArrowheads="1"/>
          </p:cNvSpPr>
          <p:nvPr/>
        </p:nvSpPr>
        <p:spPr bwMode="auto">
          <a:xfrm>
            <a:off x="3707904" y="3284984"/>
            <a:ext cx="4786313" cy="646113"/>
          </a:xfrm>
          <a:prstGeom prst="rect">
            <a:avLst/>
          </a:prstGeom>
          <a:solidFill>
            <a:srgbClr val="FFFFCC"/>
          </a:solidFill>
          <a:ln w="9525">
            <a:solidFill>
              <a:srgbClr val="FF0000"/>
            </a:solidFill>
            <a:miter lim="800000"/>
            <a:headEnd/>
            <a:tailEnd/>
          </a:ln>
        </p:spPr>
        <p:txBody>
          <a:bodyPr>
            <a:spAutoFit/>
          </a:bodyPr>
          <a:lstStyle/>
          <a:p>
            <a:pPr>
              <a:buFont typeface="Arial" charset="0"/>
              <a:buNone/>
            </a:pPr>
            <a:r>
              <a:rPr lang="ru-RU" altLang="ru-RU" b="1" i="1" dirty="0">
                <a:solidFill>
                  <a:schemeClr val="tx2">
                    <a:lumMod val="75000"/>
                  </a:schemeClr>
                </a:solidFill>
              </a:rPr>
              <a:t>1) Объективное оценивание своих достижений, поведения, своей личности.</a:t>
            </a:r>
          </a:p>
        </p:txBody>
      </p:sp>
      <p:sp>
        <p:nvSpPr>
          <p:cNvPr id="10" name="TextBox 7"/>
          <p:cNvSpPr txBox="1">
            <a:spLocks noChangeArrowheads="1"/>
          </p:cNvSpPr>
          <p:nvPr/>
        </p:nvSpPr>
        <p:spPr bwMode="auto">
          <a:xfrm>
            <a:off x="3707904" y="4149080"/>
            <a:ext cx="4786313" cy="646112"/>
          </a:xfrm>
          <a:prstGeom prst="rect">
            <a:avLst/>
          </a:prstGeom>
          <a:solidFill>
            <a:srgbClr val="FFFFCC"/>
          </a:solidFill>
          <a:ln w="9525">
            <a:solidFill>
              <a:srgbClr val="FF0000"/>
            </a:solidFill>
            <a:miter lim="800000"/>
            <a:headEnd/>
            <a:tailEnd/>
          </a:ln>
        </p:spPr>
        <p:txBody>
          <a:bodyPr>
            <a:spAutoFit/>
          </a:bodyPr>
          <a:lstStyle/>
          <a:p>
            <a:pPr>
              <a:buFont typeface="Arial" charset="0"/>
              <a:buNone/>
            </a:pPr>
            <a:r>
              <a:rPr lang="ru-RU" altLang="ru-RU" b="1" i="1" dirty="0">
                <a:solidFill>
                  <a:schemeClr val="tx2">
                    <a:lumMod val="75000"/>
                  </a:schemeClr>
                </a:solidFill>
              </a:rPr>
              <a:t>2) Оценка деятельности других и учёт стороннего мнения  при самооценке.</a:t>
            </a:r>
          </a:p>
        </p:txBody>
      </p:sp>
      <p:sp>
        <p:nvSpPr>
          <p:cNvPr id="12" name="Прямоугольник 8"/>
          <p:cNvSpPr>
            <a:spLocks noChangeArrowheads="1"/>
          </p:cNvSpPr>
          <p:nvPr/>
        </p:nvSpPr>
        <p:spPr bwMode="auto">
          <a:xfrm>
            <a:off x="3563888" y="5013176"/>
            <a:ext cx="5184775" cy="646112"/>
          </a:xfrm>
          <a:prstGeom prst="rect">
            <a:avLst/>
          </a:prstGeom>
          <a:solidFill>
            <a:srgbClr val="FFFFCC"/>
          </a:solidFill>
          <a:ln w="9525">
            <a:solidFill>
              <a:srgbClr val="FF0000"/>
            </a:solidFill>
            <a:miter lim="800000"/>
            <a:headEnd/>
            <a:tailEnd/>
          </a:ln>
        </p:spPr>
        <p:txBody>
          <a:bodyPr>
            <a:spAutoFit/>
          </a:bodyPr>
          <a:lstStyle/>
          <a:p>
            <a:pPr>
              <a:buFont typeface="Arial" charset="0"/>
              <a:buNone/>
            </a:pPr>
            <a:r>
              <a:rPr lang="ru-RU" altLang="ru-RU" b="1" i="1" dirty="0">
                <a:solidFill>
                  <a:schemeClr val="tx2">
                    <a:lumMod val="75000"/>
                  </a:schemeClr>
                </a:solidFill>
              </a:rPr>
              <a:t>3) Умение соотносить приложенные усилия с полученными  результатами  деятельности.</a:t>
            </a:r>
          </a:p>
        </p:txBody>
      </p:sp>
      <p:pic>
        <p:nvPicPr>
          <p:cNvPr id="14" name="Рисунок 13">
            <a:hlinkClick r:id="rId2" action="ppaction://hlinksldjump"/>
          </p:cNvPr>
          <p:cNvPicPr>
            <a:picLocks noChangeAspect="1"/>
          </p:cNvPicPr>
          <p:nvPr/>
        </p:nvPicPr>
        <p:blipFill>
          <a:blip r:embed="rId3" cstate="print"/>
          <a:srcRect/>
          <a:stretch>
            <a:fillRect/>
          </a:stretch>
        </p:blipFill>
        <p:spPr bwMode="auto">
          <a:xfrm>
            <a:off x="755576" y="3356992"/>
            <a:ext cx="2763911" cy="2736304"/>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55776" y="692696"/>
            <a:ext cx="4168129" cy="461665"/>
          </a:xfrm>
          <a:prstGeom prst="rect">
            <a:avLst/>
          </a:prstGeom>
        </p:spPr>
        <p:txBody>
          <a:bodyPr wrap="none">
            <a:spAutoFit/>
          </a:bodyPr>
          <a:lstStyle/>
          <a:p>
            <a:pPr algn="ct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«Лист самооценки»</a:t>
            </a:r>
            <a:endPar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endParaRPr>
          </a:p>
        </p:txBody>
      </p:sp>
      <p:sp>
        <p:nvSpPr>
          <p:cNvPr id="4" name="Прямоугольник 3"/>
          <p:cNvSpPr/>
          <p:nvPr/>
        </p:nvSpPr>
        <p:spPr>
          <a:xfrm>
            <a:off x="2771800" y="1412776"/>
            <a:ext cx="3600400" cy="369332"/>
          </a:xfrm>
          <a:prstGeom prst="rect">
            <a:avLst/>
          </a:prstGeom>
        </p:spPr>
        <p:txBody>
          <a:bodyPr wrap="square">
            <a:spAutoFit/>
          </a:bodyPr>
          <a:lstStyle/>
          <a:p>
            <a:r>
              <a:rPr lang="ru-RU" dirty="0" smtClean="0"/>
              <a:t> </a:t>
            </a:r>
            <a:r>
              <a:rPr lang="ru-RU" dirty="0" smtClean="0">
                <a:latin typeface="Arial Black" pitchFamily="34" charset="0"/>
              </a:rPr>
              <a:t>Расставьте стрелочки</a:t>
            </a:r>
            <a:endParaRPr lang="ru-RU" dirty="0">
              <a:latin typeface="Arial Black" pitchFamily="34" charset="0"/>
            </a:endParaRPr>
          </a:p>
        </p:txBody>
      </p:sp>
      <p:grpSp>
        <p:nvGrpSpPr>
          <p:cNvPr id="12" name="Группа 11"/>
          <p:cNvGrpSpPr/>
          <p:nvPr/>
        </p:nvGrpSpPr>
        <p:grpSpPr>
          <a:xfrm>
            <a:off x="6516216" y="2132856"/>
            <a:ext cx="1862881" cy="1689647"/>
            <a:chOff x="6889949" y="2046663"/>
            <a:chExt cx="1862881" cy="1689647"/>
          </a:xfrm>
        </p:grpSpPr>
        <p:grpSp>
          <p:nvGrpSpPr>
            <p:cNvPr id="13" name="Group 13"/>
            <p:cNvGrpSpPr/>
            <p:nvPr/>
          </p:nvGrpSpPr>
          <p:grpSpPr>
            <a:xfrm>
              <a:off x="6952604" y="2046663"/>
              <a:ext cx="1731612" cy="1689647"/>
              <a:chOff x="888578" y="4639736"/>
              <a:chExt cx="1731612" cy="1689647"/>
            </a:xfrm>
          </p:grpSpPr>
          <p:sp>
            <p:nvSpPr>
              <p:cNvPr id="15" name="Freeform 11"/>
              <p:cNvSpPr>
                <a:spLocks noEditPoints="1"/>
              </p:cNvSpPr>
              <p:nvPr/>
            </p:nvSpPr>
            <p:spPr bwMode="auto">
              <a:xfrm rot="943525">
                <a:off x="888578" y="4639736"/>
                <a:ext cx="1731612" cy="1689647"/>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rgbClr val="FFC000"/>
              </a:solidFill>
              <a:ln w="0">
                <a:solidFill>
                  <a:srgbClr val="5A8C1E">
                    <a:lumMod val="60000"/>
                    <a:lumOff val="40000"/>
                  </a:srgb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 name="Freeform 12"/>
              <p:cNvSpPr>
                <a:spLocks/>
              </p:cNvSpPr>
              <p:nvPr/>
            </p:nvSpPr>
            <p:spPr bwMode="auto">
              <a:xfrm rot="943525">
                <a:off x="984991" y="4733721"/>
                <a:ext cx="1538787" cy="1501677"/>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gradFill rotWithShape="1">
                <a:gsLst>
                  <a:gs pos="0">
                    <a:srgbClr val="5A8C1E">
                      <a:tint val="50000"/>
                      <a:satMod val="300000"/>
                    </a:srgbClr>
                  </a:gs>
                  <a:gs pos="35000">
                    <a:srgbClr val="5A8C1E">
                      <a:tint val="37000"/>
                      <a:satMod val="300000"/>
                    </a:srgbClr>
                  </a:gs>
                  <a:gs pos="100000">
                    <a:srgbClr val="5A8C1E">
                      <a:tint val="15000"/>
                      <a:satMod val="350000"/>
                    </a:srgbClr>
                  </a:gs>
                </a:gsLst>
                <a:lin ang="16200000" scaled="1"/>
              </a:gradFill>
              <a:ln w="9525" cap="flat" cmpd="sng" algn="ctr">
                <a:solidFill>
                  <a:srgbClr val="5A8C1E">
                    <a:lumMod val="40000"/>
                    <a:lumOff val="60000"/>
                  </a:srgbClr>
                </a:solidFill>
                <a:prstDash val="solid"/>
                <a:headEnd/>
                <a:tailEn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grpSp>
        <p:sp>
          <p:nvSpPr>
            <p:cNvPr id="14" name="TextBox 44"/>
            <p:cNvSpPr txBox="1">
              <a:spLocks noChangeArrowheads="1"/>
            </p:cNvSpPr>
            <p:nvPr/>
          </p:nvSpPr>
          <p:spPr bwMode="auto">
            <a:xfrm>
              <a:off x="6889949" y="2684602"/>
              <a:ext cx="1862881" cy="338554"/>
            </a:xfrm>
            <a:prstGeom prst="rect">
              <a:avLst/>
            </a:prstGeom>
            <a:noFill/>
            <a:ln w="9525">
              <a:noFill/>
              <a:miter lim="800000"/>
              <a:headEnd/>
              <a:tailEnd/>
            </a:ln>
          </p:spPr>
          <p:txBody>
            <a:bodyPr wrap="square">
              <a:spAutoFit/>
            </a:bodyPr>
            <a:lstStyle/>
            <a:p>
              <a:pPr marL="228600" indent="-228600" algn="ctr"/>
              <a:r>
                <a:rPr lang="ru-RU" sz="1600" b="1" dirty="0">
                  <a:solidFill>
                    <a:schemeClr val="accent1">
                      <a:lumMod val="75000"/>
                    </a:schemeClr>
                  </a:solidFill>
                  <a:latin typeface="Arial" pitchFamily="34" charset="0"/>
                  <a:cs typeface="Arial" pitchFamily="34" charset="0"/>
                </a:rPr>
                <a:t>Расстроился</a:t>
              </a:r>
            </a:p>
          </p:txBody>
        </p:sp>
      </p:grpSp>
      <p:sp>
        <p:nvSpPr>
          <p:cNvPr id="17" name="Freeform 11"/>
          <p:cNvSpPr>
            <a:spLocks noEditPoints="1"/>
          </p:cNvSpPr>
          <p:nvPr/>
        </p:nvSpPr>
        <p:spPr bwMode="auto">
          <a:xfrm rot="943525">
            <a:off x="1442794" y="4559220"/>
            <a:ext cx="1650583" cy="1579555"/>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rgbClr val="FFC000"/>
          </a:solidFill>
          <a:ln w="0">
            <a:solidFill>
              <a:srgbClr val="5A8C1E">
                <a:lumMod val="60000"/>
                <a:lumOff val="40000"/>
              </a:srgb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8" name="Freeform 12"/>
          <p:cNvSpPr>
            <a:spLocks/>
          </p:cNvSpPr>
          <p:nvPr/>
        </p:nvSpPr>
        <p:spPr bwMode="auto">
          <a:xfrm rot="943525">
            <a:off x="1566437" y="4681617"/>
            <a:ext cx="1466781" cy="1403833"/>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gradFill rotWithShape="1">
            <a:gsLst>
              <a:gs pos="0">
                <a:srgbClr val="5A8C1E">
                  <a:tint val="50000"/>
                  <a:satMod val="300000"/>
                </a:srgbClr>
              </a:gs>
              <a:gs pos="35000">
                <a:srgbClr val="5A8C1E">
                  <a:tint val="37000"/>
                  <a:satMod val="300000"/>
                </a:srgbClr>
              </a:gs>
              <a:gs pos="100000">
                <a:srgbClr val="5A8C1E">
                  <a:tint val="15000"/>
                  <a:satMod val="350000"/>
                </a:srgbClr>
              </a:gs>
            </a:gsLst>
            <a:lin ang="16200000" scaled="1"/>
          </a:gradFill>
          <a:ln w="9525" cap="flat" cmpd="sng" algn="ctr">
            <a:solidFill>
              <a:srgbClr val="5A8C1E">
                <a:lumMod val="40000"/>
                <a:lumOff val="60000"/>
              </a:srgbClr>
            </a:solidFill>
            <a:prstDash val="solid"/>
            <a:headEnd/>
            <a:tailEn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228600" indent="-228600" algn="ctr"/>
            <a:endParaRPr lang="ru-RU" b="1" dirty="0" smtClean="0">
              <a:solidFill>
                <a:srgbClr val="426624"/>
              </a:solidFill>
              <a:latin typeface="Arial" pitchFamily="34" charset="0"/>
              <a:cs typeface="Arial" pitchFamily="34" charset="0"/>
            </a:endParaRPr>
          </a:p>
          <a:p>
            <a:pPr marL="228600" indent="-228600" algn="ctr"/>
            <a:r>
              <a:rPr lang="ru-RU" b="1" dirty="0" smtClean="0">
                <a:solidFill>
                  <a:srgbClr val="426624"/>
                </a:solidFill>
                <a:latin typeface="Arial" pitchFamily="34" charset="0"/>
                <a:cs typeface="Arial" pitchFamily="34" charset="0"/>
              </a:rPr>
              <a:t>Узнал </a:t>
            </a:r>
          </a:p>
          <a:p>
            <a:pPr marL="228600" indent="-228600" algn="ctr"/>
            <a:r>
              <a:rPr lang="ru-RU" b="1" dirty="0" smtClean="0">
                <a:solidFill>
                  <a:srgbClr val="426624"/>
                </a:solidFill>
                <a:latin typeface="Arial" pitchFamily="34" charset="0"/>
                <a:cs typeface="Arial" pitchFamily="34" charset="0"/>
              </a:rPr>
              <a:t>что –то</a:t>
            </a:r>
          </a:p>
          <a:p>
            <a:pPr marL="228600" indent="-228600" algn="ctr"/>
            <a:r>
              <a:rPr lang="ru-RU" b="1" dirty="0" smtClean="0">
                <a:solidFill>
                  <a:srgbClr val="426624"/>
                </a:solidFill>
                <a:latin typeface="Arial" pitchFamily="34" charset="0"/>
                <a:cs typeface="Arial" pitchFamily="34" charset="0"/>
              </a:rPr>
              <a:t>новое </a:t>
            </a:r>
            <a:endParaRPr lang="ru-RU" b="1" dirty="0">
              <a:solidFill>
                <a:srgbClr val="426624"/>
              </a:solidFill>
              <a:latin typeface="Arial" pitchFamily="34" charset="0"/>
              <a:cs typeface="Arial" pitchFamily="34" charset="0"/>
            </a:endParaRPr>
          </a:p>
        </p:txBody>
      </p:sp>
      <p:sp>
        <p:nvSpPr>
          <p:cNvPr id="19" name="Freeform 11"/>
          <p:cNvSpPr>
            <a:spLocks noEditPoints="1"/>
          </p:cNvSpPr>
          <p:nvPr/>
        </p:nvSpPr>
        <p:spPr bwMode="auto">
          <a:xfrm rot="21129250">
            <a:off x="5741867" y="4246603"/>
            <a:ext cx="1526166" cy="1419524"/>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rgbClr val="FFC000"/>
          </a:solidFill>
          <a:ln w="0">
            <a:solidFill>
              <a:srgbClr val="AE1D0E">
                <a:lumMod val="75000"/>
              </a:srgb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0" name="Freeform 12"/>
          <p:cNvSpPr>
            <a:spLocks/>
          </p:cNvSpPr>
          <p:nvPr/>
        </p:nvSpPr>
        <p:spPr bwMode="auto">
          <a:xfrm rot="21129250">
            <a:off x="5803891" y="4307751"/>
            <a:ext cx="1356218" cy="1261605"/>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gradFill rotWithShape="1">
            <a:gsLst>
              <a:gs pos="0">
                <a:srgbClr val="AE1D0E">
                  <a:shade val="51000"/>
                  <a:satMod val="130000"/>
                </a:srgbClr>
              </a:gs>
              <a:gs pos="80000">
                <a:srgbClr val="AE1D0E">
                  <a:shade val="93000"/>
                  <a:satMod val="130000"/>
                </a:srgbClr>
              </a:gs>
              <a:gs pos="100000">
                <a:srgbClr val="AE1D0E">
                  <a:shade val="94000"/>
                  <a:satMod val="135000"/>
                </a:srgbClr>
              </a:gs>
            </a:gsLst>
            <a:lin ang="16200000" scaled="0"/>
          </a:gradFill>
          <a:ln w="9525" cap="flat" cmpd="sng" algn="ctr">
            <a:solidFill>
              <a:srgbClr val="AE1D0E">
                <a:shade val="95000"/>
                <a:satMod val="105000"/>
              </a:srgbClr>
            </a:solidFill>
            <a:prstDash val="solid"/>
            <a:headEnd/>
            <a:tailEnd/>
          </a:ln>
          <a:effectLst>
            <a:outerShdw blurRad="40000" dist="23000" dir="5400000" rotWithShape="0">
              <a:srgbClr val="000000">
                <a:alpha val="35000"/>
              </a:srgbClr>
            </a:outerShdw>
          </a:effectLst>
        </p:spPr>
        <p:txBody>
          <a:bodyPr vert="horz" wrap="square" lIns="91440" tIns="45720" rIns="91440" bIns="45720" numCol="1" anchor="t" anchorCtr="0" compatLnSpc="1">
            <a:prstTxWarp prst="textNoShape">
              <a:avLst/>
            </a:prstTxWarp>
          </a:bodyPr>
          <a:lstStyle/>
          <a:p>
            <a:pPr marL="228600" indent="-228600" algn="ctr"/>
            <a:endParaRPr lang="ru-RU" dirty="0" smtClean="0">
              <a:solidFill>
                <a:srgbClr val="FFFF00"/>
              </a:solidFill>
            </a:endParaRPr>
          </a:p>
          <a:p>
            <a:pPr marL="228600" indent="-228600" algn="ctr"/>
            <a:endParaRPr lang="ru-RU" dirty="0" smtClean="0">
              <a:solidFill>
                <a:srgbClr val="FFFF00"/>
              </a:solidFill>
            </a:endParaRPr>
          </a:p>
          <a:p>
            <a:pPr marL="228600" indent="-228600" algn="ctr"/>
            <a:r>
              <a:rPr lang="ru-RU" dirty="0" smtClean="0">
                <a:solidFill>
                  <a:srgbClr val="FFFF00"/>
                </a:solidFill>
              </a:rPr>
              <a:t>Научился</a:t>
            </a:r>
            <a:endParaRPr lang="ru-RU" b="1" dirty="0">
              <a:solidFill>
                <a:srgbClr val="FFFF00"/>
              </a:solidFill>
              <a:latin typeface="Arial" pitchFamily="34" charset="0"/>
              <a:cs typeface="Arial" pitchFamily="34" charset="0"/>
            </a:endParaRPr>
          </a:p>
        </p:txBody>
      </p:sp>
      <p:sp>
        <p:nvSpPr>
          <p:cNvPr id="21" name="Freeform 11"/>
          <p:cNvSpPr>
            <a:spLocks noEditPoints="1"/>
          </p:cNvSpPr>
          <p:nvPr/>
        </p:nvSpPr>
        <p:spPr bwMode="auto">
          <a:xfrm rot="943525">
            <a:off x="6568764" y="2119868"/>
            <a:ext cx="1731612" cy="1689647"/>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rgbClr val="FFC000"/>
          </a:solidFill>
          <a:ln w="0">
            <a:solidFill>
              <a:srgbClr val="5A8C1E">
                <a:lumMod val="60000"/>
                <a:lumOff val="40000"/>
              </a:srgb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nvGrpSpPr>
          <p:cNvPr id="22" name="Группа 21"/>
          <p:cNvGrpSpPr/>
          <p:nvPr/>
        </p:nvGrpSpPr>
        <p:grpSpPr>
          <a:xfrm>
            <a:off x="3563888" y="1772816"/>
            <a:ext cx="1679206" cy="1436243"/>
            <a:chOff x="6088947" y="3784920"/>
            <a:chExt cx="1890068" cy="1747777"/>
          </a:xfrm>
        </p:grpSpPr>
        <p:grpSp>
          <p:nvGrpSpPr>
            <p:cNvPr id="23" name="Group 15"/>
            <p:cNvGrpSpPr/>
            <p:nvPr/>
          </p:nvGrpSpPr>
          <p:grpSpPr>
            <a:xfrm>
              <a:off x="6088947" y="3784920"/>
              <a:ext cx="1890068" cy="1747777"/>
              <a:chOff x="883578" y="924689"/>
              <a:chExt cx="2416287" cy="2357729"/>
            </a:xfrm>
          </p:grpSpPr>
          <p:sp>
            <p:nvSpPr>
              <p:cNvPr id="25" name="Freeform 11"/>
              <p:cNvSpPr>
                <a:spLocks noEditPoints="1"/>
              </p:cNvSpPr>
              <p:nvPr/>
            </p:nvSpPr>
            <p:spPr bwMode="auto">
              <a:xfrm>
                <a:off x="883578" y="924689"/>
                <a:ext cx="2416287" cy="2357729"/>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6" name="Freeform 12"/>
              <p:cNvSpPr>
                <a:spLocks/>
              </p:cNvSpPr>
              <p:nvPr/>
            </p:nvSpPr>
            <p:spPr bwMode="auto">
              <a:xfrm>
                <a:off x="1018112" y="1055836"/>
                <a:ext cx="2147219" cy="2095437"/>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solidFill>
                  <a:srgbClr val="FFC000">
                    <a:shade val="95000"/>
                    <a:satMod val="105000"/>
                  </a:srgbClr>
                </a:solidFill>
                <a:prstDash val="solid"/>
                <a:headEnd/>
                <a:tailEnd/>
              </a:ln>
              <a:effectLst>
                <a:outerShdw blurRad="40000" dist="23000" dir="5400000" rotWithShape="0">
                  <a:srgbClr val="000000">
                    <a:alpha val="35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sp>
          <p:nvSpPr>
            <p:cNvPr id="24" name="TextBox 44"/>
            <p:cNvSpPr txBox="1">
              <a:spLocks noChangeArrowheads="1"/>
            </p:cNvSpPr>
            <p:nvPr/>
          </p:nvSpPr>
          <p:spPr bwMode="auto">
            <a:xfrm>
              <a:off x="6172000" y="4149922"/>
              <a:ext cx="1723962" cy="786526"/>
            </a:xfrm>
            <a:prstGeom prst="rect">
              <a:avLst/>
            </a:prstGeom>
            <a:noFill/>
            <a:ln w="9525">
              <a:noFill/>
              <a:miter lim="800000"/>
              <a:headEnd/>
              <a:tailEnd/>
            </a:ln>
          </p:spPr>
          <p:txBody>
            <a:bodyPr wrap="square">
              <a:spAutoFit/>
            </a:bodyPr>
            <a:lstStyle/>
            <a:p>
              <a:pPr marL="228600" indent="-228600" algn="ctr"/>
              <a:r>
                <a:rPr lang="ru-RU" b="1" dirty="0">
                  <a:solidFill>
                    <a:srgbClr val="FFC000">
                      <a:lumMod val="50000"/>
                    </a:srgbClr>
                  </a:solidFill>
                  <a:latin typeface="Arial" pitchFamily="34" charset="0"/>
                  <a:cs typeface="Arial" pitchFamily="34" charset="0"/>
                </a:rPr>
                <a:t>Ничего </a:t>
              </a:r>
              <a:endParaRPr lang="ru-RU" b="1" dirty="0" smtClean="0">
                <a:solidFill>
                  <a:srgbClr val="FFC000">
                    <a:lumMod val="50000"/>
                  </a:srgbClr>
                </a:solidFill>
                <a:latin typeface="Arial" pitchFamily="34" charset="0"/>
                <a:cs typeface="Arial" pitchFamily="34" charset="0"/>
              </a:endParaRPr>
            </a:p>
            <a:p>
              <a:pPr marL="228600" indent="-228600" algn="ctr"/>
              <a:r>
                <a:rPr lang="ru-RU" b="1" dirty="0" smtClean="0">
                  <a:solidFill>
                    <a:srgbClr val="FFC000">
                      <a:lumMod val="50000"/>
                    </a:srgbClr>
                  </a:solidFill>
                  <a:latin typeface="Arial" pitchFamily="34" charset="0"/>
                  <a:cs typeface="Arial" pitchFamily="34" charset="0"/>
                </a:rPr>
                <a:t>не </a:t>
              </a:r>
              <a:r>
                <a:rPr lang="ru-RU" b="1" dirty="0">
                  <a:solidFill>
                    <a:srgbClr val="FFC000">
                      <a:lumMod val="50000"/>
                    </a:srgbClr>
                  </a:solidFill>
                  <a:latin typeface="Arial" pitchFamily="34" charset="0"/>
                  <a:cs typeface="Arial" pitchFamily="34" charset="0"/>
                </a:rPr>
                <a:t>понял </a:t>
              </a:r>
            </a:p>
          </p:txBody>
        </p:sp>
      </p:grpSp>
      <p:grpSp>
        <p:nvGrpSpPr>
          <p:cNvPr id="27" name="Группа 26"/>
          <p:cNvGrpSpPr/>
          <p:nvPr/>
        </p:nvGrpSpPr>
        <p:grpSpPr>
          <a:xfrm>
            <a:off x="971600" y="2060848"/>
            <a:ext cx="1980075" cy="1830474"/>
            <a:chOff x="2048719" y="3032567"/>
            <a:chExt cx="2540856" cy="2101420"/>
          </a:xfrm>
        </p:grpSpPr>
        <p:grpSp>
          <p:nvGrpSpPr>
            <p:cNvPr id="28" name="Group 14"/>
            <p:cNvGrpSpPr/>
            <p:nvPr/>
          </p:nvGrpSpPr>
          <p:grpSpPr>
            <a:xfrm>
              <a:off x="2048719" y="3032567"/>
              <a:ext cx="2540856" cy="2101420"/>
              <a:chOff x="2160185" y="3098894"/>
              <a:chExt cx="2054625" cy="2004832"/>
            </a:xfrm>
          </p:grpSpPr>
          <p:sp>
            <p:nvSpPr>
              <p:cNvPr id="30" name="Freeform 11"/>
              <p:cNvSpPr>
                <a:spLocks noEditPoints="1"/>
              </p:cNvSpPr>
              <p:nvPr/>
            </p:nvSpPr>
            <p:spPr bwMode="auto">
              <a:xfrm rot="21129250">
                <a:off x="2160185" y="3098894"/>
                <a:ext cx="2054625" cy="2004832"/>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rgbClr val="FFC000"/>
              </a:solidFill>
              <a:ln w="0">
                <a:solidFill>
                  <a:srgbClr val="AE1D0E">
                    <a:lumMod val="75000"/>
                  </a:srgb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1" name="Freeform 12"/>
              <p:cNvSpPr>
                <a:spLocks/>
              </p:cNvSpPr>
              <p:nvPr/>
            </p:nvSpPr>
            <p:spPr bwMode="auto">
              <a:xfrm rot="21129250">
                <a:off x="2274582" y="3210411"/>
                <a:ext cx="1825830" cy="1781799"/>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gradFill rotWithShape="1">
                <a:gsLst>
                  <a:gs pos="0">
                    <a:srgbClr val="AE1D0E">
                      <a:shade val="51000"/>
                      <a:satMod val="130000"/>
                    </a:srgbClr>
                  </a:gs>
                  <a:gs pos="80000">
                    <a:srgbClr val="AE1D0E">
                      <a:shade val="93000"/>
                      <a:satMod val="130000"/>
                    </a:srgbClr>
                  </a:gs>
                  <a:gs pos="100000">
                    <a:srgbClr val="AE1D0E">
                      <a:shade val="94000"/>
                      <a:satMod val="135000"/>
                    </a:srgbClr>
                  </a:gs>
                </a:gsLst>
                <a:lin ang="16200000" scaled="0"/>
              </a:gradFill>
              <a:ln w="9525" cap="flat" cmpd="sng" algn="ctr">
                <a:solidFill>
                  <a:srgbClr val="AE1D0E">
                    <a:shade val="95000"/>
                    <a:satMod val="105000"/>
                  </a:srgbClr>
                </a:solidFill>
                <a:prstDash val="solid"/>
                <a:headEnd/>
                <a:tailEnd/>
              </a:ln>
              <a:effectLst>
                <a:outerShdw blurRad="40000" dist="23000" dir="5400000" rotWithShape="0">
                  <a:srgbClr val="000000">
                    <a:alpha val="35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sp>
          <p:nvSpPr>
            <p:cNvPr id="29" name="TextBox 44"/>
            <p:cNvSpPr txBox="1">
              <a:spLocks noChangeArrowheads="1"/>
            </p:cNvSpPr>
            <p:nvPr/>
          </p:nvSpPr>
          <p:spPr bwMode="auto">
            <a:xfrm>
              <a:off x="2194746" y="3670045"/>
              <a:ext cx="2260296" cy="631132"/>
            </a:xfrm>
            <a:prstGeom prst="rect">
              <a:avLst/>
            </a:prstGeom>
            <a:noFill/>
            <a:ln w="9525">
              <a:noFill/>
              <a:miter lim="800000"/>
              <a:headEnd/>
              <a:tailEnd/>
            </a:ln>
          </p:spPr>
          <p:txBody>
            <a:bodyPr wrap="square">
              <a:spAutoFit/>
            </a:bodyPr>
            <a:lstStyle/>
            <a:p>
              <a:pPr marL="228600" indent="-228600" algn="ctr"/>
              <a:r>
                <a:rPr lang="ru-RU" sz="1600" b="1" dirty="0" smtClean="0">
                  <a:solidFill>
                    <a:schemeClr val="bg1"/>
                  </a:solidFill>
                  <a:latin typeface="Arial" pitchFamily="34" charset="0"/>
                  <a:cs typeface="Arial" pitchFamily="34" charset="0"/>
                </a:rPr>
                <a:t>Получил</a:t>
              </a:r>
            </a:p>
            <a:p>
              <a:pPr marL="228600" indent="-228600" algn="ctr"/>
              <a:r>
                <a:rPr lang="ru-RU" sz="1600" b="1" dirty="0" smtClean="0">
                  <a:solidFill>
                    <a:schemeClr val="bg1"/>
                  </a:solidFill>
                  <a:latin typeface="Arial" pitchFamily="34" charset="0"/>
                  <a:cs typeface="Arial" pitchFamily="34" charset="0"/>
                </a:rPr>
                <a:t>удовольствие </a:t>
              </a:r>
              <a:endParaRPr lang="ru-RU" sz="1600" b="1" dirty="0">
                <a:solidFill>
                  <a:schemeClr val="bg1"/>
                </a:solidFill>
                <a:latin typeface="Arial" pitchFamily="34" charset="0"/>
                <a:cs typeface="Arial" pitchFamily="34" charset="0"/>
              </a:endParaRPr>
            </a:p>
          </p:txBody>
        </p:sp>
      </p:grpSp>
      <p:sp>
        <p:nvSpPr>
          <p:cNvPr id="33" name="Прямоугольник 32"/>
          <p:cNvSpPr/>
          <p:nvPr/>
        </p:nvSpPr>
        <p:spPr>
          <a:xfrm>
            <a:off x="3923928" y="3645024"/>
            <a:ext cx="1008112" cy="1200329"/>
          </a:xfrm>
          <a:prstGeom prst="rect">
            <a:avLst/>
          </a:prstGeom>
          <a:noFill/>
        </p:spPr>
        <p:txBody>
          <a:bodyPr wrap="square" lIns="91440" tIns="45720" rIns="91440" bIns="45720">
            <a:spAutoFit/>
          </a:bodyPr>
          <a:lstStyle/>
          <a:p>
            <a:pPr algn="ctr"/>
            <a:r>
              <a:rPr lang="ru-RU"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Я</a:t>
            </a:r>
            <a:endParaRPr lang="ru-RU"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43808" y="332656"/>
            <a:ext cx="2532932" cy="461665"/>
          </a:xfrm>
          <a:prstGeom prst="rect">
            <a:avLst/>
          </a:prstGeom>
        </p:spPr>
        <p:txBody>
          <a:bodyPr wrap="square">
            <a:spAutoFit/>
          </a:bodyPr>
          <a:lstStyle/>
          <a:p>
            <a:pPr lvl="0"/>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a:t>
            </a:r>
            <a:r>
              <a:rPr lang="ru-RU"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Синквейн</a:t>
            </a: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a:t>
            </a:r>
            <a:endPar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endParaRPr>
          </a:p>
        </p:txBody>
      </p:sp>
      <p:sp>
        <p:nvSpPr>
          <p:cNvPr id="3" name="Прямоугольник 2"/>
          <p:cNvSpPr/>
          <p:nvPr/>
        </p:nvSpPr>
        <p:spPr>
          <a:xfrm>
            <a:off x="611560" y="836712"/>
            <a:ext cx="6336704" cy="2585323"/>
          </a:xfrm>
          <a:prstGeom prst="rect">
            <a:avLst/>
          </a:prstGeom>
          <a:ln w="12700">
            <a:solidFill>
              <a:srgbClr val="C00000"/>
            </a:solidFill>
          </a:ln>
        </p:spPr>
        <p:txBody>
          <a:bodyPr wrap="square">
            <a:spAutoFit/>
          </a:bodyPr>
          <a:lstStyle/>
          <a:p>
            <a:r>
              <a:rPr lang="ru-RU" sz="1600" dirty="0" smtClean="0">
                <a:solidFill>
                  <a:schemeClr val="tx2">
                    <a:lumMod val="75000"/>
                  </a:schemeClr>
                </a:solidFill>
                <a:latin typeface="Arial Black" pitchFamily="34" charset="0"/>
              </a:rPr>
              <a:t>      </a:t>
            </a:r>
            <a:r>
              <a:rPr lang="ru-RU" dirty="0" smtClean="0">
                <a:solidFill>
                  <a:schemeClr val="tx2">
                    <a:lumMod val="75000"/>
                  </a:schemeClr>
                </a:solidFill>
                <a:latin typeface="Arial Black" pitchFamily="34" charset="0"/>
              </a:rPr>
              <a:t>Это способ творческой рефлексии, который позволяет в художественной форме оценить изученное понятие, процесс или явление. В данном случае информация не только более активно воспринимается, но и систематизируется, и оценивается. Слово происходит от французского “5”. Это стихотворение из 5 строк, которое строится по правилам: </a:t>
            </a:r>
          </a:p>
        </p:txBody>
      </p:sp>
      <p:pic>
        <p:nvPicPr>
          <p:cNvPr id="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2636912"/>
            <a:ext cx="1872208"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611560" y="3429000"/>
            <a:ext cx="6336704" cy="2862322"/>
          </a:xfrm>
          <a:prstGeom prst="rect">
            <a:avLst/>
          </a:prstGeom>
          <a:ln w="12700">
            <a:solidFill>
              <a:srgbClr val="C00000"/>
            </a:solidFill>
          </a:ln>
        </p:spPr>
        <p:txBody>
          <a:bodyPr wrap="square">
            <a:spAutoFit/>
          </a:bodyPr>
          <a:lstStyle/>
          <a:p>
            <a:r>
              <a:rPr lang="ru-RU" dirty="0" smtClean="0">
                <a:solidFill>
                  <a:srgbClr val="FF0000"/>
                </a:solidFill>
                <a:latin typeface="Arial Black" pitchFamily="34" charset="0"/>
              </a:rPr>
              <a:t>1 строка </a:t>
            </a:r>
            <a:r>
              <a:rPr lang="ru-RU" dirty="0" smtClean="0">
                <a:latin typeface="Arial Black" pitchFamily="34" charset="0"/>
              </a:rPr>
              <a:t>– тема или предмет (одно существительное); </a:t>
            </a:r>
          </a:p>
          <a:p>
            <a:r>
              <a:rPr lang="ru-RU" dirty="0" smtClean="0">
                <a:solidFill>
                  <a:srgbClr val="FF0000"/>
                </a:solidFill>
                <a:latin typeface="Arial Black" pitchFamily="34" charset="0"/>
              </a:rPr>
              <a:t>2 строка </a:t>
            </a:r>
            <a:r>
              <a:rPr lang="ru-RU" dirty="0" smtClean="0">
                <a:latin typeface="Arial Black" pitchFamily="34" charset="0"/>
              </a:rPr>
              <a:t>– описание предмета (два прилагательных); </a:t>
            </a:r>
          </a:p>
          <a:p>
            <a:r>
              <a:rPr lang="ru-RU" dirty="0" smtClean="0">
                <a:solidFill>
                  <a:srgbClr val="FF0000"/>
                </a:solidFill>
                <a:latin typeface="Arial Black" pitchFamily="34" charset="0"/>
              </a:rPr>
              <a:t>3 строка </a:t>
            </a:r>
            <a:r>
              <a:rPr lang="ru-RU" dirty="0" smtClean="0">
                <a:latin typeface="Arial Black" pitchFamily="34" charset="0"/>
              </a:rPr>
              <a:t>– описание действия (три глагола); </a:t>
            </a:r>
          </a:p>
          <a:p>
            <a:r>
              <a:rPr lang="ru-RU" dirty="0" smtClean="0">
                <a:solidFill>
                  <a:srgbClr val="FF0000"/>
                </a:solidFill>
                <a:latin typeface="Arial Black" pitchFamily="34" charset="0"/>
              </a:rPr>
              <a:t>4 строка </a:t>
            </a:r>
            <a:r>
              <a:rPr lang="ru-RU" dirty="0" smtClean="0">
                <a:latin typeface="Arial Black" pitchFamily="34" charset="0"/>
              </a:rPr>
              <a:t>– фраза, выражающая отношение к предмету; </a:t>
            </a:r>
          </a:p>
          <a:p>
            <a:r>
              <a:rPr lang="ru-RU" dirty="0" smtClean="0">
                <a:solidFill>
                  <a:srgbClr val="FF0000"/>
                </a:solidFill>
                <a:latin typeface="Arial Black" pitchFamily="34" charset="0"/>
              </a:rPr>
              <a:t>5 строка </a:t>
            </a:r>
            <a:r>
              <a:rPr lang="ru-RU" dirty="0" smtClean="0">
                <a:latin typeface="Arial Black" pitchFamily="34" charset="0"/>
              </a:rPr>
              <a:t>– синоним, обобщающий или расширяющий смысл темы или предмета (одно слово). </a:t>
            </a:r>
          </a:p>
        </p:txBody>
      </p:sp>
    </p:spTree>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87624" y="692696"/>
            <a:ext cx="6768752" cy="707886"/>
          </a:xfrm>
          <a:prstGeom prst="rect">
            <a:avLst/>
          </a:prstGeom>
        </p:spPr>
        <p:txBody>
          <a:bodyPr wrap="square">
            <a:spAutoFit/>
          </a:bodyPr>
          <a:lstStyle/>
          <a:p>
            <a:pPr lvl="0"/>
            <a:r>
              <a:rPr lang="ru-RU"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«Зарядка (выразить отношение к уроку</a:t>
            </a:r>
          </a:p>
          <a:p>
            <a:pPr lvl="0"/>
            <a:r>
              <a:rPr lang="ru-RU"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 через выполнения движения)»</a:t>
            </a:r>
            <a:endPar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endParaRPr>
          </a:p>
        </p:txBody>
      </p:sp>
      <p:sp>
        <p:nvSpPr>
          <p:cNvPr id="4" name="Прямоугольник 3"/>
          <p:cNvSpPr/>
          <p:nvPr/>
        </p:nvSpPr>
        <p:spPr>
          <a:xfrm>
            <a:off x="3779912" y="1628800"/>
            <a:ext cx="4860032" cy="1754326"/>
          </a:xfrm>
          <a:prstGeom prst="rect">
            <a:avLst/>
          </a:prstGeom>
          <a:ln w="19050">
            <a:solidFill>
              <a:srgbClr val="C00000"/>
            </a:solidFill>
          </a:ln>
        </p:spPr>
        <p:txBody>
          <a:bodyPr wrap="square">
            <a:spAutoFit/>
          </a:bodyPr>
          <a:lstStyle/>
          <a:p>
            <a:r>
              <a:rPr lang="ru-RU" b="1" i="1" dirty="0" smtClean="0">
                <a:solidFill>
                  <a:schemeClr val="tx2">
                    <a:lumMod val="75000"/>
                  </a:schemeClr>
                </a:solidFill>
                <a:latin typeface="Arial Black" pitchFamily="34" charset="0"/>
              </a:rPr>
              <a:t>присесть на корточки </a:t>
            </a:r>
            <a:r>
              <a:rPr lang="ru-RU" dirty="0" smtClean="0">
                <a:latin typeface="Arial Black" pitchFamily="34" charset="0"/>
              </a:rPr>
              <a:t>– очень низкая оценка,</a:t>
            </a:r>
          </a:p>
          <a:p>
            <a:r>
              <a:rPr lang="ru-RU" dirty="0" smtClean="0">
                <a:latin typeface="Arial Black" pitchFamily="34" charset="0"/>
              </a:rPr>
              <a:t>негативное отношение</a:t>
            </a:r>
          </a:p>
          <a:p>
            <a:r>
              <a:rPr lang="ru-RU" b="1" i="1" dirty="0" smtClean="0">
                <a:solidFill>
                  <a:schemeClr val="tx2">
                    <a:lumMod val="75000"/>
                  </a:schemeClr>
                </a:solidFill>
                <a:latin typeface="Arial Black" pitchFamily="34" charset="0"/>
              </a:rPr>
              <a:t>присесть немного согнув колени</a:t>
            </a:r>
            <a:r>
              <a:rPr lang="ru-RU" dirty="0" smtClean="0">
                <a:latin typeface="Arial Black" pitchFamily="34" charset="0"/>
              </a:rPr>
              <a:t> – </a:t>
            </a:r>
          </a:p>
          <a:p>
            <a:r>
              <a:rPr lang="ru-RU" dirty="0" smtClean="0">
                <a:latin typeface="Arial Black" pitchFamily="34" charset="0"/>
              </a:rPr>
              <a:t>невысокая оценка, безразличное отношение</a:t>
            </a:r>
            <a:endParaRPr lang="ru-RU" dirty="0">
              <a:latin typeface="Arial Black" pitchFamily="34" charset="0"/>
            </a:endParaRPr>
          </a:p>
        </p:txBody>
      </p:sp>
      <p:sp>
        <p:nvSpPr>
          <p:cNvPr id="5" name="Прямоугольник 4"/>
          <p:cNvSpPr/>
          <p:nvPr/>
        </p:nvSpPr>
        <p:spPr>
          <a:xfrm>
            <a:off x="3779911" y="3356992"/>
            <a:ext cx="4824537" cy="2031325"/>
          </a:xfrm>
          <a:prstGeom prst="rect">
            <a:avLst/>
          </a:prstGeom>
          <a:ln w="12700">
            <a:solidFill>
              <a:srgbClr val="C00000"/>
            </a:solidFill>
          </a:ln>
        </p:spPr>
        <p:txBody>
          <a:bodyPr wrap="square">
            <a:spAutoFit/>
          </a:bodyPr>
          <a:lstStyle/>
          <a:p>
            <a:pPr lvl="0"/>
            <a:r>
              <a:rPr lang="ru-RU" b="1" i="1" dirty="0">
                <a:solidFill>
                  <a:schemeClr val="tx2">
                    <a:lumMod val="75000"/>
                  </a:schemeClr>
                </a:solidFill>
                <a:latin typeface="Arial Black" pitchFamily="34" charset="0"/>
              </a:rPr>
              <a:t>обычная поза, стоя руки по швам </a:t>
            </a:r>
            <a:r>
              <a:rPr lang="ru-RU" dirty="0">
                <a:solidFill>
                  <a:prstClr val="black"/>
                </a:solidFill>
                <a:latin typeface="Arial Black" pitchFamily="34" charset="0"/>
              </a:rPr>
              <a:t>– </a:t>
            </a:r>
          </a:p>
          <a:p>
            <a:pPr lvl="0"/>
            <a:r>
              <a:rPr lang="ru-RU" dirty="0">
                <a:solidFill>
                  <a:prstClr val="black"/>
                </a:solidFill>
                <a:latin typeface="Arial Black" pitchFamily="34" charset="0"/>
              </a:rPr>
              <a:t>удовлетворительная оценка, спокойное отношение</a:t>
            </a:r>
          </a:p>
          <a:p>
            <a:pPr lvl="0"/>
            <a:r>
              <a:rPr lang="ru-RU" b="1" i="1" dirty="0" smtClean="0">
                <a:solidFill>
                  <a:schemeClr val="tx2">
                    <a:lumMod val="75000"/>
                  </a:schemeClr>
                </a:solidFill>
                <a:latin typeface="Arial Black" pitchFamily="34" charset="0"/>
              </a:rPr>
              <a:t>поднять </a:t>
            </a:r>
            <a:r>
              <a:rPr lang="ru-RU" b="1" i="1" dirty="0">
                <a:solidFill>
                  <a:schemeClr val="tx2">
                    <a:lumMod val="75000"/>
                  </a:schemeClr>
                </a:solidFill>
                <a:latin typeface="Arial Black" pitchFamily="34" charset="0"/>
              </a:rPr>
              <a:t>руки вверх, хлопая в ладоши, подняться на цыпочки </a:t>
            </a:r>
            <a:r>
              <a:rPr lang="ru-RU" dirty="0">
                <a:solidFill>
                  <a:prstClr val="black"/>
                </a:solidFill>
                <a:latin typeface="Arial Black" pitchFamily="34" charset="0"/>
              </a:rPr>
              <a:t>– очень высокая оценка, восторженное отношение</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132856"/>
            <a:ext cx="2842753"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71800" y="620688"/>
            <a:ext cx="3708066" cy="461665"/>
          </a:xfrm>
          <a:prstGeom prst="rect">
            <a:avLst/>
          </a:prstGeom>
        </p:spPr>
        <p:txBody>
          <a:bodyPr wrap="none">
            <a:spAutoFit/>
          </a:bodyPr>
          <a:lstStyle/>
          <a:p>
            <a:pPr algn="ct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«Стихотворение»</a:t>
            </a:r>
          </a:p>
        </p:txBody>
      </p:sp>
      <p:sp>
        <p:nvSpPr>
          <p:cNvPr id="4" name="Прямоугольник 3"/>
          <p:cNvSpPr/>
          <p:nvPr/>
        </p:nvSpPr>
        <p:spPr>
          <a:xfrm>
            <a:off x="467544" y="1556792"/>
            <a:ext cx="8064896" cy="1815882"/>
          </a:xfrm>
          <a:prstGeom prst="rect">
            <a:avLst/>
          </a:prstGeom>
          <a:solidFill>
            <a:schemeClr val="bg2"/>
          </a:solidFill>
          <a:ln w="12700">
            <a:solidFill>
              <a:schemeClr val="tx1"/>
            </a:solidFill>
          </a:ln>
        </p:spPr>
        <p:txBody>
          <a:bodyPr wrap="square">
            <a:spAutoFit/>
          </a:bodyPr>
          <a:lstStyle/>
          <a:p>
            <a:pPr algn="ctr"/>
            <a:r>
              <a:rPr lang="ru-RU" sz="2800" dirty="0" smtClean="0">
                <a:solidFill>
                  <a:schemeClr val="tx2">
                    <a:lumMod val="75000"/>
                  </a:schemeClr>
                </a:solidFill>
                <a:latin typeface="Arial Black" pitchFamily="34" charset="0"/>
              </a:rPr>
              <a:t>Урок полезен, всё понятно,</a:t>
            </a:r>
          </a:p>
          <a:p>
            <a:pPr algn="ctr"/>
            <a:r>
              <a:rPr lang="ru-RU" sz="2800" dirty="0" smtClean="0">
                <a:solidFill>
                  <a:schemeClr val="tx2">
                    <a:lumMod val="75000"/>
                  </a:schemeClr>
                </a:solidFill>
                <a:latin typeface="Arial Black" pitchFamily="34" charset="0"/>
              </a:rPr>
              <a:t>Лишь кое-что чуть-чуть неясно,</a:t>
            </a:r>
          </a:p>
          <a:p>
            <a:pPr algn="ctr"/>
            <a:r>
              <a:rPr lang="ru-RU" sz="2800" dirty="0" smtClean="0">
                <a:solidFill>
                  <a:schemeClr val="tx2">
                    <a:lumMod val="75000"/>
                  </a:schemeClr>
                </a:solidFill>
                <a:latin typeface="Arial Black" pitchFamily="34" charset="0"/>
              </a:rPr>
              <a:t>Ещё придётся потрудиться.</a:t>
            </a:r>
          </a:p>
          <a:p>
            <a:pPr algn="ctr"/>
            <a:r>
              <a:rPr lang="ru-RU" sz="2800" dirty="0" smtClean="0">
                <a:solidFill>
                  <a:schemeClr val="tx2">
                    <a:lumMod val="75000"/>
                  </a:schemeClr>
                </a:solidFill>
                <a:latin typeface="Arial Black" pitchFamily="34" charset="0"/>
              </a:rPr>
              <a:t>Да, трудно всё-таки учиться!</a:t>
            </a:r>
          </a:p>
        </p:txBody>
      </p:sp>
      <p:sp>
        <p:nvSpPr>
          <p:cNvPr id="5" name="Прямоугольник 4"/>
          <p:cNvSpPr/>
          <p:nvPr/>
        </p:nvSpPr>
        <p:spPr>
          <a:xfrm>
            <a:off x="611560" y="4005064"/>
            <a:ext cx="7920880" cy="830997"/>
          </a:xfrm>
          <a:prstGeom prst="rect">
            <a:avLst/>
          </a:prstGeom>
        </p:spPr>
        <p:txBody>
          <a:bodyPr wrap="square">
            <a:spAutoFit/>
          </a:bodyPr>
          <a:lstStyle/>
          <a:p>
            <a:r>
              <a:rPr lang="ru-RU" sz="2400" b="1" i="1" dirty="0" smtClean="0">
                <a:solidFill>
                  <a:srgbClr val="C00000"/>
                </a:solidFill>
              </a:rPr>
              <a:t>Дети подходят и ставят знак у тех слов, которые им больше всего подходят по окончании урока. </a:t>
            </a:r>
          </a:p>
        </p:txBody>
      </p:sp>
    </p:spTree>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7704" y="404664"/>
            <a:ext cx="4968552" cy="461665"/>
          </a:xfrm>
          <a:prstGeom prst="rect">
            <a:avLst/>
          </a:prstGeom>
        </p:spPr>
        <p:txBody>
          <a:bodyPr wrap="square">
            <a:spAutoFit/>
          </a:bodyPr>
          <a:lstStyle/>
          <a:p>
            <a:pPr algn="ct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«Метод пяти пальцев»</a:t>
            </a:r>
            <a:endPar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endParaRPr>
          </a:p>
        </p:txBody>
      </p:sp>
      <p:sp>
        <p:nvSpPr>
          <p:cNvPr id="3" name="Прямоугольник 2"/>
          <p:cNvSpPr/>
          <p:nvPr/>
        </p:nvSpPr>
        <p:spPr>
          <a:xfrm>
            <a:off x="1187624" y="980728"/>
            <a:ext cx="6696744" cy="1200329"/>
          </a:xfrm>
          <a:prstGeom prst="rect">
            <a:avLst/>
          </a:prstGeom>
        </p:spPr>
        <p:txBody>
          <a:bodyPr wrap="square">
            <a:spAutoFit/>
          </a:bodyPr>
          <a:lstStyle/>
          <a:p>
            <a:r>
              <a:rPr lang="ru-RU" dirty="0" smtClean="0"/>
              <a:t> </a:t>
            </a:r>
            <a:r>
              <a:rPr lang="ru-RU" b="1" i="1" dirty="0" smtClean="0"/>
              <a:t>Не требует специального оборудования. Значение каждого пальца соответствует определенному понятию, загибая их по очереди, учащиеся озвучивают следующие моменты занятия, темы:</a:t>
            </a:r>
            <a:endParaRPr lang="ru-RU" b="1" i="1" dirty="0"/>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b="2214"/>
          <a:stretch/>
        </p:blipFill>
        <p:spPr>
          <a:xfrm>
            <a:off x="3131840" y="3212976"/>
            <a:ext cx="2960346" cy="2725918"/>
          </a:xfrm>
          <a:prstGeom prst="rect">
            <a:avLst/>
          </a:prstGeom>
        </p:spPr>
      </p:pic>
      <p:sp>
        <p:nvSpPr>
          <p:cNvPr id="17" name="Выноска 1 16"/>
          <p:cNvSpPr/>
          <p:nvPr/>
        </p:nvSpPr>
        <p:spPr>
          <a:xfrm>
            <a:off x="5940152" y="3212976"/>
            <a:ext cx="2972424" cy="1112182"/>
          </a:xfrm>
          <a:prstGeom prst="borderCallout1">
            <a:avLst>
              <a:gd name="adj1" fmla="val 60322"/>
              <a:gd name="adj2" fmla="val -21520"/>
              <a:gd name="adj3" fmla="val 53575"/>
              <a:gd name="adj4" fmla="val -707"/>
            </a:avLst>
          </a:prstGeom>
          <a:ln w="38100">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b="1" i="1" dirty="0" smtClean="0">
                <a:solidFill>
                  <a:srgbClr val="FF0000"/>
                </a:solidFill>
              </a:rPr>
              <a:t>Услуга, помощь</a:t>
            </a:r>
          </a:p>
          <a:p>
            <a:pPr algn="ctr"/>
            <a:r>
              <a:rPr lang="ru-RU" b="1" i="1" dirty="0" smtClean="0"/>
              <a:t>Чем я сегодня помог, чем порадовал или чему поспособствовал?</a:t>
            </a:r>
            <a:endParaRPr lang="ru-RU" b="1" i="1" dirty="0"/>
          </a:p>
        </p:txBody>
      </p:sp>
      <p:grpSp>
        <p:nvGrpSpPr>
          <p:cNvPr id="18" name="Группа 17"/>
          <p:cNvGrpSpPr/>
          <p:nvPr/>
        </p:nvGrpSpPr>
        <p:grpSpPr>
          <a:xfrm>
            <a:off x="6228184" y="4293096"/>
            <a:ext cx="2664295" cy="1723549"/>
            <a:chOff x="5849277" y="1858330"/>
            <a:chExt cx="3461432" cy="2983582"/>
          </a:xfrm>
        </p:grpSpPr>
        <p:sp>
          <p:nvSpPr>
            <p:cNvPr id="19" name="Выноска 1 18"/>
            <p:cNvSpPr/>
            <p:nvPr/>
          </p:nvSpPr>
          <p:spPr>
            <a:xfrm>
              <a:off x="5849277" y="2232282"/>
              <a:ext cx="3453326" cy="2524946"/>
            </a:xfrm>
            <a:prstGeom prst="borderCallout1">
              <a:avLst>
                <a:gd name="adj1" fmla="val 27489"/>
                <a:gd name="adj2" fmla="val -17251"/>
                <a:gd name="adj3" fmla="val 61866"/>
                <a:gd name="adj4" fmla="val -279"/>
              </a:avLst>
            </a:prstGeom>
            <a:ln w="381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0" name="TextBox 19"/>
            <p:cNvSpPr txBox="1"/>
            <p:nvPr/>
          </p:nvSpPr>
          <p:spPr>
            <a:xfrm>
              <a:off x="5928575" y="1858330"/>
              <a:ext cx="3382134" cy="2983582"/>
            </a:xfrm>
            <a:prstGeom prst="rect">
              <a:avLst/>
            </a:prstGeom>
            <a:noFill/>
          </p:spPr>
          <p:txBody>
            <a:bodyPr wrap="square" rtlCol="0">
              <a:spAutoFit/>
            </a:bodyPr>
            <a:lstStyle/>
            <a:p>
              <a:pPr algn="ctr"/>
              <a:endParaRPr lang="ru-RU" sz="1600" b="1" i="1" dirty="0"/>
            </a:p>
            <a:p>
              <a:r>
                <a:rPr lang="ru-RU" b="1" i="1" dirty="0" smtClean="0">
                  <a:solidFill>
                    <a:srgbClr val="FF0000"/>
                  </a:solidFill>
                </a:rPr>
                <a:t>Бодрость, здоровье </a:t>
              </a:r>
              <a:r>
                <a:rPr lang="ru-RU" b="1" i="1" dirty="0" smtClean="0"/>
                <a:t>Каким было моё физическое состояние? Что я сделал для своего здоровья?</a:t>
              </a:r>
              <a:endParaRPr lang="ru-RU" dirty="0"/>
            </a:p>
          </p:txBody>
        </p:sp>
      </p:grpSp>
      <p:grpSp>
        <p:nvGrpSpPr>
          <p:cNvPr id="21" name="Группа 20"/>
          <p:cNvGrpSpPr/>
          <p:nvPr/>
        </p:nvGrpSpPr>
        <p:grpSpPr>
          <a:xfrm>
            <a:off x="2195736" y="2348881"/>
            <a:ext cx="4768769" cy="923330"/>
            <a:chOff x="5845216" y="3190707"/>
            <a:chExt cx="3935392" cy="1243531"/>
          </a:xfrm>
        </p:grpSpPr>
        <p:sp>
          <p:nvSpPr>
            <p:cNvPr id="22" name="Выноска 1 21"/>
            <p:cNvSpPr/>
            <p:nvPr/>
          </p:nvSpPr>
          <p:spPr>
            <a:xfrm>
              <a:off x="5845216" y="3190708"/>
              <a:ext cx="3935392" cy="987754"/>
            </a:xfrm>
            <a:prstGeom prst="borderCallout1">
              <a:avLst>
                <a:gd name="adj1" fmla="val 100049"/>
                <a:gd name="adj2" fmla="val 45233"/>
                <a:gd name="adj3" fmla="val 122384"/>
                <a:gd name="adj4" fmla="val 46511"/>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3" name="TextBox 22"/>
            <p:cNvSpPr txBox="1"/>
            <p:nvPr/>
          </p:nvSpPr>
          <p:spPr>
            <a:xfrm>
              <a:off x="5849277" y="3190707"/>
              <a:ext cx="3931331" cy="1243531"/>
            </a:xfrm>
            <a:prstGeom prst="rect">
              <a:avLst/>
            </a:prstGeom>
            <a:noFill/>
          </p:spPr>
          <p:txBody>
            <a:bodyPr wrap="square" rtlCol="0">
              <a:spAutoFit/>
            </a:bodyPr>
            <a:lstStyle/>
            <a:p>
              <a:pPr algn="ctr"/>
              <a:r>
                <a:rPr lang="ru-RU" b="1" i="1" dirty="0" smtClean="0">
                  <a:solidFill>
                    <a:srgbClr val="FF0000"/>
                  </a:solidFill>
                </a:rPr>
                <a:t>Состояние</a:t>
              </a:r>
              <a:r>
                <a:rPr lang="ru-RU" b="1" i="1" dirty="0">
                  <a:solidFill>
                    <a:srgbClr val="FF0000"/>
                  </a:solidFill>
                </a:rPr>
                <a:t> духа, </a:t>
              </a:r>
              <a:r>
                <a:rPr lang="ru-RU" b="1" i="1" dirty="0" smtClean="0">
                  <a:solidFill>
                    <a:srgbClr val="FF0000"/>
                  </a:solidFill>
                </a:rPr>
                <a:t>настроения</a:t>
              </a:r>
            </a:p>
            <a:p>
              <a:pPr algn="ctr"/>
              <a:r>
                <a:rPr lang="ru-RU" b="1" i="1" dirty="0" smtClean="0"/>
                <a:t>Каким </a:t>
              </a:r>
              <a:r>
                <a:rPr lang="ru-RU" b="1" i="1" dirty="0"/>
                <a:t>было моё эмоциональное состояние?</a:t>
              </a:r>
            </a:p>
            <a:p>
              <a:endParaRPr lang="ru-RU" dirty="0"/>
            </a:p>
          </p:txBody>
        </p:sp>
      </p:grpSp>
      <p:grpSp>
        <p:nvGrpSpPr>
          <p:cNvPr id="24" name="Группа 23"/>
          <p:cNvGrpSpPr/>
          <p:nvPr/>
        </p:nvGrpSpPr>
        <p:grpSpPr>
          <a:xfrm>
            <a:off x="179512" y="3212976"/>
            <a:ext cx="2702485" cy="923330"/>
            <a:chOff x="170765" y="4178462"/>
            <a:chExt cx="2702485" cy="923330"/>
          </a:xfrm>
        </p:grpSpPr>
        <p:sp>
          <p:nvSpPr>
            <p:cNvPr id="25" name="Выноска 1 24"/>
            <p:cNvSpPr/>
            <p:nvPr/>
          </p:nvSpPr>
          <p:spPr>
            <a:xfrm>
              <a:off x="170765" y="4178462"/>
              <a:ext cx="2702485" cy="923330"/>
            </a:xfrm>
            <a:prstGeom prst="borderCallout1">
              <a:avLst>
                <a:gd name="adj1" fmla="val 46533"/>
                <a:gd name="adj2" fmla="val 100545"/>
                <a:gd name="adj3" fmla="val 52321"/>
                <a:gd name="adj4" fmla="val 121786"/>
              </a:avLst>
            </a:prstGeom>
            <a:ln w="38100">
              <a:solidFill>
                <a:srgbClr val="AC75D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6" name="TextBox 25"/>
            <p:cNvSpPr txBox="1"/>
            <p:nvPr/>
          </p:nvSpPr>
          <p:spPr>
            <a:xfrm>
              <a:off x="216581" y="4178462"/>
              <a:ext cx="2595999" cy="923330"/>
            </a:xfrm>
            <a:prstGeom prst="rect">
              <a:avLst/>
            </a:prstGeom>
            <a:noFill/>
          </p:spPr>
          <p:txBody>
            <a:bodyPr wrap="square" rtlCol="0">
              <a:spAutoFit/>
            </a:bodyPr>
            <a:lstStyle/>
            <a:p>
              <a:pPr algn="ctr"/>
              <a:r>
                <a:rPr lang="ru-RU" b="1" i="1" dirty="0" smtClean="0">
                  <a:solidFill>
                    <a:srgbClr val="FF0000"/>
                  </a:solidFill>
                </a:rPr>
                <a:t>Близость</a:t>
              </a:r>
              <a:r>
                <a:rPr lang="ru-RU" b="1" i="1" dirty="0">
                  <a:solidFill>
                    <a:srgbClr val="FF0000"/>
                  </a:solidFill>
                </a:rPr>
                <a:t> цели</a:t>
              </a:r>
            </a:p>
            <a:p>
              <a:pPr algn="ctr"/>
              <a:r>
                <a:rPr lang="ru-RU" b="1" i="1" dirty="0"/>
                <a:t>Что я сегодня делал и чего достиг</a:t>
              </a:r>
              <a:r>
                <a:rPr lang="ru-RU" b="1" i="1" dirty="0" smtClean="0"/>
                <a:t>?</a:t>
              </a:r>
              <a:endParaRPr lang="ru-RU" b="1" i="1" dirty="0"/>
            </a:p>
          </p:txBody>
        </p:sp>
      </p:grpSp>
      <p:grpSp>
        <p:nvGrpSpPr>
          <p:cNvPr id="27" name="Группа 26"/>
          <p:cNvGrpSpPr/>
          <p:nvPr/>
        </p:nvGrpSpPr>
        <p:grpSpPr>
          <a:xfrm>
            <a:off x="395536" y="4725144"/>
            <a:ext cx="2702485" cy="923330"/>
            <a:chOff x="170765" y="5660916"/>
            <a:chExt cx="2702485" cy="923330"/>
          </a:xfrm>
        </p:grpSpPr>
        <p:sp>
          <p:nvSpPr>
            <p:cNvPr id="28" name="Выноска 1 27"/>
            <p:cNvSpPr/>
            <p:nvPr/>
          </p:nvSpPr>
          <p:spPr>
            <a:xfrm>
              <a:off x="170765" y="5660916"/>
              <a:ext cx="2702485" cy="923330"/>
            </a:xfrm>
            <a:prstGeom prst="borderCallout1">
              <a:avLst>
                <a:gd name="adj1" fmla="val 46533"/>
                <a:gd name="adj2" fmla="val 100545"/>
                <a:gd name="adj3" fmla="val -329"/>
                <a:gd name="adj4" fmla="val 111935"/>
              </a:avLst>
            </a:prstGeom>
            <a:ln w="381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9" name="TextBox 28"/>
            <p:cNvSpPr txBox="1"/>
            <p:nvPr/>
          </p:nvSpPr>
          <p:spPr>
            <a:xfrm>
              <a:off x="216581" y="5660916"/>
              <a:ext cx="2595999" cy="923330"/>
            </a:xfrm>
            <a:prstGeom prst="rect">
              <a:avLst/>
            </a:prstGeom>
            <a:noFill/>
          </p:spPr>
          <p:txBody>
            <a:bodyPr wrap="square" rtlCol="0">
              <a:spAutoFit/>
            </a:bodyPr>
            <a:lstStyle/>
            <a:p>
              <a:pPr algn="ctr"/>
              <a:r>
                <a:rPr lang="ru-RU" b="1" i="1" dirty="0" smtClean="0">
                  <a:solidFill>
                    <a:srgbClr val="FF0000"/>
                  </a:solidFill>
                </a:rPr>
                <a:t>Мышление</a:t>
              </a:r>
            </a:p>
            <a:p>
              <a:pPr algn="ctr"/>
              <a:r>
                <a:rPr lang="ru-RU" b="1" i="1" dirty="0" smtClean="0"/>
                <a:t>Какие </a:t>
              </a:r>
              <a:r>
                <a:rPr lang="ru-RU" b="1" i="1" dirty="0"/>
                <a:t>знания, опыт я сегодня получил?</a:t>
              </a:r>
              <a:endParaRPr lang="ru-RU" b="1" dirty="0"/>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699792" y="908720"/>
            <a:ext cx="5976664" cy="1754326"/>
          </a:xfrm>
          <a:prstGeom prst="rect">
            <a:avLst/>
          </a:prstGeom>
        </p:spPr>
        <p:txBody>
          <a:bodyPr wrap="square">
            <a:spAutoFit/>
          </a:bodyPr>
          <a:lstStyle/>
          <a:p>
            <a:r>
              <a:rPr lang="ru-RU" dirty="0" smtClean="0">
                <a:solidFill>
                  <a:schemeClr val="tx2">
                    <a:lumMod val="75000"/>
                  </a:schemeClr>
                </a:solidFill>
                <a:latin typeface="Arial Black" pitchFamily="34" charset="0"/>
              </a:rPr>
              <a:t>      Учащиеся передают шляпу друг другу, когда заканчивается музыка или считалка, тот, у кого в руках осталась шляпа, анализирует свою работу на уроке или ставит оценку работающим у доски и обосновывает ее. </a:t>
            </a:r>
          </a:p>
        </p:txBody>
      </p:sp>
      <p:sp>
        <p:nvSpPr>
          <p:cNvPr id="75777" name="Rectangle 1"/>
          <p:cNvSpPr>
            <a:spLocks noChangeArrowheads="1"/>
          </p:cNvSpPr>
          <p:nvPr/>
        </p:nvSpPr>
        <p:spPr bwMode="auto">
          <a:xfrm>
            <a:off x="611560" y="3589566"/>
            <a:ext cx="4608512"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2">
                    <a:lumMod val="75000"/>
                  </a:schemeClr>
                </a:solidFill>
                <a:effectLst/>
                <a:latin typeface="Arial Black" pitchFamily="34" charset="0"/>
                <a:ea typeface="Times New Roman" pitchFamily="18" charset="0"/>
                <a:cs typeface="Times New Roman" pitchFamily="18" charset="0"/>
              </a:rPr>
              <a:t>Учащиеся записывают на листочках свое мнение об уроке, все листочки кладутся в корзину (коробку, мешок), затем выборочно учителем зачитываются мнения и обсуждаются ответы. Учащиеся мнение на листочках высказывают анонимно.</a:t>
            </a:r>
            <a:endParaRPr kumimoji="0" lang="ru-RU" b="0" i="0" u="none" strike="noStrike" cap="none" normalizeH="0" baseline="0" dirty="0" smtClean="0">
              <a:ln>
                <a:noFill/>
              </a:ln>
              <a:solidFill>
                <a:schemeClr val="tx2">
                  <a:lumMod val="75000"/>
                </a:schemeClr>
              </a:solidFill>
              <a:effectLst/>
              <a:latin typeface="Arial Black"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b="0" i="0" u="none" strike="noStrike" cap="none" normalizeH="0" baseline="0" dirty="0" smtClean="0">
              <a:ln>
                <a:noFill/>
              </a:ln>
              <a:solidFill>
                <a:schemeClr val="tx1"/>
              </a:solidFill>
              <a:effectLst/>
              <a:latin typeface="Arial" pitchFamily="34" charset="0"/>
            </a:endParaRPr>
          </a:p>
        </p:txBody>
      </p:sp>
      <p:sp>
        <p:nvSpPr>
          <p:cNvPr id="15362" name="AutoShape 2" descr="Шляпа волшебника - картинка №11927 | Printonic.r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5367" name="Picture 7" descr="Почему произошли крестовые походы?"/>
          <p:cNvPicPr>
            <a:picLocks noChangeAspect="1" noChangeArrowheads="1"/>
          </p:cNvPicPr>
          <p:nvPr/>
        </p:nvPicPr>
        <p:blipFill>
          <a:blip r:embed="rId2" cstate="print"/>
          <a:srcRect/>
          <a:stretch>
            <a:fillRect/>
          </a:stretch>
        </p:blipFill>
        <p:spPr bwMode="auto">
          <a:xfrm>
            <a:off x="5004048" y="3212976"/>
            <a:ext cx="3744416" cy="2736304"/>
          </a:xfrm>
          <a:prstGeom prst="rect">
            <a:avLst/>
          </a:prstGeom>
          <a:noFill/>
        </p:spPr>
      </p:pic>
      <p:pic>
        <p:nvPicPr>
          <p:cNvPr id="15369" name="Picture 9" descr="Канал Telegram Дело в шляпе"/>
          <p:cNvPicPr>
            <a:picLocks noChangeAspect="1" noChangeArrowheads="1"/>
          </p:cNvPicPr>
          <p:nvPr/>
        </p:nvPicPr>
        <p:blipFill>
          <a:blip r:embed="rId3" cstate="print"/>
          <a:srcRect/>
          <a:stretch>
            <a:fillRect/>
          </a:stretch>
        </p:blipFill>
        <p:spPr bwMode="auto">
          <a:xfrm>
            <a:off x="395536" y="764704"/>
            <a:ext cx="2143125" cy="2143125"/>
          </a:xfrm>
          <a:prstGeom prst="rect">
            <a:avLst/>
          </a:prstGeom>
          <a:noFill/>
          <a:ln w="12700">
            <a:solidFill>
              <a:schemeClr val="tx1"/>
            </a:solidFill>
          </a:ln>
        </p:spPr>
      </p:pic>
    </p:spTree>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3"/>
          <p:cNvSpPr>
            <a:spLocks noGrp="1"/>
          </p:cNvSpPr>
          <p:nvPr>
            <p:ph type="sldNum" sz="quarter" idx="12"/>
          </p:nvPr>
        </p:nvSpPr>
        <p:spPr/>
        <p:txBody>
          <a:bodyPr/>
          <a:lstStyle/>
          <a:p>
            <a:fld id="{6769475A-DE99-4307-955B-51A3F1003B4A}" type="slidenum">
              <a:rPr lang="ru-RU"/>
              <a:pPr/>
              <a:t>36</a:t>
            </a:fld>
            <a:endParaRPr lang="ru-RU"/>
          </a:p>
        </p:txBody>
      </p:sp>
      <p:grpSp>
        <p:nvGrpSpPr>
          <p:cNvPr id="2" name="Organization Chart 2"/>
          <p:cNvGrpSpPr>
            <a:grpSpLocks/>
          </p:cNvGrpSpPr>
          <p:nvPr/>
        </p:nvGrpSpPr>
        <p:grpSpPr bwMode="auto">
          <a:xfrm>
            <a:off x="468313" y="476250"/>
            <a:ext cx="6840537" cy="3421063"/>
            <a:chOff x="1134" y="1272"/>
            <a:chExt cx="1440" cy="2015"/>
          </a:xfrm>
        </p:grpSpPr>
        <p:cxnSp>
          <p:nvCxnSpPr>
            <p:cNvPr id="1028" name="_s1028"/>
            <p:cNvCxnSpPr>
              <a:cxnSpLocks noChangeShapeType="1"/>
              <a:stCxn id="7" idx="1"/>
              <a:endCxn id="3" idx="2"/>
            </p:cNvCxnSpPr>
            <p:nvPr/>
          </p:nvCxnSpPr>
          <p:spPr bwMode="auto">
            <a:xfrm rot="10800000">
              <a:off x="1687" y="1527"/>
              <a:ext cx="23" cy="1617"/>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29" name="_s1029"/>
            <p:cNvCxnSpPr>
              <a:cxnSpLocks noChangeShapeType="1"/>
              <a:stCxn id="6" idx="1"/>
              <a:endCxn id="3" idx="2"/>
            </p:cNvCxnSpPr>
            <p:nvPr/>
          </p:nvCxnSpPr>
          <p:spPr bwMode="auto">
            <a:xfrm rot="10800000">
              <a:off x="1687" y="1527"/>
              <a:ext cx="23" cy="118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0" name="_s1030"/>
            <p:cNvCxnSpPr>
              <a:cxnSpLocks noChangeShapeType="1"/>
              <a:stCxn id="5" idx="1"/>
              <a:endCxn id="3" idx="2"/>
            </p:cNvCxnSpPr>
            <p:nvPr/>
          </p:nvCxnSpPr>
          <p:spPr bwMode="auto">
            <a:xfrm rot="10800000">
              <a:off x="1687" y="1527"/>
              <a:ext cx="23" cy="753"/>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1" name="_s1031"/>
            <p:cNvCxnSpPr>
              <a:cxnSpLocks noChangeShapeType="1"/>
              <a:stCxn id="4" idx="1"/>
              <a:endCxn id="3" idx="2"/>
            </p:cNvCxnSpPr>
            <p:nvPr/>
          </p:nvCxnSpPr>
          <p:spPr bwMode="auto">
            <a:xfrm rot="10800000">
              <a:off x="1687" y="1527"/>
              <a:ext cx="23" cy="321"/>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1032"/>
            <p:cNvSpPr>
              <a:spLocks noChangeArrowheads="1"/>
            </p:cNvSpPr>
            <p:nvPr/>
          </p:nvSpPr>
          <p:spPr bwMode="auto">
            <a:xfrm>
              <a:off x="1134" y="1272"/>
              <a:ext cx="1106" cy="255"/>
            </a:xfrm>
            <a:prstGeom prst="roundRect">
              <a:avLst>
                <a:gd name="adj" fmla="val 16667"/>
              </a:avLst>
            </a:prstGeom>
            <a:solidFill>
              <a:schemeClr val="bg2"/>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3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cs typeface="Arial" charset="0"/>
                </a:rPr>
                <a:t>«</a:t>
              </a:r>
              <a:r>
                <a:rPr kumimoji="0" lang="ru-RU" sz="3600" b="1" i="1"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cs typeface="Arial" charset="0"/>
                </a:rPr>
                <a:t>ЦВЕТОГРАММА</a:t>
              </a:r>
              <a:r>
                <a:rPr kumimoji="0" lang="ru-RU" sz="3600" b="1" i="1"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a:t>
              </a:r>
              <a:endParaRPr kumimoji="0" lang="ru-RU" sz="3600" b="1" i="1" u="none" strike="noStrike" cap="none" normalizeH="0" baseline="0" dirty="0" smtClean="0">
                <a:ln>
                  <a:noFill/>
                </a:ln>
                <a:solidFill>
                  <a:schemeClr val="tx1"/>
                </a:solidFill>
                <a:effectLst/>
                <a:latin typeface="Arial" charset="0"/>
                <a:cs typeface="Arial" charset="0"/>
              </a:endParaRPr>
            </a:p>
          </p:txBody>
        </p:sp>
        <p:sp>
          <p:nvSpPr>
            <p:cNvPr id="4" name="_s1033"/>
            <p:cNvSpPr>
              <a:spLocks noChangeArrowheads="1"/>
            </p:cNvSpPr>
            <p:nvPr/>
          </p:nvSpPr>
          <p:spPr bwMode="auto">
            <a:xfrm>
              <a:off x="1710" y="1704"/>
              <a:ext cx="864" cy="288"/>
            </a:xfrm>
            <a:prstGeom prst="roundRect">
              <a:avLst>
                <a:gd name="adj" fmla="val 16667"/>
              </a:avLst>
            </a:prstGeom>
            <a:solidFill>
              <a:schemeClr val="bg2"/>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smtClean="0">
                  <a:ln>
                    <a:noFill/>
                  </a:ln>
                  <a:solidFill>
                    <a:srgbClr val="663300"/>
                  </a:solidFill>
                  <a:effectLst/>
                  <a:latin typeface="Arial" charset="0"/>
                  <a:cs typeface="Arial" charset="0"/>
                </a:rPr>
                <a:t>актуальность</a:t>
              </a:r>
            </a:p>
          </p:txBody>
        </p:sp>
        <p:sp>
          <p:nvSpPr>
            <p:cNvPr id="5" name="_s1034"/>
            <p:cNvSpPr>
              <a:spLocks noChangeArrowheads="1"/>
            </p:cNvSpPr>
            <p:nvPr/>
          </p:nvSpPr>
          <p:spPr bwMode="auto">
            <a:xfrm>
              <a:off x="1710" y="2136"/>
              <a:ext cx="864" cy="288"/>
            </a:xfrm>
            <a:prstGeom prst="roundRect">
              <a:avLst>
                <a:gd name="adj" fmla="val 16667"/>
              </a:avLst>
            </a:prstGeom>
            <a:solidFill>
              <a:schemeClr val="bg2"/>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smtClean="0">
                  <a:ln>
                    <a:noFill/>
                  </a:ln>
                  <a:solidFill>
                    <a:srgbClr val="663300"/>
                  </a:solidFill>
                  <a:effectLst/>
                  <a:latin typeface="Arial" charset="0"/>
                  <a:cs typeface="Arial" charset="0"/>
                </a:rPr>
                <a:t>новизна</a:t>
              </a:r>
            </a:p>
          </p:txBody>
        </p:sp>
        <p:sp>
          <p:nvSpPr>
            <p:cNvPr id="6" name="_s1035"/>
            <p:cNvSpPr>
              <a:spLocks noChangeArrowheads="1"/>
            </p:cNvSpPr>
            <p:nvPr/>
          </p:nvSpPr>
          <p:spPr bwMode="auto">
            <a:xfrm>
              <a:off x="1710" y="2568"/>
              <a:ext cx="864" cy="288"/>
            </a:xfrm>
            <a:prstGeom prst="roundRect">
              <a:avLst>
                <a:gd name="adj" fmla="val 16667"/>
              </a:avLst>
            </a:prstGeom>
            <a:solidFill>
              <a:schemeClr val="bg2"/>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smtClean="0">
                  <a:ln>
                    <a:noFill/>
                  </a:ln>
                  <a:solidFill>
                    <a:srgbClr val="663300"/>
                  </a:solidFill>
                  <a:effectLst/>
                  <a:latin typeface="Arial" charset="0"/>
                  <a:cs typeface="Arial" charset="0"/>
                </a:rPr>
                <a:t>полезность</a:t>
              </a:r>
            </a:p>
          </p:txBody>
        </p:sp>
        <p:sp>
          <p:nvSpPr>
            <p:cNvPr id="7" name="_s1036"/>
            <p:cNvSpPr>
              <a:spLocks noChangeArrowheads="1"/>
            </p:cNvSpPr>
            <p:nvPr/>
          </p:nvSpPr>
          <p:spPr bwMode="auto">
            <a:xfrm>
              <a:off x="1710" y="3000"/>
              <a:ext cx="864" cy="287"/>
            </a:xfrm>
            <a:prstGeom prst="roundRect">
              <a:avLst>
                <a:gd name="adj" fmla="val 16667"/>
              </a:avLst>
            </a:prstGeom>
            <a:solidFill>
              <a:schemeClr val="bg2"/>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smtClean="0">
                  <a:ln>
                    <a:noFill/>
                  </a:ln>
                  <a:solidFill>
                    <a:srgbClr val="663300"/>
                  </a:solidFill>
                  <a:effectLst/>
                  <a:latin typeface="Arial" charset="0"/>
                  <a:cs typeface="Arial" charset="0"/>
                </a:rPr>
                <a:t>интерес</a:t>
              </a:r>
            </a:p>
          </p:txBody>
        </p:sp>
      </p:grpSp>
      <p:sp>
        <p:nvSpPr>
          <p:cNvPr id="32796" name="Rectangle 28"/>
          <p:cNvSpPr>
            <a:spLocks noChangeArrowheads="1"/>
          </p:cNvSpPr>
          <p:nvPr/>
        </p:nvSpPr>
        <p:spPr bwMode="auto">
          <a:xfrm>
            <a:off x="755650" y="4508500"/>
            <a:ext cx="1295400" cy="504825"/>
          </a:xfrm>
          <a:prstGeom prst="rect">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2797" name="Rectangle 29"/>
          <p:cNvSpPr>
            <a:spLocks noChangeArrowheads="1"/>
          </p:cNvSpPr>
          <p:nvPr/>
        </p:nvSpPr>
        <p:spPr bwMode="auto">
          <a:xfrm>
            <a:off x="755650" y="6021388"/>
            <a:ext cx="1295400" cy="504825"/>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2798" name="Rectangle 30"/>
          <p:cNvSpPr>
            <a:spLocks noChangeArrowheads="1"/>
          </p:cNvSpPr>
          <p:nvPr/>
        </p:nvSpPr>
        <p:spPr bwMode="auto">
          <a:xfrm>
            <a:off x="755650" y="5229225"/>
            <a:ext cx="1295400" cy="504825"/>
          </a:xfrm>
          <a:prstGeom prst="rect">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2799" name="WordArt 31"/>
          <p:cNvSpPr>
            <a:spLocks noChangeArrowheads="1" noChangeShapeType="1" noTextEdit="1"/>
          </p:cNvSpPr>
          <p:nvPr/>
        </p:nvSpPr>
        <p:spPr bwMode="auto">
          <a:xfrm>
            <a:off x="2771775" y="4508500"/>
            <a:ext cx="3887788" cy="431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kern="10">
                <a:solidFill>
                  <a:srgbClr val="000066"/>
                </a:solidFill>
                <a:effectLst>
                  <a:outerShdw dist="45791" dir="2021404" algn="ctr" rotWithShape="0">
                    <a:srgbClr val="B2B2B2">
                      <a:alpha val="80000"/>
                    </a:srgbClr>
                  </a:outerShdw>
                </a:effectLst>
                <a:latin typeface="Times New Roman"/>
                <a:cs typeface="Times New Roman"/>
              </a:rPr>
              <a:t>высокая оценка</a:t>
            </a:r>
          </a:p>
        </p:txBody>
      </p:sp>
      <p:sp>
        <p:nvSpPr>
          <p:cNvPr id="32800" name="WordArt 32"/>
          <p:cNvSpPr>
            <a:spLocks noChangeArrowheads="1" noChangeShapeType="1" noTextEdit="1"/>
          </p:cNvSpPr>
          <p:nvPr/>
        </p:nvSpPr>
        <p:spPr bwMode="auto">
          <a:xfrm>
            <a:off x="2700338" y="5373688"/>
            <a:ext cx="3887787" cy="431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kern="10">
                <a:solidFill>
                  <a:srgbClr val="000066"/>
                </a:solidFill>
                <a:effectLst>
                  <a:outerShdw dist="45791" dir="2021404" algn="ctr" rotWithShape="0">
                    <a:srgbClr val="B2B2B2">
                      <a:alpha val="80000"/>
                    </a:srgbClr>
                  </a:outerShdw>
                </a:effectLst>
                <a:latin typeface="Times New Roman"/>
                <a:cs typeface="Times New Roman"/>
              </a:rPr>
              <a:t>средняя оценка</a:t>
            </a:r>
          </a:p>
        </p:txBody>
      </p:sp>
      <p:sp>
        <p:nvSpPr>
          <p:cNvPr id="32801" name="WordArt 33"/>
          <p:cNvSpPr>
            <a:spLocks noChangeArrowheads="1" noChangeShapeType="1" noTextEdit="1"/>
          </p:cNvSpPr>
          <p:nvPr/>
        </p:nvSpPr>
        <p:spPr bwMode="auto">
          <a:xfrm>
            <a:off x="2627313" y="6092825"/>
            <a:ext cx="3887787" cy="431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kern="10">
                <a:solidFill>
                  <a:srgbClr val="000066"/>
                </a:solidFill>
                <a:effectLst>
                  <a:outerShdw dist="45791" dir="2021404" algn="ctr" rotWithShape="0">
                    <a:srgbClr val="B2B2B2">
                      <a:alpha val="80000"/>
                    </a:srgbClr>
                  </a:outerShdw>
                </a:effectLst>
                <a:latin typeface="Times New Roman"/>
                <a:cs typeface="Times New Roman"/>
              </a:rPr>
              <a:t>низкая оценка</a:t>
            </a:r>
          </a:p>
        </p:txBody>
      </p:sp>
      <p:sp>
        <p:nvSpPr>
          <p:cNvPr id="19" name="Прямоугольник 18"/>
          <p:cNvSpPr/>
          <p:nvPr/>
        </p:nvSpPr>
        <p:spPr>
          <a:xfrm>
            <a:off x="395536" y="1628800"/>
            <a:ext cx="2448272" cy="1631216"/>
          </a:xfrm>
          <a:prstGeom prst="rect">
            <a:avLst/>
          </a:prstGeom>
        </p:spPr>
        <p:txBody>
          <a:bodyPr wrap="square">
            <a:spAutoFit/>
          </a:bodyPr>
          <a:lstStyle/>
          <a:p>
            <a:r>
              <a:rPr lang="ru-RU" sz="2000" b="1" i="1" dirty="0" smtClean="0">
                <a:solidFill>
                  <a:schemeClr val="tx2">
                    <a:lumMod val="75000"/>
                  </a:schemeClr>
                </a:solidFill>
              </a:rPr>
              <a:t>заполнить бланк–схему по работе на занятии в</a:t>
            </a:r>
          </a:p>
          <a:p>
            <a:r>
              <a:rPr lang="ru-RU" sz="2000" b="1" i="1" dirty="0" smtClean="0">
                <a:solidFill>
                  <a:schemeClr val="tx2">
                    <a:lumMod val="75000"/>
                  </a:schemeClr>
                </a:solidFill>
              </a:rPr>
              <a:t>соответствии со значением цветов</a:t>
            </a:r>
          </a:p>
        </p:txBody>
      </p:sp>
    </p:spTree>
    <p:extLst>
      <p:ext uri="{BB962C8B-B14F-4D97-AF65-F5344CB8AC3E}">
        <p14:creationId xmlns:p14="http://schemas.microsoft.com/office/powerpoint/2010/main" val="553153927"/>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8" presetClass="entr" presetSubtype="0" accel="50000" fill="hold" grpId="0" nodeType="clickEffect">
                                  <p:stCondLst>
                                    <p:cond delay="0"/>
                                  </p:stCondLst>
                                  <p:childTnLst>
                                    <p:set>
                                      <p:cBhvr>
                                        <p:cTn id="12" dur="1" fill="hold">
                                          <p:stCondLst>
                                            <p:cond delay="0"/>
                                          </p:stCondLst>
                                        </p:cTn>
                                        <p:tgtEl>
                                          <p:spTgt spid="32796"/>
                                        </p:tgtEl>
                                        <p:attrNameLst>
                                          <p:attrName>style.visibility</p:attrName>
                                        </p:attrNameLst>
                                      </p:cBhvr>
                                      <p:to>
                                        <p:strVal val="visible"/>
                                      </p:to>
                                    </p:set>
                                    <p:anim calcmode="lin" valueType="num">
                                      <p:cBhvr>
                                        <p:cTn id="13" dur="1000" fill="hold"/>
                                        <p:tgtEl>
                                          <p:spTgt spid="3279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32796"/>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32796"/>
                                        </p:tgtEl>
                                        <p:attrNameLst>
                                          <p:attrName>ppt_y</p:attrName>
                                        </p:attrNameLst>
                                      </p:cBhvr>
                                      <p:tavLst>
                                        <p:tav tm="0">
                                          <p:val>
                                            <p:strVal val="#ppt_y"/>
                                          </p:val>
                                        </p:tav>
                                        <p:tav tm="100000">
                                          <p:val>
                                            <p:strVal val="#ppt_y"/>
                                          </p:val>
                                        </p:tav>
                                      </p:tavLst>
                                    </p:anim>
                                    <p:animEffect transition="in" filter="fade">
                                      <p:cBhvr>
                                        <p:cTn id="16" dur="1000"/>
                                        <p:tgtEl>
                                          <p:spTgt spid="3279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8" presetClass="entr" presetSubtype="0" accel="50000" fill="hold" grpId="0" nodeType="clickEffect">
                                  <p:stCondLst>
                                    <p:cond delay="0"/>
                                  </p:stCondLst>
                                  <p:childTnLst>
                                    <p:set>
                                      <p:cBhvr>
                                        <p:cTn id="20" dur="1" fill="hold">
                                          <p:stCondLst>
                                            <p:cond delay="0"/>
                                          </p:stCondLst>
                                        </p:cTn>
                                        <p:tgtEl>
                                          <p:spTgt spid="32798"/>
                                        </p:tgtEl>
                                        <p:attrNameLst>
                                          <p:attrName>style.visibility</p:attrName>
                                        </p:attrNameLst>
                                      </p:cBhvr>
                                      <p:to>
                                        <p:strVal val="visible"/>
                                      </p:to>
                                    </p:set>
                                    <p:anim calcmode="lin" valueType="num">
                                      <p:cBhvr>
                                        <p:cTn id="21" dur="1000" fill="hold"/>
                                        <p:tgtEl>
                                          <p:spTgt spid="3279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32798"/>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32798"/>
                                        </p:tgtEl>
                                        <p:attrNameLst>
                                          <p:attrName>ppt_y</p:attrName>
                                        </p:attrNameLst>
                                      </p:cBhvr>
                                      <p:tavLst>
                                        <p:tav tm="0">
                                          <p:val>
                                            <p:strVal val="#ppt_y"/>
                                          </p:val>
                                        </p:tav>
                                        <p:tav tm="100000">
                                          <p:val>
                                            <p:strVal val="#ppt_y"/>
                                          </p:val>
                                        </p:tav>
                                      </p:tavLst>
                                    </p:anim>
                                    <p:animEffect transition="in" filter="fade">
                                      <p:cBhvr>
                                        <p:cTn id="24" dur="1000"/>
                                        <p:tgtEl>
                                          <p:spTgt spid="3279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8" presetClass="entr" presetSubtype="0" accel="50000" fill="hold" grpId="0" nodeType="clickEffect">
                                  <p:stCondLst>
                                    <p:cond delay="0"/>
                                  </p:stCondLst>
                                  <p:childTnLst>
                                    <p:set>
                                      <p:cBhvr>
                                        <p:cTn id="28" dur="1" fill="hold">
                                          <p:stCondLst>
                                            <p:cond delay="0"/>
                                          </p:stCondLst>
                                        </p:cTn>
                                        <p:tgtEl>
                                          <p:spTgt spid="32797"/>
                                        </p:tgtEl>
                                        <p:attrNameLst>
                                          <p:attrName>style.visibility</p:attrName>
                                        </p:attrNameLst>
                                      </p:cBhvr>
                                      <p:to>
                                        <p:strVal val="visible"/>
                                      </p:to>
                                    </p:set>
                                    <p:anim calcmode="lin" valueType="num">
                                      <p:cBhvr>
                                        <p:cTn id="29" dur="1000" fill="hold"/>
                                        <p:tgtEl>
                                          <p:spTgt spid="3279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32797"/>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32797"/>
                                        </p:tgtEl>
                                        <p:attrNameLst>
                                          <p:attrName>ppt_y</p:attrName>
                                        </p:attrNameLst>
                                      </p:cBhvr>
                                      <p:tavLst>
                                        <p:tav tm="0">
                                          <p:val>
                                            <p:strVal val="#ppt_y"/>
                                          </p:val>
                                        </p:tav>
                                        <p:tav tm="100000">
                                          <p:val>
                                            <p:strVal val="#ppt_y"/>
                                          </p:val>
                                        </p:tav>
                                      </p:tavLst>
                                    </p:anim>
                                    <p:animEffect transition="in" filter="fade">
                                      <p:cBhvr>
                                        <p:cTn id="32" dur="1000"/>
                                        <p:tgtEl>
                                          <p:spTgt spid="3279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2" presetClass="entr" presetSubtype="0" fill="hold" grpId="0" nodeType="clickEffect">
                                  <p:stCondLst>
                                    <p:cond delay="0"/>
                                  </p:stCondLst>
                                  <p:childTnLst>
                                    <p:set>
                                      <p:cBhvr>
                                        <p:cTn id="36" dur="1" fill="hold">
                                          <p:stCondLst>
                                            <p:cond delay="0"/>
                                          </p:stCondLst>
                                        </p:cTn>
                                        <p:tgtEl>
                                          <p:spTgt spid="32799"/>
                                        </p:tgtEl>
                                        <p:attrNameLst>
                                          <p:attrName>style.visibility</p:attrName>
                                        </p:attrNameLst>
                                      </p:cBhvr>
                                      <p:to>
                                        <p:strVal val="visible"/>
                                      </p:to>
                                    </p:set>
                                    <p:animScale>
                                      <p:cBhvr>
                                        <p:cTn id="37" dur="1000" decel="50000" fill="hold">
                                          <p:stCondLst>
                                            <p:cond delay="0"/>
                                          </p:stCondLst>
                                        </p:cTn>
                                        <p:tgtEl>
                                          <p:spTgt spid="3279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32799"/>
                                        </p:tgtEl>
                                        <p:attrNameLst>
                                          <p:attrName>ppt_x</p:attrName>
                                          <p:attrName>ppt_y</p:attrName>
                                        </p:attrNameLst>
                                      </p:cBhvr>
                                    </p:animMotion>
                                    <p:animEffect transition="in" filter="fade">
                                      <p:cBhvr>
                                        <p:cTn id="39" dur="1000"/>
                                        <p:tgtEl>
                                          <p:spTgt spid="3279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2" presetClass="entr" presetSubtype="0" fill="hold" grpId="0" nodeType="clickEffect">
                                  <p:stCondLst>
                                    <p:cond delay="0"/>
                                  </p:stCondLst>
                                  <p:childTnLst>
                                    <p:set>
                                      <p:cBhvr>
                                        <p:cTn id="43" dur="1" fill="hold">
                                          <p:stCondLst>
                                            <p:cond delay="0"/>
                                          </p:stCondLst>
                                        </p:cTn>
                                        <p:tgtEl>
                                          <p:spTgt spid="32800"/>
                                        </p:tgtEl>
                                        <p:attrNameLst>
                                          <p:attrName>style.visibility</p:attrName>
                                        </p:attrNameLst>
                                      </p:cBhvr>
                                      <p:to>
                                        <p:strVal val="visible"/>
                                      </p:to>
                                    </p:set>
                                    <p:animScale>
                                      <p:cBhvr>
                                        <p:cTn id="44" dur="1000" decel="50000" fill="hold">
                                          <p:stCondLst>
                                            <p:cond delay="0"/>
                                          </p:stCondLst>
                                        </p:cTn>
                                        <p:tgtEl>
                                          <p:spTgt spid="328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32800"/>
                                        </p:tgtEl>
                                        <p:attrNameLst>
                                          <p:attrName>ppt_x</p:attrName>
                                          <p:attrName>ppt_y</p:attrName>
                                        </p:attrNameLst>
                                      </p:cBhvr>
                                    </p:animMotion>
                                    <p:animEffect transition="in" filter="fade">
                                      <p:cBhvr>
                                        <p:cTn id="46" dur="1000"/>
                                        <p:tgtEl>
                                          <p:spTgt spid="3280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2" presetClass="entr" presetSubtype="0" fill="hold" grpId="0" nodeType="clickEffect">
                                  <p:stCondLst>
                                    <p:cond delay="0"/>
                                  </p:stCondLst>
                                  <p:childTnLst>
                                    <p:set>
                                      <p:cBhvr>
                                        <p:cTn id="50" dur="1" fill="hold">
                                          <p:stCondLst>
                                            <p:cond delay="0"/>
                                          </p:stCondLst>
                                        </p:cTn>
                                        <p:tgtEl>
                                          <p:spTgt spid="32801"/>
                                        </p:tgtEl>
                                        <p:attrNameLst>
                                          <p:attrName>style.visibility</p:attrName>
                                        </p:attrNameLst>
                                      </p:cBhvr>
                                      <p:to>
                                        <p:strVal val="visible"/>
                                      </p:to>
                                    </p:set>
                                    <p:animScale>
                                      <p:cBhvr>
                                        <p:cTn id="51" dur="1000" decel="50000" fill="hold">
                                          <p:stCondLst>
                                            <p:cond delay="0"/>
                                          </p:stCondLst>
                                        </p:cTn>
                                        <p:tgtEl>
                                          <p:spTgt spid="3280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32801"/>
                                        </p:tgtEl>
                                        <p:attrNameLst>
                                          <p:attrName>ppt_x</p:attrName>
                                          <p:attrName>ppt_y</p:attrName>
                                        </p:attrNameLst>
                                      </p:cBhvr>
                                    </p:animMotion>
                                    <p:animEffect transition="in" filter="fade">
                                      <p:cBhvr>
                                        <p:cTn id="53" dur="1000"/>
                                        <p:tgtEl>
                                          <p:spTgt spid="328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96" grpId="0" animBg="1"/>
      <p:bldP spid="32797" grpId="0" animBg="1"/>
      <p:bldP spid="32798" grpId="0" animBg="1"/>
      <p:bldP spid="32799" grpId="0" animBg="1"/>
      <p:bldP spid="32800" grpId="0" animBg="1"/>
      <p:bldP spid="3280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5E4FB668-82F6-4633-BD2B-FCC4EC012284}" type="slidenum">
              <a:rPr lang="ru-RU"/>
              <a:pPr/>
              <a:t>37</a:t>
            </a:fld>
            <a:endParaRPr lang="ru-RU"/>
          </a:p>
        </p:txBody>
      </p:sp>
      <p:sp>
        <p:nvSpPr>
          <p:cNvPr id="21508" name="WordArt 4"/>
          <p:cNvSpPr>
            <a:spLocks noChangeArrowheads="1" noChangeShapeType="1" noTextEdit="1"/>
          </p:cNvSpPr>
          <p:nvPr/>
        </p:nvSpPr>
        <p:spPr bwMode="auto">
          <a:xfrm>
            <a:off x="900113" y="260350"/>
            <a:ext cx="6696075" cy="7191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800" kern="10">
                <a:solidFill>
                  <a:srgbClr val="663300"/>
                </a:solidFill>
                <a:effectLst>
                  <a:outerShdw dist="45791" dir="2021404" algn="ctr" rotWithShape="0">
                    <a:srgbClr val="B2B2B2">
                      <a:alpha val="80000"/>
                    </a:srgbClr>
                  </a:outerShdw>
                </a:effectLst>
                <a:latin typeface="Times New Roman"/>
                <a:cs typeface="Times New Roman"/>
              </a:rPr>
              <a:t>Сегодня на уроке я...</a:t>
            </a:r>
          </a:p>
        </p:txBody>
      </p:sp>
      <p:sp>
        <p:nvSpPr>
          <p:cNvPr id="21509" name="WordArt 5"/>
          <p:cNvSpPr>
            <a:spLocks noChangeArrowheads="1" noChangeShapeType="1" noTextEdit="1"/>
          </p:cNvSpPr>
          <p:nvPr/>
        </p:nvSpPr>
        <p:spPr bwMode="auto">
          <a:xfrm>
            <a:off x="827088" y="1412875"/>
            <a:ext cx="7848600" cy="43926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800" kern="10">
                <a:solidFill>
                  <a:srgbClr val="000066"/>
                </a:solidFill>
                <a:effectLst>
                  <a:outerShdw dist="45791" dir="2021404" algn="ctr" rotWithShape="0">
                    <a:srgbClr val="B2B2B2">
                      <a:alpha val="80000"/>
                    </a:srgbClr>
                  </a:outerShdw>
                </a:effectLst>
                <a:latin typeface="Times New Roman"/>
                <a:cs typeface="Times New Roman"/>
              </a:rPr>
              <a:t>научился</a:t>
            </a:r>
          </a:p>
          <a:p>
            <a:pPr algn="ctr"/>
            <a:r>
              <a:rPr lang="ru-RU" sz="800" kern="10">
                <a:solidFill>
                  <a:srgbClr val="000066"/>
                </a:solidFill>
                <a:effectLst>
                  <a:outerShdw dist="45791" dir="2021404" algn="ctr" rotWithShape="0">
                    <a:srgbClr val="B2B2B2">
                      <a:alpha val="80000"/>
                    </a:srgbClr>
                  </a:outerShdw>
                </a:effectLst>
                <a:latin typeface="Times New Roman"/>
                <a:cs typeface="Times New Roman"/>
              </a:rPr>
              <a:t>было интересно</a:t>
            </a:r>
          </a:p>
          <a:p>
            <a:pPr algn="ctr"/>
            <a:r>
              <a:rPr lang="ru-RU" sz="800" kern="10">
                <a:solidFill>
                  <a:srgbClr val="000066"/>
                </a:solidFill>
                <a:effectLst>
                  <a:outerShdw dist="45791" dir="2021404" algn="ctr" rotWithShape="0">
                    <a:srgbClr val="B2B2B2">
                      <a:alpha val="80000"/>
                    </a:srgbClr>
                  </a:outerShdw>
                </a:effectLst>
                <a:latin typeface="Times New Roman"/>
                <a:cs typeface="Times New Roman"/>
              </a:rPr>
              <a:t>было трудно </a:t>
            </a:r>
          </a:p>
          <a:p>
            <a:pPr algn="ctr"/>
            <a:r>
              <a:rPr lang="ru-RU" sz="800" kern="10">
                <a:solidFill>
                  <a:srgbClr val="000066"/>
                </a:solidFill>
                <a:effectLst>
                  <a:outerShdw dist="45791" dir="2021404" algn="ctr" rotWithShape="0">
                    <a:srgbClr val="B2B2B2">
                      <a:alpha val="80000"/>
                    </a:srgbClr>
                  </a:outerShdw>
                </a:effectLst>
                <a:latin typeface="Times New Roman"/>
                <a:cs typeface="Times New Roman"/>
              </a:rPr>
              <a:t>мои ощущения</a:t>
            </a:r>
          </a:p>
          <a:p>
            <a:pPr algn="ctr"/>
            <a:r>
              <a:rPr lang="ru-RU" sz="800" kern="10">
                <a:solidFill>
                  <a:srgbClr val="000066"/>
                </a:solidFill>
                <a:effectLst>
                  <a:outerShdw dist="45791" dir="2021404" algn="ctr" rotWithShape="0">
                    <a:srgbClr val="B2B2B2">
                      <a:alpha val="80000"/>
                    </a:srgbClr>
                  </a:outerShdw>
                </a:effectLst>
                <a:latin typeface="Times New Roman"/>
                <a:cs typeface="Times New Roman"/>
              </a:rPr>
              <a:t>больше всего понравилось...</a:t>
            </a:r>
          </a:p>
        </p:txBody>
      </p:sp>
    </p:spTree>
    <p:extLst>
      <p:ext uri="{BB962C8B-B14F-4D97-AF65-F5344CB8AC3E}">
        <p14:creationId xmlns:p14="http://schemas.microsoft.com/office/powerpoint/2010/main" val="4206426960"/>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p:cTn id="7" dur="1000" fill="hold"/>
                                        <p:tgtEl>
                                          <p:spTgt spid="2150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1508"/>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1508"/>
                                        </p:tgtEl>
                                        <p:attrNameLst>
                                          <p:attrName>ppt_y</p:attrName>
                                        </p:attrNameLst>
                                      </p:cBhvr>
                                      <p:tavLst>
                                        <p:tav tm="0">
                                          <p:val>
                                            <p:strVal val="#ppt_y"/>
                                          </p:val>
                                        </p:tav>
                                        <p:tav tm="100000">
                                          <p:val>
                                            <p:strVal val="#ppt_y"/>
                                          </p:val>
                                        </p:tav>
                                      </p:tavLst>
                                    </p:anim>
                                    <p:animEffect transition="in" filter="fade">
                                      <p:cBhvr>
                                        <p:cTn id="10" dur="1000"/>
                                        <p:tgtEl>
                                          <p:spTgt spid="2150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21509"/>
                                        </p:tgtEl>
                                        <p:attrNameLst>
                                          <p:attrName>style.visibility</p:attrName>
                                        </p:attrNameLst>
                                      </p:cBhvr>
                                      <p:to>
                                        <p:strVal val="visible"/>
                                      </p:to>
                                    </p:set>
                                    <p:animScale>
                                      <p:cBhvr>
                                        <p:cTn id="15" dur="1000" decel="50000" fill="hold">
                                          <p:stCondLst>
                                            <p:cond delay="0"/>
                                          </p:stCondLst>
                                        </p:cTn>
                                        <p:tgtEl>
                                          <p:spTgt spid="2150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1509"/>
                                        </p:tgtEl>
                                        <p:attrNameLst>
                                          <p:attrName>ppt_x</p:attrName>
                                          <p:attrName>ppt_y</p:attrName>
                                        </p:attrNameLst>
                                      </p:cBhvr>
                                    </p:animMotion>
                                    <p:animEffect transition="in" filter="fade">
                                      <p:cBhvr>
                                        <p:cTn id="17" dur="1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P spid="2150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fld id="{C0ACD30D-0EDC-46B1-8938-D07A7EE09711}" type="slidenum">
              <a:rPr lang="ru-RU"/>
              <a:pPr/>
              <a:t>38</a:t>
            </a:fld>
            <a:endParaRPr lang="ru-RU"/>
          </a:p>
        </p:txBody>
      </p:sp>
      <p:sp>
        <p:nvSpPr>
          <p:cNvPr id="30724" name="WordArt 4"/>
          <p:cNvSpPr>
            <a:spLocks noChangeArrowheads="1" noChangeShapeType="1" noTextEdit="1"/>
          </p:cNvSpPr>
          <p:nvPr/>
        </p:nvSpPr>
        <p:spPr bwMode="auto">
          <a:xfrm>
            <a:off x="899592" y="908721"/>
            <a:ext cx="7416824" cy="172653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800" kern="10" dirty="0">
                <a:solidFill>
                  <a:srgbClr val="663300"/>
                </a:solidFill>
                <a:effectLst>
                  <a:outerShdw dist="45791" dir="2021404" algn="ctr" rotWithShape="0">
                    <a:srgbClr val="B2B2B2">
                      <a:alpha val="80000"/>
                    </a:srgbClr>
                  </a:outerShdw>
                </a:effectLst>
                <a:latin typeface="Times New Roman"/>
                <a:cs typeface="Times New Roman"/>
              </a:rPr>
              <a:t>Своей работой на уроке я...</a:t>
            </a:r>
          </a:p>
        </p:txBody>
      </p:sp>
      <p:sp>
        <p:nvSpPr>
          <p:cNvPr id="30725" name="WordArt 5"/>
          <p:cNvSpPr>
            <a:spLocks noChangeArrowheads="1" noChangeShapeType="1" noTextEdit="1"/>
          </p:cNvSpPr>
          <p:nvPr/>
        </p:nvSpPr>
        <p:spPr bwMode="auto">
          <a:xfrm>
            <a:off x="971550" y="2852738"/>
            <a:ext cx="7848600" cy="27368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800" kern="10" dirty="0">
                <a:solidFill>
                  <a:srgbClr val="000066"/>
                </a:solidFill>
                <a:effectLst>
                  <a:outerShdw dist="45791" dir="2021404" algn="ctr" rotWithShape="0">
                    <a:srgbClr val="B2B2B2">
                      <a:alpha val="80000"/>
                    </a:srgbClr>
                  </a:outerShdw>
                </a:effectLst>
                <a:latin typeface="Times New Roman"/>
                <a:cs typeface="Times New Roman"/>
              </a:rPr>
              <a:t>доволен</a:t>
            </a:r>
          </a:p>
          <a:p>
            <a:pPr algn="ctr"/>
            <a:r>
              <a:rPr lang="ru-RU" sz="800" kern="10" dirty="0">
                <a:solidFill>
                  <a:srgbClr val="000066"/>
                </a:solidFill>
                <a:effectLst>
                  <a:outerShdw dist="45791" dir="2021404" algn="ctr" rotWithShape="0">
                    <a:srgbClr val="B2B2B2">
                      <a:alpha val="80000"/>
                    </a:srgbClr>
                  </a:outerShdw>
                </a:effectLst>
                <a:latin typeface="Times New Roman"/>
                <a:cs typeface="Times New Roman"/>
              </a:rPr>
              <a:t>не совсем доволен</a:t>
            </a:r>
          </a:p>
          <a:p>
            <a:pPr algn="ctr"/>
            <a:r>
              <a:rPr lang="ru-RU" sz="800" kern="10" dirty="0">
                <a:solidFill>
                  <a:srgbClr val="000066"/>
                </a:solidFill>
                <a:effectLst>
                  <a:outerShdw dist="45791" dir="2021404" algn="ctr" rotWithShape="0">
                    <a:srgbClr val="B2B2B2">
                      <a:alpha val="80000"/>
                    </a:srgbClr>
                  </a:outerShdw>
                </a:effectLst>
                <a:latin typeface="Times New Roman"/>
                <a:cs typeface="Times New Roman"/>
              </a:rPr>
              <a:t>я не доволен, потому что...</a:t>
            </a:r>
          </a:p>
        </p:txBody>
      </p:sp>
    </p:spTree>
    <p:extLst>
      <p:ext uri="{BB962C8B-B14F-4D97-AF65-F5344CB8AC3E}">
        <p14:creationId xmlns:p14="http://schemas.microsoft.com/office/powerpoint/2010/main" val="1920221256"/>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Scale>
                                      <p:cBhvr>
                                        <p:cTn id="7" dur="1000" decel="50000" fill="hold">
                                          <p:stCondLst>
                                            <p:cond delay="0"/>
                                          </p:stCondLst>
                                        </p:cTn>
                                        <p:tgtEl>
                                          <p:spTgt spid="307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24"/>
                                        </p:tgtEl>
                                        <p:attrNameLst>
                                          <p:attrName>ppt_x</p:attrName>
                                          <p:attrName>ppt_y</p:attrName>
                                        </p:attrNameLst>
                                      </p:cBhvr>
                                    </p:animMotion>
                                    <p:animEffect transition="in" filter="fade">
                                      <p:cBhvr>
                                        <p:cTn id="9" dur="1000"/>
                                        <p:tgtEl>
                                          <p:spTgt spid="3072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30725"/>
                                        </p:tgtEl>
                                        <p:attrNameLst>
                                          <p:attrName>style.visibility</p:attrName>
                                        </p:attrNameLst>
                                      </p:cBhvr>
                                      <p:to>
                                        <p:strVal val="visible"/>
                                      </p:to>
                                    </p:set>
                                    <p:animEffect transition="in" filter="wheel(4)">
                                      <p:cBhvr>
                                        <p:cTn id="14" dur="20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P spid="3072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332656"/>
            <a:ext cx="6146234" cy="461665"/>
          </a:xfrm>
          <a:prstGeom prst="rect">
            <a:avLst/>
          </a:prstGeom>
        </p:spPr>
        <p:txBody>
          <a:bodyPr wrap="none">
            <a:spAutoFit/>
          </a:bodyPr>
          <a:lstStyle/>
          <a:p>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«Толстые и тонкие вопросы»</a:t>
            </a:r>
          </a:p>
        </p:txBody>
      </p:sp>
      <p:sp>
        <p:nvSpPr>
          <p:cNvPr id="3" name="Прямоугольник 2"/>
          <p:cNvSpPr/>
          <p:nvPr/>
        </p:nvSpPr>
        <p:spPr>
          <a:xfrm>
            <a:off x="395536" y="751344"/>
            <a:ext cx="8424936" cy="2585323"/>
          </a:xfrm>
          <a:prstGeom prst="rect">
            <a:avLst/>
          </a:prstGeom>
          <a:ln w="12700">
            <a:solidFill>
              <a:srgbClr val="C00000"/>
            </a:solidFill>
          </a:ln>
        </p:spPr>
        <p:txBody>
          <a:bodyPr wrap="square">
            <a:spAutoFit/>
          </a:bodyPr>
          <a:lstStyle/>
          <a:p>
            <a:r>
              <a:rPr lang="ru-RU" dirty="0" smtClean="0">
                <a:solidFill>
                  <a:schemeClr val="tx2">
                    <a:lumMod val="50000"/>
                  </a:schemeClr>
                </a:solidFill>
                <a:latin typeface="Arial Black" pitchFamily="34" charset="0"/>
              </a:rPr>
              <a:t>     </a:t>
            </a:r>
            <a:r>
              <a:rPr lang="ru-RU" sz="1600" dirty="0" smtClean="0">
                <a:solidFill>
                  <a:schemeClr val="tx2">
                    <a:lumMod val="50000"/>
                  </a:schemeClr>
                </a:solidFill>
                <a:latin typeface="Arial Black" pitchFamily="34" charset="0"/>
              </a:rPr>
              <a:t>Из жизненного опыта мы все знаем, что есть вопросы, на которые легко ответить «да» или «нет», но гораздо чаще встречаются вопросы, на которые нельзя ответить однозначно. Тем не менее, мы нередко оказываемся в ситуациях, когда человек, задающий вопросы, требует от него однозначного ответа. Поэтому для более успешной адаптации во взрослой жизни детей необходимо учить различать те вопросы, на которые можно дать</a:t>
            </a:r>
          </a:p>
          <a:p>
            <a:r>
              <a:rPr lang="ru-RU" sz="1600" dirty="0" smtClean="0">
                <a:solidFill>
                  <a:schemeClr val="tx2">
                    <a:lumMod val="50000"/>
                  </a:schemeClr>
                </a:solidFill>
                <a:latin typeface="Arial Black" pitchFamily="34" charset="0"/>
              </a:rPr>
              <a:t>однозначный ответ (тонкие вопросы), и те, на которые ответить столь определенно не возможно (Толстые вопросы). Толстые вопросы – это проблемные вопросы, предполагающие неоднозначные ответы.</a:t>
            </a:r>
          </a:p>
        </p:txBody>
      </p:sp>
      <p:graphicFrame>
        <p:nvGraphicFramePr>
          <p:cNvPr id="4" name="Таблица 3"/>
          <p:cNvGraphicFramePr>
            <a:graphicFrameLocks noGrp="1"/>
          </p:cNvGraphicFramePr>
          <p:nvPr/>
        </p:nvGraphicFramePr>
        <p:xfrm>
          <a:off x="467544" y="3429000"/>
          <a:ext cx="8424936" cy="3200400"/>
        </p:xfrm>
        <a:graphic>
          <a:graphicData uri="http://schemas.openxmlformats.org/drawingml/2006/table">
            <a:tbl>
              <a:tblPr bandRow="1">
                <a:tableStyleId>{69C7853C-536D-4A76-A0AE-DD22124D55A5}</a:tableStyleId>
              </a:tblPr>
              <a:tblGrid>
                <a:gridCol w="4212468"/>
                <a:gridCol w="4212468"/>
              </a:tblGrid>
              <a:tr h="344591">
                <a:tc>
                  <a:txBody>
                    <a:bodyPr/>
                    <a:lstStyle/>
                    <a:p>
                      <a:pPr algn="l">
                        <a:lnSpc>
                          <a:spcPct val="150000"/>
                        </a:lnSpc>
                        <a:spcAft>
                          <a:spcPts val="0"/>
                        </a:spcAft>
                      </a:pPr>
                      <a:r>
                        <a:rPr lang="ru-RU" sz="2000" b="0" dirty="0">
                          <a:effectLst/>
                          <a:latin typeface="Times New Roman" pitchFamily="18" charset="0"/>
                          <a:cs typeface="Times New Roman" pitchFamily="18" charset="0"/>
                        </a:rPr>
                        <a:t>? ("тонкие") </a:t>
                      </a:r>
                      <a:endParaRPr lang="ru-RU" sz="2000" b="0" dirty="0">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ru-RU" sz="2000" b="0">
                          <a:effectLst/>
                          <a:latin typeface="Times New Roman" pitchFamily="18" charset="0"/>
                          <a:cs typeface="Times New Roman" pitchFamily="18" charset="0"/>
                        </a:rPr>
                        <a:t>? ("толстые")</a:t>
                      </a:r>
                      <a:endParaRPr lang="ru-RU" sz="2000" b="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44591">
                <a:tc>
                  <a:txBody>
                    <a:bodyPr/>
                    <a:lstStyle/>
                    <a:p>
                      <a:pPr algn="l">
                        <a:lnSpc>
                          <a:spcPct val="150000"/>
                        </a:lnSpc>
                        <a:spcAft>
                          <a:spcPts val="0"/>
                        </a:spcAft>
                      </a:pPr>
                      <a:r>
                        <a:rPr lang="ru-RU" sz="2000" b="0" dirty="0">
                          <a:effectLst/>
                          <a:latin typeface="Times New Roman" pitchFamily="18" charset="0"/>
                          <a:cs typeface="Times New Roman" pitchFamily="18" charset="0"/>
                        </a:rPr>
                        <a:t>Кто…? </a:t>
                      </a:r>
                      <a:endParaRPr lang="ru-RU" sz="2000" b="0" dirty="0">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ru-RU" sz="2000" b="0" dirty="0">
                          <a:effectLst/>
                          <a:latin typeface="Times New Roman" pitchFamily="18" charset="0"/>
                          <a:cs typeface="Times New Roman" pitchFamily="18" charset="0"/>
                        </a:rPr>
                        <a:t>Дайте три объяснения, почему…</a:t>
                      </a:r>
                      <a:endParaRPr lang="ru-RU" sz="2000" b="0"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4591">
                <a:tc>
                  <a:txBody>
                    <a:bodyPr/>
                    <a:lstStyle/>
                    <a:p>
                      <a:pPr algn="l">
                        <a:lnSpc>
                          <a:spcPct val="150000"/>
                        </a:lnSpc>
                        <a:spcAft>
                          <a:spcPts val="0"/>
                        </a:spcAft>
                      </a:pPr>
                      <a:r>
                        <a:rPr lang="ru-RU" sz="2000" b="0" dirty="0">
                          <a:effectLst/>
                          <a:latin typeface="Times New Roman" pitchFamily="18" charset="0"/>
                          <a:cs typeface="Times New Roman" pitchFamily="18" charset="0"/>
                        </a:rPr>
                        <a:t>Что…? </a:t>
                      </a:r>
                      <a:endParaRPr lang="ru-RU" sz="2000" b="0" dirty="0">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ru-RU" sz="2000" b="0" dirty="0">
                          <a:effectLst/>
                          <a:latin typeface="Times New Roman" pitchFamily="18" charset="0"/>
                          <a:cs typeface="Times New Roman" pitchFamily="18" charset="0"/>
                        </a:rPr>
                        <a:t>Объясните, почему…</a:t>
                      </a:r>
                      <a:endParaRPr lang="ru-RU" sz="2000" b="0"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4591">
                <a:tc>
                  <a:txBody>
                    <a:bodyPr/>
                    <a:lstStyle/>
                    <a:p>
                      <a:pPr algn="l">
                        <a:lnSpc>
                          <a:spcPct val="150000"/>
                        </a:lnSpc>
                        <a:spcAft>
                          <a:spcPts val="0"/>
                        </a:spcAft>
                      </a:pPr>
                      <a:r>
                        <a:rPr lang="ru-RU" sz="2000" b="0" dirty="0">
                          <a:effectLst/>
                          <a:latin typeface="Times New Roman" pitchFamily="18" charset="0"/>
                          <a:cs typeface="Times New Roman" pitchFamily="18" charset="0"/>
                        </a:rPr>
                        <a:t>Когда…? </a:t>
                      </a:r>
                      <a:endParaRPr lang="ru-RU" sz="2000" b="0" dirty="0">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ru-RU" sz="2000" b="0" dirty="0">
                          <a:effectLst/>
                          <a:latin typeface="Times New Roman" pitchFamily="18" charset="0"/>
                          <a:cs typeface="Times New Roman" pitchFamily="18" charset="0"/>
                        </a:rPr>
                        <a:t>В чём различие…</a:t>
                      </a:r>
                      <a:endParaRPr lang="ru-RU" sz="2000" b="0"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4591">
                <a:tc>
                  <a:txBody>
                    <a:bodyPr/>
                    <a:lstStyle/>
                    <a:p>
                      <a:pPr algn="l">
                        <a:lnSpc>
                          <a:spcPct val="150000"/>
                        </a:lnSpc>
                        <a:spcAft>
                          <a:spcPts val="0"/>
                        </a:spcAft>
                      </a:pPr>
                      <a:r>
                        <a:rPr lang="ru-RU" sz="2000" b="0" dirty="0">
                          <a:effectLst/>
                          <a:latin typeface="Times New Roman" pitchFamily="18" charset="0"/>
                          <a:cs typeface="Times New Roman" pitchFamily="18" charset="0"/>
                        </a:rPr>
                        <a:t>Как звали…? </a:t>
                      </a:r>
                      <a:endParaRPr lang="ru-RU" sz="2000" b="0" dirty="0">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ru-RU" sz="2000" b="0" dirty="0">
                          <a:effectLst/>
                          <a:latin typeface="Times New Roman" pitchFamily="18" charset="0"/>
                          <a:cs typeface="Times New Roman" pitchFamily="18" charset="0"/>
                        </a:rPr>
                        <a:t>Предположите, что будет, если…</a:t>
                      </a:r>
                      <a:endParaRPr lang="ru-RU" sz="2000" b="0"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4591">
                <a:tc>
                  <a:txBody>
                    <a:bodyPr/>
                    <a:lstStyle/>
                    <a:p>
                      <a:pPr algn="l">
                        <a:lnSpc>
                          <a:spcPct val="150000"/>
                        </a:lnSpc>
                        <a:spcAft>
                          <a:spcPts val="0"/>
                        </a:spcAft>
                      </a:pPr>
                      <a:r>
                        <a:rPr lang="ru-RU" sz="2000" b="0" dirty="0">
                          <a:effectLst/>
                          <a:latin typeface="Times New Roman" pitchFamily="18" charset="0"/>
                          <a:cs typeface="Times New Roman" pitchFamily="18" charset="0"/>
                        </a:rPr>
                        <a:t>Будет…? </a:t>
                      </a:r>
                      <a:endParaRPr lang="ru-RU" sz="2000" b="0" dirty="0">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ru-RU" sz="2000" b="0" dirty="0">
                          <a:effectLst/>
                          <a:latin typeface="Times New Roman" pitchFamily="18" charset="0"/>
                          <a:cs typeface="Times New Roman" pitchFamily="18" charset="0"/>
                        </a:rPr>
                        <a:t> </a:t>
                      </a:r>
                      <a:endParaRPr lang="ru-RU" sz="2000" b="0"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4591">
                <a:tc>
                  <a:txBody>
                    <a:bodyPr/>
                    <a:lstStyle/>
                    <a:p>
                      <a:pPr algn="l">
                        <a:lnSpc>
                          <a:spcPct val="150000"/>
                        </a:lnSpc>
                        <a:spcAft>
                          <a:spcPts val="0"/>
                        </a:spcAft>
                      </a:pPr>
                      <a:r>
                        <a:rPr lang="ru-RU" sz="2000" b="0" dirty="0">
                          <a:effectLst/>
                          <a:latin typeface="Times New Roman" pitchFamily="18" charset="0"/>
                          <a:cs typeface="Times New Roman" pitchFamily="18" charset="0"/>
                        </a:rPr>
                        <a:t>Может…? </a:t>
                      </a:r>
                      <a:endParaRPr lang="ru-RU" sz="2000" b="0" dirty="0">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lnSpc>
                          <a:spcPct val="150000"/>
                        </a:lnSpc>
                        <a:spcAft>
                          <a:spcPts val="0"/>
                        </a:spcAft>
                      </a:pPr>
                      <a:r>
                        <a:rPr lang="ru-RU" sz="2000" b="0" dirty="0">
                          <a:effectLst/>
                          <a:latin typeface="Times New Roman" pitchFamily="18" charset="0"/>
                          <a:cs typeface="Times New Roman" pitchFamily="18" charset="0"/>
                        </a:rPr>
                        <a:t> </a:t>
                      </a:r>
                      <a:endParaRPr lang="ru-RU" sz="2000" b="0"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7500" lnSpcReduction="20000"/>
          </a:bodyPr>
          <a:lstStyle/>
          <a:p>
            <a:pPr>
              <a:buNone/>
            </a:pPr>
            <a:r>
              <a:rPr lang="ru-RU" sz="3600" b="1" dirty="0" smtClean="0">
                <a:solidFill>
                  <a:srgbClr val="C00000"/>
                </a:solidFill>
              </a:rPr>
              <a:t>       </a:t>
            </a:r>
            <a:r>
              <a:rPr lang="ru-RU" sz="3600" b="1" dirty="0" smtClean="0">
                <a:solidFill>
                  <a:srgbClr val="C00000"/>
                </a:solidFill>
                <a:latin typeface="Arial Black" pitchFamily="34" charset="0"/>
              </a:rPr>
              <a:t>Для обучающихся:</a:t>
            </a:r>
          </a:p>
          <a:p>
            <a:pPr marL="285750" indent="-285750">
              <a:buFontTx/>
              <a:buChar char="-"/>
            </a:pPr>
            <a:r>
              <a:rPr lang="ru-RU" b="1" dirty="0" smtClean="0">
                <a:solidFill>
                  <a:srgbClr val="002060"/>
                </a:solidFill>
              </a:rPr>
              <a:t>Подведение итогов( Что узнали? Как работали?)</a:t>
            </a:r>
          </a:p>
          <a:p>
            <a:pPr marL="285750" indent="-285750">
              <a:buFontTx/>
              <a:buChar char="-"/>
            </a:pPr>
            <a:r>
              <a:rPr lang="ru-RU" b="1" dirty="0" smtClean="0">
                <a:solidFill>
                  <a:srgbClr val="002060"/>
                </a:solidFill>
              </a:rPr>
              <a:t>Обобщение результатов</a:t>
            </a:r>
          </a:p>
          <a:p>
            <a:pPr marL="285750" indent="-285750">
              <a:buFontTx/>
              <a:buChar char="-"/>
            </a:pPr>
            <a:r>
              <a:rPr lang="ru-RU" b="1" dirty="0" smtClean="0">
                <a:solidFill>
                  <a:srgbClr val="002060"/>
                </a:solidFill>
              </a:rPr>
              <a:t>Выяснение впечатлений</a:t>
            </a:r>
          </a:p>
          <a:p>
            <a:r>
              <a:rPr lang="ru-RU" b="1" dirty="0" smtClean="0">
                <a:solidFill>
                  <a:srgbClr val="002060"/>
                </a:solidFill>
              </a:rPr>
              <a:t>-  Отметить успехи, достижения</a:t>
            </a:r>
          </a:p>
          <a:p>
            <a:pPr marL="285750" indent="-285750">
              <a:buFontTx/>
              <a:buChar char="-"/>
            </a:pPr>
            <a:r>
              <a:rPr lang="ru-RU" b="1" dirty="0" smtClean="0">
                <a:solidFill>
                  <a:srgbClr val="002060"/>
                </a:solidFill>
              </a:rPr>
              <a:t>Обрисовать  перспективы движения</a:t>
            </a:r>
          </a:p>
          <a:p>
            <a:pPr marL="285750" indent="-285750">
              <a:buFontTx/>
              <a:buChar char="-"/>
            </a:pPr>
            <a:endParaRPr lang="ru-RU" dirty="0" smtClean="0"/>
          </a:p>
          <a:p>
            <a:pPr>
              <a:buNone/>
            </a:pPr>
            <a:r>
              <a:rPr lang="ru-RU" sz="3600" b="1" dirty="0" smtClean="0">
                <a:solidFill>
                  <a:srgbClr val="C00000"/>
                </a:solidFill>
                <a:latin typeface="Arial Black" pitchFamily="34" charset="0"/>
              </a:rPr>
              <a:t>      Для педагога:</a:t>
            </a:r>
          </a:p>
          <a:p>
            <a:pPr marL="285750" indent="-285750">
              <a:buFontTx/>
              <a:buChar char="-"/>
            </a:pPr>
            <a:r>
              <a:rPr lang="ru-RU" b="1" dirty="0" smtClean="0">
                <a:solidFill>
                  <a:srgbClr val="002060"/>
                </a:solidFill>
              </a:rPr>
              <a:t>Оценка собственной работы</a:t>
            </a:r>
          </a:p>
          <a:p>
            <a:pPr marL="285750" indent="-285750">
              <a:buFontTx/>
              <a:buChar char="-"/>
            </a:pPr>
            <a:r>
              <a:rPr lang="ru-RU" b="1" dirty="0" smtClean="0">
                <a:solidFill>
                  <a:srgbClr val="002060"/>
                </a:solidFill>
              </a:rPr>
              <a:t>Выводы о необходимость корректировки программы, методов, приёмов.</a:t>
            </a:r>
          </a:p>
          <a:p>
            <a:endParaRPr lang="ru-RU" dirty="0"/>
          </a:p>
        </p:txBody>
      </p:sp>
      <p:sp>
        <p:nvSpPr>
          <p:cNvPr id="4" name="Заголовок 3"/>
          <p:cNvSpPr>
            <a:spLocks noGrp="1"/>
          </p:cNvSpPr>
          <p:nvPr>
            <p:ph type="title"/>
          </p:nvPr>
        </p:nvSpPr>
        <p:spPr>
          <a:prstGeom prst="horizontalScroll">
            <a:avLst/>
          </a:prstGeom>
          <a:solidFill>
            <a:srgbClr val="FFFF0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Зачем?</a:t>
            </a:r>
            <a:endParaRPr lang="ru-RU"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2492896"/>
            <a:ext cx="1950889" cy="1950889"/>
          </a:xfrm>
          <a:prstGeom prst="rect">
            <a:avLst/>
          </a:prstGeom>
        </p:spPr>
      </p:pic>
    </p:spTree>
  </p:cSld>
  <p:clrMapOvr>
    <a:masterClrMapping/>
  </p:clrMapOvr>
  <p:transition>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526010"/>
            <a:ext cx="8064896" cy="461665"/>
          </a:xfrm>
          <a:prstGeom prst="rect">
            <a:avLst/>
          </a:prstGeom>
          <a:noFill/>
        </p:spPr>
        <p:txBody>
          <a:bodyPr wrap="square" rtlCol="0">
            <a:spAutoFit/>
          </a:bodyPr>
          <a:lstStyle/>
          <a:p>
            <a:pPr algn="ct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«Плюс-минус-интересно»</a:t>
            </a:r>
            <a:endPar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759158373"/>
              </p:ext>
            </p:extLst>
          </p:nvPr>
        </p:nvGraphicFramePr>
        <p:xfrm>
          <a:off x="1175792" y="1412776"/>
          <a:ext cx="6648399" cy="1455936"/>
        </p:xfrm>
        <a:graphic>
          <a:graphicData uri="http://schemas.openxmlformats.org/drawingml/2006/table">
            <a:tbl>
              <a:tblPr firstRow="1" bandRow="1">
                <a:tableStyleId>{5C22544A-7EE6-4342-B048-85BDC9FD1C3A}</a:tableStyleId>
              </a:tblPr>
              <a:tblGrid>
                <a:gridCol w="2216133"/>
                <a:gridCol w="2216133"/>
                <a:gridCol w="2216133"/>
              </a:tblGrid>
              <a:tr h="727968">
                <a:tc>
                  <a:txBody>
                    <a:bodyPr/>
                    <a:lstStyle/>
                    <a:p>
                      <a:pPr algn="ctr"/>
                      <a:r>
                        <a:rPr lang="ru-RU" dirty="0" smtClean="0">
                          <a:solidFill>
                            <a:schemeClr val="tx2">
                              <a:lumMod val="50000"/>
                            </a:schemeClr>
                          </a:solidFill>
                        </a:rPr>
                        <a:t>П(+)</a:t>
                      </a:r>
                      <a:endParaRPr lang="ru-RU" dirty="0">
                        <a:solidFill>
                          <a:schemeClr val="tx2">
                            <a:lumMod val="50000"/>
                          </a:schemeClr>
                        </a:solidFill>
                      </a:endParaRPr>
                    </a:p>
                  </a:txBody>
                  <a:tcPr/>
                </a:tc>
                <a:tc>
                  <a:txBody>
                    <a:bodyPr/>
                    <a:lstStyle/>
                    <a:p>
                      <a:pPr algn="ctr"/>
                      <a:r>
                        <a:rPr lang="ru-RU" dirty="0" smtClean="0">
                          <a:solidFill>
                            <a:schemeClr val="tx2">
                              <a:lumMod val="50000"/>
                            </a:schemeClr>
                          </a:solidFill>
                        </a:rPr>
                        <a:t>М(-)</a:t>
                      </a:r>
                      <a:endParaRPr lang="ru-RU" dirty="0">
                        <a:solidFill>
                          <a:schemeClr val="tx2">
                            <a:lumMod val="50000"/>
                          </a:schemeClr>
                        </a:solidFill>
                      </a:endParaRPr>
                    </a:p>
                  </a:txBody>
                  <a:tcPr/>
                </a:tc>
                <a:tc>
                  <a:txBody>
                    <a:bodyPr/>
                    <a:lstStyle/>
                    <a:p>
                      <a:pPr algn="ctr"/>
                      <a:r>
                        <a:rPr lang="ru-RU" dirty="0" smtClean="0">
                          <a:solidFill>
                            <a:schemeClr val="tx2">
                              <a:lumMod val="50000"/>
                            </a:schemeClr>
                          </a:solidFill>
                        </a:rPr>
                        <a:t>И.</a:t>
                      </a:r>
                      <a:endParaRPr lang="ru-RU" dirty="0">
                        <a:solidFill>
                          <a:schemeClr val="tx2">
                            <a:lumMod val="50000"/>
                          </a:schemeClr>
                        </a:solidFill>
                      </a:endParaRPr>
                    </a:p>
                  </a:txBody>
                  <a:tcPr/>
                </a:tc>
              </a:tr>
              <a:tr h="727968">
                <a:tc>
                  <a:txBody>
                    <a:bodyPr/>
                    <a:lstStyle/>
                    <a:p>
                      <a:endParaRPr lang="ru-RU"/>
                    </a:p>
                  </a:txBody>
                  <a:tcPr/>
                </a:tc>
                <a:tc>
                  <a:txBody>
                    <a:bodyPr/>
                    <a:lstStyle/>
                    <a:p>
                      <a:endParaRPr lang="ru-RU"/>
                    </a:p>
                  </a:txBody>
                  <a:tcPr/>
                </a:tc>
                <a:tc>
                  <a:txBody>
                    <a:bodyPr/>
                    <a:lstStyle/>
                    <a:p>
                      <a:endParaRPr lang="ru-RU" dirty="0"/>
                    </a:p>
                  </a:txBody>
                  <a:tcPr/>
                </a:tc>
              </a:tr>
            </a:tbl>
          </a:graphicData>
        </a:graphic>
      </p:graphicFrame>
      <p:sp>
        <p:nvSpPr>
          <p:cNvPr id="6" name="Прямоугольник 5"/>
          <p:cNvSpPr/>
          <p:nvPr/>
        </p:nvSpPr>
        <p:spPr>
          <a:xfrm>
            <a:off x="1043608" y="3573016"/>
            <a:ext cx="7272808" cy="2308324"/>
          </a:xfrm>
          <a:prstGeom prst="rect">
            <a:avLst/>
          </a:prstGeom>
          <a:ln w="19050">
            <a:solidFill>
              <a:srgbClr val="C00000"/>
            </a:solidFill>
          </a:ln>
        </p:spPr>
        <p:txBody>
          <a:bodyPr wrap="square">
            <a:spAutoFit/>
          </a:bodyPr>
          <a:lstStyle/>
          <a:p>
            <a:r>
              <a:rPr lang="ru-RU" sz="2000" b="1" i="1" dirty="0" smtClean="0">
                <a:solidFill>
                  <a:schemeClr val="tx2">
                    <a:lumMod val="75000"/>
                  </a:schemeClr>
                </a:solidFill>
              </a:rPr>
              <a:t>    </a:t>
            </a:r>
            <a:r>
              <a:rPr lang="ru-RU" sz="2400" b="1" i="1" dirty="0" smtClean="0">
                <a:solidFill>
                  <a:schemeClr val="tx2">
                    <a:lumMod val="75000"/>
                  </a:schemeClr>
                </a:solidFill>
              </a:rPr>
              <a:t>В графу “+” записываются все факты, вызвавшие положительные эмоции. В графу “–” учащиеся выписывают все, что у них отсутствует или осталось непонятным. В графу “интересно” (?)учащиеся выписывают все то, о чем хотелось бы узнать подробнее, что им интересно. </a:t>
            </a:r>
          </a:p>
        </p:txBody>
      </p:sp>
    </p:spTree>
    <p:extLst>
      <p:ext uri="{BB962C8B-B14F-4D97-AF65-F5344CB8AC3E}">
        <p14:creationId xmlns:p14="http://schemas.microsoft.com/office/powerpoint/2010/main" val="3220120137"/>
      </p:ext>
    </p:extLst>
  </p:cSld>
  <p:clrMapOvr>
    <a:masterClrMapping/>
  </p:clrMapOvr>
  <p:transition>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7743" y="332656"/>
            <a:ext cx="5885943" cy="461665"/>
          </a:xfrm>
          <a:prstGeom prst="rect">
            <a:avLst/>
          </a:prstGeom>
          <a:noFill/>
        </p:spPr>
        <p:txBody>
          <a:bodyPr wrap="square" rtlCol="0">
            <a:spAutoFit/>
          </a:bodyPr>
          <a:lstStyle/>
          <a:p>
            <a:r>
              <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Таблица самооценки</a:t>
            </a:r>
          </a:p>
        </p:txBody>
      </p:sp>
      <p:graphicFrame>
        <p:nvGraphicFramePr>
          <p:cNvPr id="3" name="Таблица 2"/>
          <p:cNvGraphicFramePr>
            <a:graphicFrameLocks noGrp="1"/>
          </p:cNvGraphicFramePr>
          <p:nvPr>
            <p:extLst>
              <p:ext uri="{D42A27DB-BD31-4B8C-83A1-F6EECF244321}">
                <p14:modId xmlns:p14="http://schemas.microsoft.com/office/powerpoint/2010/main" val="812089388"/>
              </p:ext>
            </p:extLst>
          </p:nvPr>
        </p:nvGraphicFramePr>
        <p:xfrm>
          <a:off x="827584" y="4941168"/>
          <a:ext cx="7522792" cy="1455294"/>
        </p:xfrm>
        <a:graphic>
          <a:graphicData uri="http://schemas.openxmlformats.org/drawingml/2006/table">
            <a:tbl>
              <a:tblPr bandRow="1">
                <a:tableStyleId>{638B1855-1B75-4FBE-930C-398BA8C253C6}</a:tableStyleId>
              </a:tblPr>
              <a:tblGrid>
                <a:gridCol w="1619869"/>
                <a:gridCol w="2448272"/>
                <a:gridCol w="1573953"/>
                <a:gridCol w="1880698"/>
              </a:tblGrid>
              <a:tr h="720080">
                <a:tc>
                  <a:txBody>
                    <a:bodyPr/>
                    <a:lstStyle/>
                    <a:p>
                      <a:pPr algn="l">
                        <a:lnSpc>
                          <a:spcPct val="150000"/>
                        </a:lnSpc>
                        <a:spcAft>
                          <a:spcPts val="0"/>
                        </a:spcAft>
                      </a:pPr>
                      <a:r>
                        <a:rPr lang="ru-RU" sz="1600" b="1" dirty="0">
                          <a:effectLst/>
                        </a:rPr>
                        <a:t>ЗНАТЬ</a:t>
                      </a:r>
                      <a:endParaRPr lang="ru-RU" sz="16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ru-RU" sz="1600" b="1">
                          <a:effectLst/>
                        </a:rPr>
                        <a:t>САМООЦЕНКА</a:t>
                      </a:r>
                      <a:endParaRPr lang="ru-RU" sz="16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ru-RU" sz="1600" b="1" dirty="0">
                          <a:effectLst/>
                        </a:rPr>
                        <a:t>УМЕТЬ</a:t>
                      </a:r>
                      <a:endParaRPr lang="ru-RU" sz="16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ru-RU" sz="1600" b="1">
                          <a:effectLst/>
                        </a:rPr>
                        <a:t>САМООЦЕНКА</a:t>
                      </a:r>
                      <a:endParaRPr lang="ru-RU" sz="16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5214">
                <a:tc>
                  <a:txBody>
                    <a:bodyPr/>
                    <a:lstStyle/>
                    <a:p>
                      <a:pPr algn="l">
                        <a:lnSpc>
                          <a:spcPct val="150000"/>
                        </a:lnSpc>
                        <a:spcAft>
                          <a:spcPts val="0"/>
                        </a:spcAft>
                      </a:pPr>
                      <a:r>
                        <a:rPr lang="ru-RU" sz="1600" b="1" dirty="0">
                          <a:effectLst/>
                        </a:rPr>
                        <a:t> </a:t>
                      </a:r>
                      <a:endParaRPr lang="ru-RU" sz="16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ru-RU" sz="1600" b="1" dirty="0">
                          <a:effectLst/>
                        </a:rPr>
                        <a:t> </a:t>
                      </a:r>
                      <a:endParaRPr lang="ru-RU" sz="16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ru-RU" sz="1600" b="1" dirty="0">
                          <a:effectLst/>
                        </a:rPr>
                        <a:t> </a:t>
                      </a:r>
                      <a:endParaRPr lang="ru-RU" sz="16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ru-RU" sz="1600" b="1" dirty="0">
                          <a:effectLst/>
                        </a:rPr>
                        <a:t> </a:t>
                      </a:r>
                      <a:endParaRPr lang="ru-RU" sz="16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TextBox 3"/>
          <p:cNvSpPr txBox="1"/>
          <p:nvPr/>
        </p:nvSpPr>
        <p:spPr>
          <a:xfrm>
            <a:off x="323528" y="764704"/>
            <a:ext cx="8568952" cy="4939814"/>
          </a:xfrm>
          <a:prstGeom prst="rect">
            <a:avLst/>
          </a:prstGeom>
          <a:noFill/>
        </p:spPr>
        <p:txBody>
          <a:bodyPr wrap="square" rtlCol="0">
            <a:spAutoFit/>
          </a:bodyPr>
          <a:lstStyle/>
          <a:p>
            <a:r>
              <a:rPr lang="ru-RU" b="1" dirty="0" smtClean="0">
                <a:solidFill>
                  <a:schemeClr val="tx2">
                    <a:lumMod val="75000"/>
                  </a:schemeClr>
                </a:solidFill>
                <a:latin typeface="Times New Roman" pitchFamily="18" charset="0"/>
                <a:cs typeface="Times New Roman" pitchFamily="18" charset="0"/>
              </a:rPr>
              <a:t>       На </a:t>
            </a:r>
            <a:r>
              <a:rPr lang="ru-RU" b="1" dirty="0">
                <a:solidFill>
                  <a:schemeClr val="tx2">
                    <a:lumMod val="75000"/>
                  </a:schemeClr>
                </a:solidFill>
                <a:latin typeface="Times New Roman" pitchFamily="18" charset="0"/>
                <a:cs typeface="Times New Roman" pitchFamily="18" charset="0"/>
              </a:rPr>
              <a:t>этапе обобщения изученного материала учащимся предлагается внести в таблицу перечень знаний и умений, которые позволят им успешно справиться с тестом или контрольной работой по данной теме. Графы "знать" и "уметь" заполняются в ходе фронтального обсуждения. Затем учащиеся индивидуально оценивают свои знания и умения по теме (например, по пятибалльной системе), вносят оценку в таблицу. Результаты самооценки на этом этапе урока не обсуждаются.</a:t>
            </a:r>
          </a:p>
          <a:p>
            <a:pPr indent="450215" algn="just">
              <a:spcAft>
                <a:spcPts val="0"/>
              </a:spcAft>
            </a:pPr>
            <a:r>
              <a:rPr lang="ru-RU" b="1" dirty="0">
                <a:solidFill>
                  <a:schemeClr val="tx2">
                    <a:lumMod val="75000"/>
                  </a:schemeClr>
                </a:solidFill>
                <a:latin typeface="Times New Roman" pitchFamily="18" charset="0"/>
                <a:ea typeface="Calibri"/>
                <a:cs typeface="Times New Roman" pitchFamily="18" charset="0"/>
              </a:rPr>
              <a:t>Следующий этап урока - индивидуальная работа с тестом. Каждое задание теста контролирует знания и умения, обозначенные в таблице. После этого следует этап фронтального обсуждения результатов и способов работы над тестовыми заданиями. В ходе анализа деятельности и её результатов учащиеся видят свои ошибки в ответах или ходе решения заданий. После этого мы предлагаем детям осуществить повторную самооценку. Если первичная самооценка не совпала с итоговой, ребёнок анализирует свою деятельность и планирует индивидуальную работу над ошибками.</a:t>
            </a:r>
          </a:p>
          <a:p>
            <a:pPr indent="450215" algn="just">
              <a:lnSpc>
                <a:spcPct val="150000"/>
              </a:lnSpc>
              <a:spcAft>
                <a:spcPts val="0"/>
              </a:spcAft>
            </a:pPr>
            <a:r>
              <a:rPr lang="ru-RU" sz="1400" dirty="0">
                <a:latin typeface="Times New Roman" pitchFamily="18" charset="0"/>
                <a:ea typeface="Calibri"/>
                <a:cs typeface="Times New Roman" pitchFamily="18" charset="0"/>
              </a:rPr>
              <a:t> </a:t>
            </a:r>
          </a:p>
          <a:p>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186536966"/>
      </p:ext>
    </p:extLst>
  </p:cSld>
  <p:clrMapOvr>
    <a:masterClrMapping/>
  </p:clrMapOvr>
  <p:transition>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23928" y="404664"/>
            <a:ext cx="1739579" cy="523220"/>
          </a:xfrm>
          <a:prstGeom prst="rect">
            <a:avLst/>
          </a:prstGeom>
        </p:spPr>
        <p:txBody>
          <a:bodyPr wrap="none">
            <a:spAutoFit/>
          </a:bodyPr>
          <a:lstStyle/>
          <a:p>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«Гора»</a:t>
            </a:r>
          </a:p>
        </p:txBody>
      </p:sp>
      <p:sp>
        <p:nvSpPr>
          <p:cNvPr id="3" name="Прямоугольник 2"/>
          <p:cNvSpPr/>
          <p:nvPr/>
        </p:nvSpPr>
        <p:spPr>
          <a:xfrm>
            <a:off x="467544" y="980728"/>
            <a:ext cx="4608512" cy="5632311"/>
          </a:xfrm>
          <a:prstGeom prst="rect">
            <a:avLst/>
          </a:prstGeom>
          <a:ln w="19050">
            <a:solidFill>
              <a:srgbClr val="C00000"/>
            </a:solidFill>
          </a:ln>
        </p:spPr>
        <p:txBody>
          <a:bodyPr wrap="square">
            <a:spAutoFit/>
          </a:bodyPr>
          <a:lstStyle/>
          <a:p>
            <a:r>
              <a:rPr lang="ru-RU" dirty="0" smtClean="0">
                <a:solidFill>
                  <a:schemeClr val="tx2">
                    <a:lumMod val="75000"/>
                  </a:schemeClr>
                </a:solidFill>
                <a:latin typeface="Arial Black" pitchFamily="34" charset="0"/>
              </a:rPr>
              <a:t>     Рисуется на доске, листе ватмана, маленьких листочках – одна для всех или каждый для себя индивидуально. Гора может по очертаниям напоминать гору или лишь ее условное изображение – диагональ снизу вверх. Учащимся предлагается нарисовать человечка или лицо, или</a:t>
            </a:r>
          </a:p>
          <a:p>
            <a:r>
              <a:rPr lang="ru-RU" dirty="0" smtClean="0">
                <a:solidFill>
                  <a:schemeClr val="tx2">
                    <a:lumMod val="75000"/>
                  </a:schemeClr>
                </a:solidFill>
                <a:latin typeface="Arial Black" pitchFamily="34" charset="0"/>
              </a:rPr>
              <a:t>поставить букву я в то место горы, которое соответствует их уровню усвоения материалы. У подножия горы – ничего не усвоил, материал остался не понятен, не ясен, на вершине горы – хорошо усвоили. Можно предложить по этой же методике оценить степень своих знаний по изученной теме</a:t>
            </a:r>
          </a:p>
        </p:txBody>
      </p:sp>
      <p:pic>
        <p:nvPicPr>
          <p:cNvPr id="1026" name="Picture 2"/>
          <p:cNvPicPr>
            <a:picLocks noChangeAspect="1" noChangeArrowheads="1"/>
          </p:cNvPicPr>
          <p:nvPr/>
        </p:nvPicPr>
        <p:blipFill>
          <a:blip r:embed="rId2" cstate="print"/>
          <a:srcRect/>
          <a:stretch>
            <a:fillRect/>
          </a:stretch>
        </p:blipFill>
        <p:spPr bwMode="auto">
          <a:xfrm>
            <a:off x="5220072" y="1196752"/>
            <a:ext cx="3528392" cy="4824536"/>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755576" y="301879"/>
            <a:ext cx="712879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cs typeface="Times New Roman" pitchFamily="18" charset="0"/>
              </a:rPr>
              <a:t>«Чемодан, мясорубка, корзина»</a:t>
            </a:r>
            <a:endParaRPr kumimoji="0" lang="ru-RU" sz="2400" b="1"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endParaRPr>
          </a:p>
        </p:txBody>
      </p:sp>
      <p:sp>
        <p:nvSpPr>
          <p:cNvPr id="15362" name="Rectangle 2"/>
          <p:cNvSpPr>
            <a:spLocks noChangeArrowheads="1"/>
          </p:cNvSpPr>
          <p:nvPr/>
        </p:nvSpPr>
        <p:spPr bwMode="auto">
          <a:xfrm>
            <a:off x="467544" y="1087869"/>
            <a:ext cx="8208912" cy="3046988"/>
          </a:xfrm>
          <a:prstGeom prst="rect">
            <a:avLst/>
          </a:prstGeom>
          <a:noFill/>
          <a:ln w="19050">
            <a:solidFill>
              <a:srgbClr val="C0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Black" pitchFamily="34" charset="0"/>
                <a:cs typeface="Times New Roman" pitchFamily="18" charset="0"/>
              </a:rPr>
              <a:t>На доске вывешиваются рисунки чемодана, мясорубки, корзины.</a:t>
            </a:r>
            <a:endParaRPr kumimoji="0" lang="ru-RU" sz="1600" b="0" i="0" u="none" strike="noStrike" cap="none" normalizeH="0" baseline="0" dirty="0" smtClean="0">
              <a:ln>
                <a:noFill/>
              </a:ln>
              <a:solidFill>
                <a:schemeClr val="tx1"/>
              </a:solidFill>
              <a:effectLst/>
              <a:latin typeface="Arial Black"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FF0000"/>
                </a:solidFill>
                <a:effectLst/>
                <a:latin typeface="Arial Black" pitchFamily="34" charset="0"/>
                <a:cs typeface="Times New Roman" pitchFamily="18" charset="0"/>
              </a:rPr>
              <a:t>Чемодан</a:t>
            </a:r>
            <a:r>
              <a:rPr kumimoji="0" lang="ru-RU" sz="1600" b="0" i="0" u="none" strike="noStrike" cap="none" normalizeH="0" baseline="0" dirty="0" smtClean="0">
                <a:ln>
                  <a:noFill/>
                </a:ln>
                <a:solidFill>
                  <a:srgbClr val="FF0000"/>
                </a:solidFill>
                <a:effectLst/>
                <a:latin typeface="Arial Black" pitchFamily="34" charset="0"/>
                <a:cs typeface="Times New Roman" pitchFamily="18" charset="0"/>
              </a:rPr>
              <a:t> </a:t>
            </a:r>
            <a:r>
              <a:rPr kumimoji="0" lang="ru-RU" sz="1600" b="0" i="0" u="none" strike="noStrike" cap="none" normalizeH="0" baseline="0" dirty="0" smtClean="0">
                <a:ln>
                  <a:noFill/>
                </a:ln>
                <a:solidFill>
                  <a:schemeClr val="tx1"/>
                </a:solidFill>
                <a:effectLst/>
                <a:latin typeface="Arial Black" pitchFamily="34" charset="0"/>
                <a:cs typeface="Times New Roman" pitchFamily="18" charset="0"/>
              </a:rPr>
              <a:t>– всё, что пригодится в дальнейшем.</a:t>
            </a:r>
            <a:endParaRPr kumimoji="0" lang="ru-RU" sz="1600" b="0" i="0" u="none" strike="noStrike" cap="none" normalizeH="0" baseline="0" dirty="0" smtClean="0">
              <a:ln>
                <a:noFill/>
              </a:ln>
              <a:solidFill>
                <a:schemeClr val="tx1"/>
              </a:solidFill>
              <a:effectLst/>
              <a:latin typeface="Arial Black"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Arial Black" pitchFamily="34" charset="0"/>
                <a:cs typeface="Times New Roman" pitchFamily="18" charset="0"/>
              </a:rPr>
              <a:t> </a:t>
            </a:r>
            <a:r>
              <a:rPr kumimoji="0" lang="ru-RU" sz="1600" b="0" i="1" u="none" strike="noStrike" cap="none" normalizeH="0" baseline="0" dirty="0" smtClean="0">
                <a:ln>
                  <a:noFill/>
                </a:ln>
                <a:solidFill>
                  <a:srgbClr val="FF0000"/>
                </a:solidFill>
                <a:effectLst/>
                <a:latin typeface="Arial Black" pitchFamily="34" charset="0"/>
                <a:cs typeface="Times New Roman" pitchFamily="18" charset="0"/>
              </a:rPr>
              <a:t>Мясорубка</a:t>
            </a:r>
            <a:r>
              <a:rPr kumimoji="0" lang="ru-RU" sz="1600" b="0" i="0" u="none" strike="noStrike" cap="none" normalizeH="0" baseline="0" dirty="0" smtClean="0">
                <a:ln>
                  <a:noFill/>
                </a:ln>
                <a:solidFill>
                  <a:srgbClr val="FF0000"/>
                </a:solidFill>
                <a:effectLst/>
                <a:latin typeface="Arial Black" pitchFamily="34" charset="0"/>
                <a:cs typeface="Times New Roman" pitchFamily="18" charset="0"/>
              </a:rPr>
              <a:t> </a:t>
            </a:r>
            <a:r>
              <a:rPr kumimoji="0" lang="ru-RU" sz="1600" b="0" i="0" u="none" strike="noStrike" cap="none" normalizeH="0" baseline="0" dirty="0" smtClean="0">
                <a:ln>
                  <a:noFill/>
                </a:ln>
                <a:solidFill>
                  <a:schemeClr val="tx1"/>
                </a:solidFill>
                <a:effectLst/>
                <a:latin typeface="Arial Black" pitchFamily="34" charset="0"/>
                <a:cs typeface="Times New Roman" pitchFamily="18" charset="0"/>
              </a:rPr>
              <a:t>– информацию переработаю.</a:t>
            </a:r>
            <a:endParaRPr kumimoji="0" lang="ru-RU" sz="1600" b="0" i="0" u="none" strike="noStrike" cap="none" normalizeH="0" baseline="0" dirty="0" smtClean="0">
              <a:ln>
                <a:noFill/>
              </a:ln>
              <a:solidFill>
                <a:schemeClr val="tx1"/>
              </a:solidFill>
              <a:effectLst/>
              <a:latin typeface="Arial Black"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FF0000"/>
                </a:solidFill>
                <a:effectLst/>
                <a:latin typeface="Arial Black" pitchFamily="34" charset="0"/>
                <a:cs typeface="Times New Roman" pitchFamily="18" charset="0"/>
              </a:rPr>
              <a:t>Корзина</a:t>
            </a:r>
            <a:r>
              <a:rPr kumimoji="0" lang="ru-RU" sz="1600" b="0" i="0" u="none" strike="noStrike" cap="none" normalizeH="0" baseline="0" dirty="0" smtClean="0">
                <a:ln>
                  <a:noFill/>
                </a:ln>
                <a:solidFill>
                  <a:schemeClr val="tx1"/>
                </a:solidFill>
                <a:effectLst/>
                <a:latin typeface="Arial Black" pitchFamily="34" charset="0"/>
                <a:cs typeface="Times New Roman" pitchFamily="18" charset="0"/>
              </a:rPr>
              <a:t> – всё выброшу.</a:t>
            </a:r>
            <a:endParaRPr kumimoji="0" lang="ru-RU" sz="1600" b="0" i="0" u="none" strike="noStrike" cap="none" normalizeH="0" baseline="0" dirty="0" smtClean="0">
              <a:ln>
                <a:noFill/>
              </a:ln>
              <a:solidFill>
                <a:schemeClr val="tx1"/>
              </a:solidFill>
              <a:effectLst/>
              <a:latin typeface="Arial Black"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Black" pitchFamily="34" charset="0"/>
                <a:cs typeface="Times New Roman" pitchFamily="18" charset="0"/>
              </a:rPr>
              <a:t> Ученикам предлагается выбрать, как они поступят с информацией, полученной на уроке.</a:t>
            </a:r>
            <a:endParaRPr kumimoji="0" lang="ru-RU" sz="1600" b="0" i="0" u="none" strike="noStrike" cap="none" normalizeH="0" baseline="0" dirty="0" smtClean="0">
              <a:ln>
                <a:noFill/>
              </a:ln>
              <a:solidFill>
                <a:schemeClr val="tx1"/>
              </a:solidFill>
              <a:effectLst/>
              <a:latin typeface="Arial Black"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Black" pitchFamily="34" charset="0"/>
                <a:cs typeface="Times New Roman" pitchFamily="18" charset="0"/>
              </a:rPr>
              <a:t>На чемодан вы приклеиваете </a:t>
            </a:r>
            <a:r>
              <a:rPr kumimoji="0" lang="ru-RU" sz="1600" b="0" i="0" u="none" strike="noStrike" cap="none" normalizeH="0" baseline="0" dirty="0" err="1" smtClean="0">
                <a:ln>
                  <a:noFill/>
                </a:ln>
                <a:solidFill>
                  <a:schemeClr val="tx1"/>
                </a:solidFill>
                <a:effectLst/>
                <a:latin typeface="Arial Black" pitchFamily="34" charset="0"/>
                <a:cs typeface="Times New Roman" pitchFamily="18" charset="0"/>
              </a:rPr>
              <a:t>стикер</a:t>
            </a:r>
            <a:r>
              <a:rPr kumimoji="0" lang="ru-RU" sz="1600" b="0" i="0" u="none" strike="noStrike" cap="none" normalizeH="0" baseline="0" dirty="0" smtClean="0">
                <a:ln>
                  <a:noFill/>
                </a:ln>
                <a:solidFill>
                  <a:schemeClr val="tx1"/>
                </a:solidFill>
                <a:effectLst/>
                <a:latin typeface="Arial Black" pitchFamily="34" charset="0"/>
                <a:cs typeface="Times New Roman" pitchFamily="18" charset="0"/>
              </a:rPr>
              <a:t> с ответом </a:t>
            </a:r>
            <a:r>
              <a:rPr kumimoji="0" lang="ru-RU" sz="1600" b="0" i="0" u="none" strike="noStrike" cap="none" normalizeH="0" baseline="0" dirty="0" smtClean="0">
                <a:ln>
                  <a:noFill/>
                </a:ln>
                <a:solidFill>
                  <a:srgbClr val="FF0000"/>
                </a:solidFill>
                <a:effectLst/>
                <a:latin typeface="Arial Black" pitchFamily="34" charset="0"/>
                <a:cs typeface="Times New Roman" pitchFamily="18" charset="0"/>
              </a:rPr>
              <a:t>«Что я возьму с собой с урока?»</a:t>
            </a:r>
            <a:endParaRPr kumimoji="0" lang="ru-RU" sz="1600" b="0" i="0" u="none" strike="noStrike" cap="none" normalizeH="0" baseline="0" dirty="0" smtClean="0">
              <a:ln>
                <a:noFill/>
              </a:ln>
              <a:solidFill>
                <a:srgbClr val="FF0000"/>
              </a:solidFill>
              <a:effectLst/>
              <a:latin typeface="Arial Black"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Black" pitchFamily="34" charset="0"/>
                <a:cs typeface="Times New Roman" pitchFamily="18" charset="0"/>
              </a:rPr>
              <a:t>На мясорубку вы приклеиваете </a:t>
            </a:r>
            <a:r>
              <a:rPr kumimoji="0" lang="ru-RU" sz="1600" b="0" i="0" u="none" strike="noStrike" cap="none" normalizeH="0" baseline="0" dirty="0" err="1" smtClean="0">
                <a:ln>
                  <a:noFill/>
                </a:ln>
                <a:solidFill>
                  <a:schemeClr val="tx1"/>
                </a:solidFill>
                <a:effectLst/>
                <a:latin typeface="Arial Black" pitchFamily="34" charset="0"/>
                <a:cs typeface="Times New Roman" pitchFamily="18" charset="0"/>
              </a:rPr>
              <a:t>стикер</a:t>
            </a:r>
            <a:r>
              <a:rPr kumimoji="0" lang="ru-RU" sz="1600" b="0" i="0" u="none" strike="noStrike" cap="none" normalizeH="0" baseline="0" dirty="0" smtClean="0">
                <a:ln>
                  <a:noFill/>
                </a:ln>
                <a:solidFill>
                  <a:schemeClr val="tx1"/>
                </a:solidFill>
                <a:effectLst/>
                <a:latin typeface="Arial Black" pitchFamily="34" charset="0"/>
                <a:cs typeface="Times New Roman" pitchFamily="18" charset="0"/>
              </a:rPr>
              <a:t> с ответом «Что мне стоит переработать (над чем еще подумать)?»</a:t>
            </a:r>
            <a:endParaRPr kumimoji="0" lang="ru-RU" sz="1600" b="0" i="0" u="none" strike="noStrike" cap="none" normalizeH="0" baseline="0" dirty="0" smtClean="0">
              <a:ln>
                <a:noFill/>
              </a:ln>
              <a:solidFill>
                <a:schemeClr val="tx1"/>
              </a:solidFill>
              <a:effectLst/>
              <a:latin typeface="Arial Black"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Black" pitchFamily="34" charset="0"/>
                <a:cs typeface="Times New Roman" pitchFamily="18" charset="0"/>
              </a:rPr>
              <a:t>На корзину вы приклеиваете </a:t>
            </a:r>
            <a:r>
              <a:rPr kumimoji="0" lang="ru-RU" sz="1600" b="0" i="0" u="none" strike="noStrike" cap="none" normalizeH="0" baseline="0" dirty="0" err="1" smtClean="0">
                <a:ln>
                  <a:noFill/>
                </a:ln>
                <a:solidFill>
                  <a:schemeClr val="tx1"/>
                </a:solidFill>
                <a:effectLst/>
                <a:latin typeface="Arial Black" pitchFamily="34" charset="0"/>
                <a:cs typeface="Times New Roman" pitchFamily="18" charset="0"/>
              </a:rPr>
              <a:t>стикер</a:t>
            </a:r>
            <a:r>
              <a:rPr kumimoji="0" lang="ru-RU" sz="1600" b="0" i="0" u="none" strike="noStrike" cap="none" normalizeH="0" baseline="0" dirty="0" smtClean="0">
                <a:ln>
                  <a:noFill/>
                </a:ln>
                <a:solidFill>
                  <a:schemeClr val="tx1"/>
                </a:solidFill>
                <a:effectLst/>
                <a:latin typeface="Arial Black" pitchFamily="34" charset="0"/>
                <a:cs typeface="Times New Roman" pitchFamily="18" charset="0"/>
              </a:rPr>
              <a:t> с ответом </a:t>
            </a:r>
            <a:r>
              <a:rPr kumimoji="0" lang="ru-RU" sz="1600" b="0" i="0" u="none" strike="noStrike" cap="none" normalizeH="0" baseline="0" dirty="0" smtClean="0">
                <a:ln>
                  <a:noFill/>
                </a:ln>
                <a:solidFill>
                  <a:srgbClr val="FF0000"/>
                </a:solidFill>
                <a:effectLst/>
                <a:latin typeface="Arial Black" pitchFamily="34" charset="0"/>
                <a:cs typeface="Times New Roman" pitchFamily="18" charset="0"/>
              </a:rPr>
              <a:t>«Какая информация с урока не пригодится?»</a:t>
            </a:r>
            <a:endParaRPr kumimoji="0" lang="ru-RU" sz="1600" b="0" i="0" u="none" strike="noStrike" cap="none" normalizeH="0" baseline="0" dirty="0" smtClean="0">
              <a:ln>
                <a:noFill/>
              </a:ln>
              <a:solidFill>
                <a:srgbClr val="FF0000"/>
              </a:solidFill>
              <a:effectLst/>
              <a:latin typeface="Arial Black" pitchFamily="34" charset="0"/>
            </a:endParaRPr>
          </a:p>
        </p:txBody>
      </p:sp>
      <p:pic>
        <p:nvPicPr>
          <p:cNvPr id="8" name="Picture 3" descr="https://im3-tub-kz.yandex.net/i?id=f64a0d5e14b5a5bdf7859e89c30fb20f&amp;n=33&amp;h=225&amp;w=233"/>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827584" y="4437112"/>
            <a:ext cx="2364886" cy="19872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4" cstate="print"/>
          <a:srcRect l="6454" t="1965" r="9517"/>
          <a:stretch>
            <a:fillRect/>
          </a:stretch>
        </p:blipFill>
        <p:spPr bwMode="auto">
          <a:xfrm>
            <a:off x="3563888" y="4221088"/>
            <a:ext cx="2151063" cy="2160240"/>
          </a:xfrm>
          <a:prstGeom prst="rect">
            <a:avLst/>
          </a:prstGeom>
          <a:noFill/>
          <a:ln w="9525">
            <a:noFill/>
            <a:miter lim="800000"/>
            <a:headEnd/>
            <a:tailEnd/>
          </a:ln>
        </p:spPr>
      </p:pic>
      <p:pic>
        <p:nvPicPr>
          <p:cNvPr id="12" name="Picture 5"/>
          <p:cNvPicPr>
            <a:picLocks noChangeAspect="1" noChangeArrowheads="1"/>
          </p:cNvPicPr>
          <p:nvPr/>
        </p:nvPicPr>
        <p:blipFill>
          <a:blip r:embed="rId5" cstate="print"/>
          <a:srcRect/>
          <a:stretch>
            <a:fillRect/>
          </a:stretch>
        </p:blipFill>
        <p:spPr bwMode="auto">
          <a:xfrm>
            <a:off x="6084168" y="4221088"/>
            <a:ext cx="2041525" cy="2088232"/>
          </a:xfrm>
          <a:prstGeom prst="rect">
            <a:avLst/>
          </a:prstGeom>
          <a:noFill/>
          <a:ln w="9525">
            <a:noFill/>
            <a:miter lim="800000"/>
            <a:headEnd/>
            <a:tailEnd/>
          </a:ln>
        </p:spPr>
      </p:pic>
    </p:spTree>
    <p:extLst>
      <p:ext uri="{BB962C8B-B14F-4D97-AF65-F5344CB8AC3E}">
        <p14:creationId xmlns:p14="http://schemas.microsoft.com/office/powerpoint/2010/main" val="105871619"/>
      </p:ext>
    </p:extLst>
  </p:cSld>
  <p:clrMapOvr>
    <a:masterClrMapping/>
  </p:clrMapOvr>
  <p:transition>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332656"/>
            <a:ext cx="6234399" cy="584775"/>
          </a:xfrm>
          <a:prstGeom prst="rect">
            <a:avLst/>
          </a:prstGeom>
        </p:spPr>
        <p:txBody>
          <a:bodyPr wrap="none">
            <a:spAutoFit/>
          </a:bodyPr>
          <a:lstStyle/>
          <a:p>
            <a:pPr algn="ct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«Шесть шляп мышления</a:t>
            </a: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a:t>
            </a:r>
          </a:p>
        </p:txBody>
      </p:sp>
      <p:sp>
        <p:nvSpPr>
          <p:cNvPr id="3" name="Прямоугольник 2"/>
          <p:cNvSpPr/>
          <p:nvPr/>
        </p:nvSpPr>
        <p:spPr>
          <a:xfrm>
            <a:off x="467544" y="980729"/>
            <a:ext cx="8208912" cy="5755422"/>
          </a:xfrm>
          <a:prstGeom prst="rect">
            <a:avLst/>
          </a:prstGeom>
          <a:ln w="12700">
            <a:solidFill>
              <a:srgbClr val="C00000"/>
            </a:solidFill>
          </a:ln>
        </p:spPr>
        <p:txBody>
          <a:bodyPr wrap="square">
            <a:spAutoFit/>
          </a:bodyPr>
          <a:lstStyle/>
          <a:p>
            <a:r>
              <a:rPr lang="ru-RU" sz="1600" dirty="0" smtClean="0">
                <a:solidFill>
                  <a:schemeClr val="tx2">
                    <a:lumMod val="75000"/>
                  </a:schemeClr>
                </a:solidFill>
                <a:latin typeface="Arial Black" pitchFamily="34" charset="0"/>
                <a:cs typeface="Times New Roman" pitchFamily="18" charset="0"/>
              </a:rPr>
              <a:t>       Используется для разностороннего анализа каких-либо явлений, для проведения занятия по обобщению опыта (после практики, после изучения достаточно большой темы и так далее),группа делится на шесть групп. Каждой группе вверяется одна из шести шляп.</a:t>
            </a:r>
          </a:p>
          <a:p>
            <a:r>
              <a:rPr lang="ru-RU" sz="1600" b="1" dirty="0" smtClean="0">
                <a:solidFill>
                  <a:schemeClr val="bg1"/>
                </a:solidFill>
                <a:latin typeface="Arial Black" pitchFamily="34" charset="0"/>
                <a:cs typeface="Times New Roman" pitchFamily="18" charset="0"/>
              </a:rPr>
              <a:t>Белая шляпа </a:t>
            </a:r>
            <a:r>
              <a:rPr lang="ru-RU" sz="1600" b="1" dirty="0" smtClean="0">
                <a:latin typeface="Times New Roman" pitchFamily="18" charset="0"/>
                <a:cs typeface="Times New Roman" pitchFamily="18" charset="0"/>
              </a:rPr>
              <a:t>– мыслим фактами, цифрами. Без эмоций, без субъективных </a:t>
            </a:r>
            <a:r>
              <a:rPr lang="ru-RU" sz="1600" dirty="0" smtClean="0">
                <a:latin typeface="Times New Roman" pitchFamily="18" charset="0"/>
                <a:cs typeface="Times New Roman" pitchFamily="18" charset="0"/>
              </a:rPr>
              <a:t>оценок. Только факты!!! Можно цитировать чью-то субъективную точку зрения, но бесстрастно, как цитату.</a:t>
            </a:r>
          </a:p>
          <a:p>
            <a:r>
              <a:rPr lang="ru-RU" sz="1600" b="1" dirty="0" smtClean="0">
                <a:solidFill>
                  <a:srgbClr val="FFFF00"/>
                </a:solidFill>
                <a:latin typeface="Arial Black" pitchFamily="34" charset="0"/>
                <a:cs typeface="Times New Roman" pitchFamily="18" charset="0"/>
              </a:rPr>
              <a:t>Желтая шляпа </a:t>
            </a:r>
            <a:r>
              <a:rPr lang="ru-RU" sz="1600" b="1" dirty="0" smtClean="0">
                <a:latin typeface="Times New Roman" pitchFamily="18" charset="0"/>
                <a:cs typeface="Times New Roman" pitchFamily="18" charset="0"/>
              </a:rPr>
              <a:t>– позитивное мышление. Необходимо выделить в</a:t>
            </a:r>
          </a:p>
          <a:p>
            <a:r>
              <a:rPr lang="ru-RU" sz="1600" dirty="0" smtClean="0">
                <a:latin typeface="Times New Roman" pitchFamily="18" charset="0"/>
                <a:cs typeface="Times New Roman" pitchFamily="18" charset="0"/>
              </a:rPr>
              <a:t>рассматриваемом явлении позитивные стороны и (!!!) аргументировать, почему они являются позитивными. Нужно не просто сказать, что именно было хорошо, полезно, продуктивно, конструктивно, но и объяснить, почему.</a:t>
            </a:r>
          </a:p>
          <a:p>
            <a:r>
              <a:rPr lang="ru-RU" sz="1600" b="1" dirty="0" smtClean="0">
                <a:latin typeface="Arial Black" pitchFamily="34" charset="0"/>
                <a:cs typeface="Times New Roman" pitchFamily="18" charset="0"/>
              </a:rPr>
              <a:t>Черная шляпа </a:t>
            </a:r>
            <a:r>
              <a:rPr lang="ru-RU" sz="1600" b="1" dirty="0" smtClean="0">
                <a:latin typeface="Times New Roman" pitchFamily="18" charset="0"/>
                <a:cs typeface="Times New Roman" pitchFamily="18" charset="0"/>
              </a:rPr>
              <a:t>– противоположность желтой шляпе. Нужно определить, что </a:t>
            </a:r>
            <a:r>
              <a:rPr lang="ru-RU" sz="1600" dirty="0" smtClean="0">
                <a:latin typeface="Times New Roman" pitchFamily="18" charset="0"/>
                <a:cs typeface="Times New Roman" pitchFamily="18" charset="0"/>
              </a:rPr>
              <a:t>было трудно, неясно, проблематично, негативно, вхолостую и – объяснить, почему так произошло. Смысл заключается в том, чтобы не только выделить</a:t>
            </a:r>
          </a:p>
          <a:p>
            <a:r>
              <a:rPr lang="ru-RU" sz="1600" dirty="0" smtClean="0">
                <a:latin typeface="Times New Roman" pitchFamily="18" charset="0"/>
                <a:cs typeface="Times New Roman" pitchFamily="18" charset="0"/>
              </a:rPr>
              <a:t>противоречия, недостатки, но и проанализировать их причины.</a:t>
            </a:r>
          </a:p>
          <a:p>
            <a:r>
              <a:rPr lang="ru-RU" sz="1600" b="1" dirty="0" smtClean="0">
                <a:solidFill>
                  <a:srgbClr val="FF0000"/>
                </a:solidFill>
                <a:latin typeface="Arial Black" pitchFamily="34" charset="0"/>
                <a:cs typeface="Times New Roman" pitchFamily="18" charset="0"/>
              </a:rPr>
              <a:t>Красная шляпа </a:t>
            </a:r>
            <a:r>
              <a:rPr lang="ru-RU" sz="1600" b="1" dirty="0" smtClean="0">
                <a:latin typeface="Times New Roman" pitchFamily="18" charset="0"/>
                <a:cs typeface="Times New Roman" pitchFamily="18" charset="0"/>
              </a:rPr>
              <a:t>– эмоциональная шляпа. Нужно связать изменения </a:t>
            </a:r>
            <a:r>
              <a:rPr lang="ru-RU" sz="1600" dirty="0" smtClean="0">
                <a:latin typeface="Times New Roman" pitchFamily="18" charset="0"/>
                <a:cs typeface="Times New Roman" pitchFamily="18" charset="0"/>
              </a:rPr>
              <a:t>собственного эмоционального состояния с теми или иными моментами рассматриваемого явления. С каким именно моментом занятия (серии занятий) связана та или иная эмоция? Не нужно объяснять, почему Вы пережили то или иное эмоциональное состояние (грусть, радость, интерес, раздражение, обиду, агрессию, удивление и так далее), но лишь осознать это. Иногда эмоции помогают нам точнее определить направление поиска, анализа.</a:t>
            </a:r>
          </a:p>
          <a:p>
            <a:endParaRPr lang="ru-RU" sz="1600" dirty="0" smtClean="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508104" y="1268760"/>
            <a:ext cx="3096344" cy="4176464"/>
          </a:xfrm>
          <a:prstGeom prst="rect">
            <a:avLst/>
          </a:prstGeom>
          <a:noFill/>
          <a:ln w="9525">
            <a:noFill/>
            <a:miter lim="800000"/>
            <a:headEnd/>
            <a:tailEnd/>
          </a:ln>
        </p:spPr>
      </p:pic>
      <p:sp>
        <p:nvSpPr>
          <p:cNvPr id="3" name="Прямоугольник 2"/>
          <p:cNvSpPr/>
          <p:nvPr/>
        </p:nvSpPr>
        <p:spPr>
          <a:xfrm>
            <a:off x="467544" y="908720"/>
            <a:ext cx="4752528" cy="4985980"/>
          </a:xfrm>
          <a:prstGeom prst="rect">
            <a:avLst/>
          </a:prstGeom>
          <a:ln w="19050">
            <a:solidFill>
              <a:srgbClr val="C00000"/>
            </a:solidFill>
          </a:ln>
        </p:spPr>
        <p:txBody>
          <a:bodyPr wrap="square">
            <a:spAutoFit/>
          </a:bodyPr>
          <a:lstStyle/>
          <a:p>
            <a:r>
              <a:rPr lang="ru-RU" sz="1600" b="1" dirty="0" smtClean="0">
                <a:solidFill>
                  <a:srgbClr val="00B050"/>
                </a:solidFill>
                <a:latin typeface="Arial Black" pitchFamily="34" charset="0"/>
                <a:cs typeface="Times New Roman" pitchFamily="18" charset="0"/>
              </a:rPr>
              <a:t>Зеленая </a:t>
            </a:r>
            <a:r>
              <a:rPr lang="ru-RU" sz="1600" b="1" dirty="0" smtClean="0">
                <a:solidFill>
                  <a:schemeClr val="tx2">
                    <a:lumMod val="50000"/>
                  </a:schemeClr>
                </a:solidFill>
                <a:latin typeface="Times New Roman" pitchFamily="18" charset="0"/>
                <a:cs typeface="Times New Roman" pitchFamily="18" charset="0"/>
              </a:rPr>
              <a:t>шляпа – творческое мышление. Задайтесь вопросами: «Как можно </a:t>
            </a:r>
            <a:r>
              <a:rPr lang="ru-RU" sz="1600" dirty="0" smtClean="0">
                <a:solidFill>
                  <a:schemeClr val="tx2">
                    <a:lumMod val="50000"/>
                  </a:schemeClr>
                </a:solidFill>
                <a:latin typeface="Times New Roman" pitchFamily="18" charset="0"/>
                <a:cs typeface="Times New Roman" pitchFamily="18" charset="0"/>
              </a:rPr>
              <a:t>было бы применить тот или иной факт, метод и т.д. в новой ситуации?», «Что можно было бы сделать иначе, почему и как именно?», «Как можно было бы</a:t>
            </a:r>
          </a:p>
          <a:p>
            <a:r>
              <a:rPr lang="ru-RU" sz="1600" dirty="0" smtClean="0">
                <a:solidFill>
                  <a:schemeClr val="tx2">
                    <a:lumMod val="50000"/>
                  </a:schemeClr>
                </a:solidFill>
                <a:latin typeface="Times New Roman" pitchFamily="18" charset="0"/>
                <a:cs typeface="Times New Roman" pitchFamily="18" charset="0"/>
              </a:rPr>
              <a:t>усовершенствовать тот или иной аспект?» и др. Эта «шляпа» позволяет найти новые грани в изучаемом материале.</a:t>
            </a:r>
          </a:p>
          <a:p>
            <a:r>
              <a:rPr lang="ru-RU" sz="1600" b="1" dirty="0" smtClean="0">
                <a:solidFill>
                  <a:schemeClr val="tx2">
                    <a:lumMod val="75000"/>
                  </a:schemeClr>
                </a:solidFill>
                <a:latin typeface="Arial Black" pitchFamily="34" charset="0"/>
                <a:cs typeface="Times New Roman" pitchFamily="18" charset="0"/>
              </a:rPr>
              <a:t>Синяя шляпа </a:t>
            </a:r>
            <a:r>
              <a:rPr lang="ru-RU" sz="1600" b="1" dirty="0" smtClean="0">
                <a:solidFill>
                  <a:schemeClr val="tx2">
                    <a:lumMod val="50000"/>
                  </a:schemeClr>
                </a:solidFill>
                <a:latin typeface="Times New Roman" pitchFamily="18" charset="0"/>
                <a:cs typeface="Times New Roman" pitchFamily="18" charset="0"/>
              </a:rPr>
              <a:t>– философская, обобщающая шляпа. Те, кто мыслит в </a:t>
            </a:r>
            <a:r>
              <a:rPr lang="ru-RU" sz="1600" dirty="0" smtClean="0">
                <a:solidFill>
                  <a:schemeClr val="tx2">
                    <a:lumMod val="50000"/>
                  </a:schemeClr>
                </a:solidFill>
                <a:latin typeface="Times New Roman" pitchFamily="18" charset="0"/>
                <a:cs typeface="Times New Roman" pitchFamily="18" charset="0"/>
              </a:rPr>
              <a:t>«синем» русле, старается обобщить высказывания других «шляп», сделать общие выводы, найти обобщающие параллели и так далее. Группе, выбравшей синюю шляпу, необходимо все время работы поделить на две равные части: в первой части: походить по другим группам. Послушать, что они говорят, а – во второй части – вернуться в свою «синюю» группу и обобщить собранный материал. За ними – последнее слово.</a:t>
            </a:r>
          </a:p>
          <a:p>
            <a:endParaRPr lang="ru-RU" sz="1400" dirty="0" smtClean="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692696"/>
            <a:ext cx="6768752" cy="923330"/>
          </a:xfrm>
          <a:prstGeom prst="rect">
            <a:avLst/>
          </a:prstGeom>
        </p:spPr>
        <p:txBody>
          <a:bodyPr wrap="square">
            <a:spAutoFit/>
          </a:bodyPr>
          <a:lstStyle/>
          <a:p>
            <a:pPr algn="ctr"/>
            <a:r>
              <a:rPr lang="ru-RU" dirty="0" smtClean="0">
                <a:solidFill>
                  <a:schemeClr val="accent4">
                    <a:lumMod val="75000"/>
                  </a:schemeClr>
                </a:solidFill>
                <a:latin typeface="Arial Black" pitchFamily="34" charset="0"/>
                <a:cs typeface="Times New Roman" panose="02020603050405020304" pitchFamily="18" charset="0"/>
              </a:rPr>
              <a:t>Любой педагог может самостоятельно получить необходимую информацию и разработать свою методику рефлексии. </a:t>
            </a:r>
          </a:p>
        </p:txBody>
      </p:sp>
      <p:sp>
        <p:nvSpPr>
          <p:cNvPr id="3" name="Прямоугольник 2"/>
          <p:cNvSpPr/>
          <p:nvPr/>
        </p:nvSpPr>
        <p:spPr>
          <a:xfrm>
            <a:off x="2195736" y="1700808"/>
            <a:ext cx="4572000" cy="646331"/>
          </a:xfrm>
          <a:prstGeom prst="rect">
            <a:avLst/>
          </a:prstGeom>
          <a:solidFill>
            <a:schemeClr val="bg2"/>
          </a:solidFill>
        </p:spPr>
        <p:txBody>
          <a:bodyPr>
            <a:spAutoFit/>
          </a:bodyPr>
          <a:lstStyle/>
          <a:p>
            <a:pPr algn="ctr"/>
            <a:r>
              <a:rPr lang="ru-RU" b="1" dirty="0" smtClean="0">
                <a:solidFill>
                  <a:srgbClr val="0070C0"/>
                </a:solidFill>
                <a:latin typeface="Arial Black" pitchFamily="34" charset="0"/>
                <a:cs typeface="Times New Roman" panose="02020603050405020304" pitchFamily="18" charset="0"/>
              </a:rPr>
              <a:t>Для этого необходимо учитывать некоторые параметры:</a:t>
            </a:r>
            <a:endParaRPr lang="ru-RU" b="1" dirty="0">
              <a:solidFill>
                <a:srgbClr val="0070C0"/>
              </a:solidFill>
              <a:latin typeface="Arial Black" pitchFamily="34" charset="0"/>
              <a:cs typeface="Times New Roman" panose="02020603050405020304" pitchFamily="18" charset="0"/>
            </a:endParaRPr>
          </a:p>
        </p:txBody>
      </p:sp>
      <p:grpSp>
        <p:nvGrpSpPr>
          <p:cNvPr id="5" name="Group 7"/>
          <p:cNvGrpSpPr>
            <a:grpSpLocks/>
          </p:cNvGrpSpPr>
          <p:nvPr/>
        </p:nvGrpSpPr>
        <p:grpSpPr bwMode="auto">
          <a:xfrm>
            <a:off x="615312" y="2924944"/>
            <a:ext cx="6842250" cy="555625"/>
            <a:chOff x="1248" y="2030"/>
            <a:chExt cx="4997" cy="350"/>
          </a:xfrm>
        </p:grpSpPr>
        <p:sp>
          <p:nvSpPr>
            <p:cNvPr id="6" name="Line 8"/>
            <p:cNvSpPr>
              <a:spLocks noChangeShapeType="1"/>
            </p:cNvSpPr>
            <p:nvPr/>
          </p:nvSpPr>
          <p:spPr bwMode="gray">
            <a:xfrm flipV="1">
              <a:off x="1440" y="2371"/>
              <a:ext cx="4805" cy="9"/>
            </a:xfrm>
            <a:prstGeom prst="line">
              <a:avLst/>
            </a:prstGeom>
            <a:noFill/>
            <a:ln w="127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latin typeface="Times New Roman" panose="02020603050405020304" pitchFamily="18" charset="0"/>
                <a:cs typeface="Times New Roman" panose="02020603050405020304" pitchFamily="18" charset="0"/>
              </a:endParaRPr>
            </a:p>
          </p:txBody>
        </p:sp>
        <p:sp>
          <p:nvSpPr>
            <p:cNvPr id="7" name="Rectangle 9"/>
            <p:cNvSpPr>
              <a:spLocks noChangeArrowheads="1"/>
            </p:cNvSpPr>
            <p:nvPr/>
          </p:nvSpPr>
          <p:spPr bwMode="gray">
            <a:xfrm rot="3419336">
              <a:off x="1261" y="2017"/>
              <a:ext cx="302" cy="328"/>
            </a:xfrm>
            <a:prstGeom prst="rect">
              <a:avLst/>
            </a:prstGeom>
            <a:gradFill rotWithShape="1">
              <a:gsLst>
                <a:gs pos="0">
                  <a:srgbClr val="99CC00"/>
                </a:gs>
                <a:gs pos="100000">
                  <a:srgbClr val="99CC00">
                    <a:gamma/>
                    <a:shade val="46275"/>
                    <a:invGamma/>
                  </a:srgbClr>
                </a:gs>
              </a:gsLst>
              <a:lin ang="5400000" scaled="1"/>
            </a:gradFill>
            <a:ln w="12700">
              <a:solidFill>
                <a:schemeClr val="tx1"/>
              </a:solidFill>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sz="2400">
                <a:latin typeface="Times New Roman" panose="02020603050405020304" pitchFamily="18" charset="0"/>
                <a:cs typeface="Times New Roman" panose="02020603050405020304" pitchFamily="18" charset="0"/>
              </a:endParaRPr>
            </a:p>
          </p:txBody>
        </p:sp>
        <p:sp>
          <p:nvSpPr>
            <p:cNvPr id="9" name="Text Box 11"/>
            <p:cNvSpPr txBox="1">
              <a:spLocks noChangeArrowheads="1"/>
            </p:cNvSpPr>
            <p:nvPr/>
          </p:nvSpPr>
          <p:spPr bwMode="gray">
            <a:xfrm>
              <a:off x="1296" y="2044"/>
              <a:ext cx="230" cy="291"/>
            </a:xfrm>
            <a:prstGeom prst="rect">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FFFFFF"/>
                  </a:solidFill>
                  <a:latin typeface="Times New Roman" panose="02020603050405020304" pitchFamily="18" charset="0"/>
                  <a:cs typeface="Times New Roman" panose="02020603050405020304" pitchFamily="18" charset="0"/>
                </a:rPr>
                <a:t>1</a:t>
              </a:r>
            </a:p>
          </p:txBody>
        </p:sp>
      </p:grpSp>
      <p:grpSp>
        <p:nvGrpSpPr>
          <p:cNvPr id="10" name="Group 12"/>
          <p:cNvGrpSpPr>
            <a:grpSpLocks/>
          </p:cNvGrpSpPr>
          <p:nvPr/>
        </p:nvGrpSpPr>
        <p:grpSpPr bwMode="auto">
          <a:xfrm>
            <a:off x="755576" y="3861048"/>
            <a:ext cx="7932738" cy="896938"/>
            <a:chOff x="1248" y="2640"/>
            <a:chExt cx="4997" cy="565"/>
          </a:xfrm>
        </p:grpSpPr>
        <p:sp>
          <p:nvSpPr>
            <p:cNvPr id="11" name="Line 13"/>
            <p:cNvSpPr>
              <a:spLocks noChangeShapeType="1"/>
            </p:cNvSpPr>
            <p:nvPr/>
          </p:nvSpPr>
          <p:spPr bwMode="gray">
            <a:xfrm flipV="1">
              <a:off x="1440" y="2958"/>
              <a:ext cx="4805" cy="32"/>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latin typeface="Times New Roman" panose="02020603050405020304" pitchFamily="18" charset="0"/>
                <a:cs typeface="Times New Roman" panose="02020603050405020304" pitchFamily="18" charset="0"/>
              </a:endParaRPr>
            </a:p>
          </p:txBody>
        </p:sp>
        <p:sp>
          <p:nvSpPr>
            <p:cNvPr id="12" name="Rectangle 14"/>
            <p:cNvSpPr>
              <a:spLocks noChangeArrowheads="1"/>
            </p:cNvSpPr>
            <p:nvPr/>
          </p:nvSpPr>
          <p:spPr bwMode="gray">
            <a:xfrm rot="3419336">
              <a:off x="1261" y="2627"/>
              <a:ext cx="302" cy="328"/>
            </a:xfrm>
            <a:prstGeom prst="rect">
              <a:avLst/>
            </a:prstGeom>
            <a:gradFill rotWithShape="1">
              <a:gsLst>
                <a:gs pos="0">
                  <a:srgbClr val="006699"/>
                </a:gs>
                <a:gs pos="100000">
                  <a:srgbClr val="0066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0066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sz="2400">
                <a:latin typeface="Times New Roman" panose="02020603050405020304" pitchFamily="18" charset="0"/>
                <a:cs typeface="Times New Roman" panose="02020603050405020304" pitchFamily="18" charset="0"/>
              </a:endParaRPr>
            </a:p>
          </p:txBody>
        </p:sp>
        <p:sp>
          <p:nvSpPr>
            <p:cNvPr id="13" name="Text Box 15"/>
            <p:cNvSpPr txBox="1">
              <a:spLocks noChangeArrowheads="1"/>
            </p:cNvSpPr>
            <p:nvPr/>
          </p:nvSpPr>
          <p:spPr bwMode="gray">
            <a:xfrm>
              <a:off x="1794" y="2682"/>
              <a:ext cx="3839"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sz="2400" b="1" dirty="0" smtClean="0">
                  <a:solidFill>
                    <a:srgbClr val="C00000"/>
                  </a:solidFill>
                  <a:latin typeface="Times New Roman" panose="02020603050405020304" pitchFamily="18" charset="0"/>
                  <a:cs typeface="Times New Roman" panose="02020603050405020304" pitchFamily="18" charset="0"/>
                </a:rPr>
                <a:t>Особенности </a:t>
              </a:r>
              <a:r>
                <a:rPr lang="ru-RU" sz="2400" b="1" dirty="0">
                  <a:solidFill>
                    <a:srgbClr val="C00000"/>
                  </a:solidFill>
                  <a:latin typeface="Times New Roman" panose="02020603050405020304" pitchFamily="18" charset="0"/>
                  <a:cs typeface="Times New Roman" panose="02020603050405020304" pitchFamily="18" charset="0"/>
                </a:rPr>
                <a:t>предмета, тему и тип занятия</a:t>
              </a:r>
            </a:p>
          </p:txBody>
        </p:sp>
        <p:sp>
          <p:nvSpPr>
            <p:cNvPr id="14" name="Text Box 16"/>
            <p:cNvSpPr txBox="1">
              <a:spLocks noChangeArrowheads="1"/>
            </p:cNvSpPr>
            <p:nvPr/>
          </p:nvSpPr>
          <p:spPr bwMode="gray">
            <a:xfrm>
              <a:off x="1296" y="2654"/>
              <a:ext cx="2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latin typeface="Times New Roman" panose="02020603050405020304" pitchFamily="18" charset="0"/>
                  <a:cs typeface="Times New Roman" panose="02020603050405020304" pitchFamily="18" charset="0"/>
                </a:rPr>
                <a:t>2</a:t>
              </a:r>
            </a:p>
          </p:txBody>
        </p:sp>
      </p:grpSp>
      <p:grpSp>
        <p:nvGrpSpPr>
          <p:cNvPr id="15" name="Group 17"/>
          <p:cNvGrpSpPr>
            <a:grpSpLocks/>
          </p:cNvGrpSpPr>
          <p:nvPr/>
        </p:nvGrpSpPr>
        <p:grpSpPr bwMode="auto">
          <a:xfrm>
            <a:off x="683568" y="4797152"/>
            <a:ext cx="7986713" cy="830263"/>
            <a:chOff x="1248" y="3103"/>
            <a:chExt cx="5031" cy="523"/>
          </a:xfrm>
        </p:grpSpPr>
        <p:sp>
          <p:nvSpPr>
            <p:cNvPr id="16" name="Line 18"/>
            <p:cNvSpPr>
              <a:spLocks noChangeShapeType="1"/>
            </p:cNvSpPr>
            <p:nvPr/>
          </p:nvSpPr>
          <p:spPr bwMode="gray">
            <a:xfrm flipV="1">
              <a:off x="1475" y="3511"/>
              <a:ext cx="4804" cy="31"/>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latin typeface="Times New Roman" panose="02020603050405020304" pitchFamily="18" charset="0"/>
                <a:cs typeface="Times New Roman" panose="02020603050405020304" pitchFamily="18" charset="0"/>
              </a:endParaRPr>
            </a:p>
          </p:txBody>
        </p:sp>
        <p:sp>
          <p:nvSpPr>
            <p:cNvPr id="17" name="Rectangle 19"/>
            <p:cNvSpPr>
              <a:spLocks noChangeArrowheads="1"/>
            </p:cNvSpPr>
            <p:nvPr/>
          </p:nvSpPr>
          <p:spPr bwMode="gray">
            <a:xfrm rot="3419336">
              <a:off x="1261" y="3217"/>
              <a:ext cx="302" cy="328"/>
            </a:xfrm>
            <a:prstGeom prst="rect">
              <a:avLst/>
            </a:prstGeom>
            <a:gradFill rotWithShape="1">
              <a:gsLst>
                <a:gs pos="0">
                  <a:srgbClr val="FF9933"/>
                </a:gs>
                <a:gs pos="100000">
                  <a:srgbClr val="FF9933">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9933"/>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sz="2400">
                <a:latin typeface="Times New Roman" panose="02020603050405020304" pitchFamily="18" charset="0"/>
                <a:cs typeface="Times New Roman" panose="02020603050405020304" pitchFamily="18" charset="0"/>
              </a:endParaRPr>
            </a:p>
          </p:txBody>
        </p:sp>
        <p:sp>
          <p:nvSpPr>
            <p:cNvPr id="18" name="Text Box 20"/>
            <p:cNvSpPr txBox="1">
              <a:spLocks noChangeArrowheads="1"/>
            </p:cNvSpPr>
            <p:nvPr/>
          </p:nvSpPr>
          <p:spPr bwMode="gray">
            <a:xfrm>
              <a:off x="1794" y="3103"/>
              <a:ext cx="4451"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sz="2400" b="1" dirty="0" smtClean="0">
                  <a:solidFill>
                    <a:srgbClr val="C00000"/>
                  </a:solidFill>
                  <a:latin typeface="Times New Roman" panose="02020603050405020304" pitchFamily="18" charset="0"/>
                  <a:cs typeface="Times New Roman" panose="02020603050405020304" pitchFamily="18" charset="0"/>
                </a:rPr>
                <a:t>Необходимость </a:t>
              </a:r>
              <a:r>
                <a:rPr lang="ru-RU" sz="2400" b="1" dirty="0">
                  <a:solidFill>
                    <a:srgbClr val="C00000"/>
                  </a:solidFill>
                  <a:latin typeface="Times New Roman" panose="02020603050405020304" pitchFamily="18" charset="0"/>
                  <a:cs typeface="Times New Roman" panose="02020603050405020304" pitchFamily="18" charset="0"/>
                </a:rPr>
                <a:t>и целесообразность проведения данного типа рефлексии</a:t>
              </a:r>
            </a:p>
          </p:txBody>
        </p:sp>
        <p:sp>
          <p:nvSpPr>
            <p:cNvPr id="19" name="Text Box 21"/>
            <p:cNvSpPr txBox="1">
              <a:spLocks noChangeArrowheads="1"/>
            </p:cNvSpPr>
            <p:nvPr/>
          </p:nvSpPr>
          <p:spPr bwMode="gray">
            <a:xfrm>
              <a:off x="1296" y="3244"/>
              <a:ext cx="2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latin typeface="Times New Roman" panose="02020603050405020304" pitchFamily="18" charset="0"/>
                  <a:cs typeface="Times New Roman" panose="02020603050405020304" pitchFamily="18" charset="0"/>
                </a:rPr>
                <a:t>3</a:t>
              </a:r>
            </a:p>
          </p:txBody>
        </p:sp>
      </p:grpSp>
      <p:sp>
        <p:nvSpPr>
          <p:cNvPr id="21" name="Прямоугольник 20"/>
          <p:cNvSpPr/>
          <p:nvPr/>
        </p:nvSpPr>
        <p:spPr>
          <a:xfrm>
            <a:off x="1403648" y="2852936"/>
            <a:ext cx="6840760" cy="830997"/>
          </a:xfrm>
          <a:prstGeom prst="rect">
            <a:avLst/>
          </a:prstGeom>
        </p:spPr>
        <p:txBody>
          <a:bodyPr wrap="square">
            <a:spAutoFit/>
          </a:bodyPr>
          <a:lstStyle/>
          <a:p>
            <a:pPr lvl="0"/>
            <a:r>
              <a:rPr lang="ru-RU" sz="2400" b="1" dirty="0" smtClean="0">
                <a:solidFill>
                  <a:srgbClr val="C00000"/>
                </a:solidFill>
                <a:latin typeface="Times New Roman" panose="02020603050405020304" pitchFamily="18" charset="0"/>
                <a:cs typeface="Times New Roman" panose="02020603050405020304" pitchFamily="18" charset="0"/>
              </a:rPr>
              <a:t>Возрастные особенности учащихся и состав класса</a:t>
            </a:r>
            <a:endParaRPr lang="ru-RU" sz="24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3769" y="4077072"/>
            <a:ext cx="5544615" cy="924475"/>
          </a:xfrm>
        </p:spPr>
        <p:txBody>
          <a:bodyPr>
            <a:noAutofit/>
          </a:bodyPr>
          <a:lstStyle/>
          <a:p>
            <a:pPr algn="r"/>
            <a:r>
              <a:rPr lang="ru-RU" sz="2800" b="1" i="1" dirty="0" smtClean="0">
                <a:solidFill>
                  <a:schemeClr val="tx2">
                    <a:lumMod val="50000"/>
                  </a:schemeClr>
                </a:solidFill>
                <a:latin typeface="Times New Roman" pitchFamily="18" charset="0"/>
                <a:cs typeface="Times New Roman" pitchFamily="18" charset="0"/>
              </a:rPr>
              <a:t>Немецкий философ </a:t>
            </a:r>
            <a:br>
              <a:rPr lang="ru-RU" sz="2800" b="1" i="1" dirty="0" smtClean="0">
                <a:solidFill>
                  <a:schemeClr val="tx2">
                    <a:lumMod val="50000"/>
                  </a:schemeClr>
                </a:solidFill>
                <a:latin typeface="Times New Roman" pitchFamily="18" charset="0"/>
                <a:cs typeface="Times New Roman" pitchFamily="18" charset="0"/>
              </a:rPr>
            </a:br>
            <a:r>
              <a:rPr lang="ru-RU" sz="2800" b="1" i="1" dirty="0" smtClean="0">
                <a:solidFill>
                  <a:schemeClr val="tx2">
                    <a:lumMod val="50000"/>
                  </a:schemeClr>
                </a:solidFill>
                <a:latin typeface="Times New Roman" pitchFamily="18" charset="0"/>
                <a:cs typeface="Times New Roman" pitchFamily="18" charset="0"/>
              </a:rPr>
              <a:t>Г. Лессинг</a:t>
            </a:r>
            <a:endParaRPr lang="ru-RU" sz="2800" b="1" i="1" dirty="0">
              <a:solidFill>
                <a:schemeClr val="tx2">
                  <a:lumMod val="50000"/>
                </a:schemeClr>
              </a:solidFill>
              <a:latin typeface="Times New Roman" pitchFamily="18" charset="0"/>
              <a:cs typeface="Times New Roman" pitchFamily="18" charset="0"/>
            </a:endParaRPr>
          </a:p>
        </p:txBody>
      </p:sp>
      <p:sp>
        <p:nvSpPr>
          <p:cNvPr id="3" name="Объект 2"/>
          <p:cNvSpPr>
            <a:spLocks noGrp="1"/>
          </p:cNvSpPr>
          <p:nvPr>
            <p:ph idx="1"/>
          </p:nvPr>
        </p:nvSpPr>
        <p:spPr>
          <a:xfrm>
            <a:off x="539552" y="476672"/>
            <a:ext cx="7125112" cy="3365902"/>
          </a:xfrm>
        </p:spPr>
        <p:txBody>
          <a:bodyPr>
            <a:noAutofit/>
          </a:bodyPr>
          <a:lstStyle/>
          <a:p>
            <a:pPr marL="0" indent="0" algn="ctr">
              <a:buNone/>
            </a:pPr>
            <a:r>
              <a:rPr lang="ru-RU" sz="4000" b="1" dirty="0" smtClean="0">
                <a:solidFill>
                  <a:schemeClr val="tx2">
                    <a:lumMod val="75000"/>
                  </a:schemeClr>
                </a:solidFill>
                <a:latin typeface="Arial Black" pitchFamily="34" charset="0"/>
                <a:cs typeface="Times New Roman" pitchFamily="18" charset="0"/>
              </a:rPr>
              <a:t>«Спорьте, заблуждайтесь, ошибайтесь, но, ради Бога, размышляйте и хоть криво, да сами».</a:t>
            </a:r>
            <a:endParaRPr lang="ru-RU" sz="4000" b="1" dirty="0">
              <a:solidFill>
                <a:schemeClr val="tx2">
                  <a:lumMod val="75000"/>
                </a:schemeClr>
              </a:solidFill>
              <a:latin typeface="Arial Black" pitchFamily="34" charset="0"/>
              <a:cs typeface="Times New Roman" pitchFamily="18" charset="0"/>
            </a:endParaRPr>
          </a:p>
        </p:txBody>
      </p:sp>
    </p:spTree>
    <p:extLst>
      <p:ext uri="{BB962C8B-B14F-4D97-AF65-F5344CB8AC3E}">
        <p14:creationId xmlns:p14="http://schemas.microsoft.com/office/powerpoint/2010/main" val="17636219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31" descr="26"/>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39752" y="2146067"/>
            <a:ext cx="4896544" cy="37665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1033" descr="newy44"/>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845524"/>
            <a:ext cx="1590675" cy="13620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83768" y="275864"/>
            <a:ext cx="5544616" cy="1569660"/>
          </a:xfrm>
          <a:prstGeom prst="rect">
            <a:avLst/>
          </a:prstGeom>
          <a:noFill/>
        </p:spPr>
        <p:txBody>
          <a:bodyPr wrap="square" rtlCol="0">
            <a:spAutoFit/>
          </a:bodyPr>
          <a:lstStyle/>
          <a:p>
            <a:r>
              <a:rPr lang="ru-RU"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rPr>
              <a:t>СПАСИБО ЗА ВНИМАНИЕ!</a:t>
            </a:r>
          </a:p>
        </p:txBody>
      </p:sp>
    </p:spTree>
    <p:extLst>
      <p:ext uri="{BB962C8B-B14F-4D97-AF65-F5344CB8AC3E}">
        <p14:creationId xmlns:p14="http://schemas.microsoft.com/office/powerpoint/2010/main" val="1096813761"/>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6">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476672"/>
            <a:ext cx="8229600" cy="576064"/>
          </a:xfrm>
        </p:spPr>
        <p:txBody>
          <a:bodyPr>
            <a:noAutofit/>
          </a:bodyPr>
          <a:lstStyle/>
          <a:p>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ИСТОЧНИКИ</a:t>
            </a:r>
            <a:b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b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endParaRPr>
          </a:p>
        </p:txBody>
      </p:sp>
      <p:sp>
        <p:nvSpPr>
          <p:cNvPr id="1025" name="Rectangle 1"/>
          <p:cNvSpPr>
            <a:spLocks noChangeArrowheads="1"/>
          </p:cNvSpPr>
          <p:nvPr/>
        </p:nvSpPr>
        <p:spPr bwMode="auto">
          <a:xfrm>
            <a:off x="539552" y="1154360"/>
            <a:ext cx="8208912"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Л.А.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Медникова</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«Рефлексивная деятельность     младшего школьника»,  журнал «Наука и школьная практика», №1,2008;</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Статья Т.Д.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Тихончук</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«Как сделать урок интересным»;</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http://nojovka-     shcule.ucoz.ru/index/</a:t>
            </a:r>
            <a:r>
              <a:rPr kumimoji="0" lang="en-US" sz="2000" b="1"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pakholchenko_g_v_quot_bank_refleksivnykh_sredstv_quot</a:t>
            </a:r>
            <a:r>
              <a:rPr kumimoji="0" lang="en-US"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/0-122;</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a:t>
            </a:r>
            <a:r>
              <a:rPr kumimoji="0" lang="en-US"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2"/>
              </a:rPr>
              <a:t>http://didaktor.ru/priyomy-obratnoj-svyazi-pops-formula/</a:t>
            </a:r>
            <a:r>
              <a:rPr kumimoji="0" lang="en-US"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 https://docs.google.com/Doc…;</a:t>
            </a:r>
            <a:r>
              <a:rPr kumimoji="0" lang="en-US"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6. </a:t>
            </a:r>
            <a:r>
              <a:rPr kumimoji="0" lang="ru-RU" sz="20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Фестиваль педагогических идей</a:t>
            </a:r>
            <a:r>
              <a:rPr lang="en-US" sz="2000" b="1" u="sng" dirty="0" smtClean="0">
                <a:latin typeface="Times New Roman" pitchFamily="18" charset="0"/>
                <a:ea typeface="Calibri" pitchFamily="34" charset="0"/>
                <a:cs typeface="Times New Roman" pitchFamily="18" charset="0"/>
              </a:rPr>
              <a:t> </a:t>
            </a:r>
            <a:r>
              <a:rPr kumimoji="0" lang="ru-RU"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3"/>
              </a:rPr>
              <a:t>http://festival.1september.ru/</a:t>
            </a:r>
            <a:r>
              <a:rPr kumimoji="0" lang="ru-RU"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7</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20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Википедия</a:t>
            </a:r>
            <a:r>
              <a:rPr kumimoji="0" lang="ru-RU"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ru-RU"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4"/>
              </a:rPr>
              <a:t>http://ru.wikipedia.org/wiki/</a:t>
            </a:r>
            <a:r>
              <a:rPr kumimoji="0" lang="ru-RU"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8.</a:t>
            </a:r>
            <a:r>
              <a:rPr kumimoji="0" lang="ru-RU" sz="20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5"/>
              </a:rPr>
              <a:t>http://www.ezhva-licey.ru/teachers/nmr/metodich_razrabotki/itogi_uroka/</a:t>
            </a:r>
            <a:r>
              <a:rPr kumimoji="0" lang="ru-RU"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9.</a:t>
            </a:r>
            <a:r>
              <a:rPr kumimoji="0" lang="ru-RU"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6"/>
              </a:rPr>
              <a:t>http://metodisty.com/2010_2/file_20100701145050.doc</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10.</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7"/>
              </a:rPr>
              <a:t>http://nachkansk.ucoz.ru/publ/refleksija_kak_sposob_pedagogicheskoj_dejatelnosti_uchitelja/1-1-0-1</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fld id="{A078B537-7F79-42D5-906A-CFB0A7A95B31}" type="slidenum">
              <a:rPr lang="ru-RU"/>
              <a:pPr/>
              <a:t>5</a:t>
            </a:fld>
            <a:endParaRPr lang="ru-RU"/>
          </a:p>
        </p:txBody>
      </p:sp>
      <p:sp>
        <p:nvSpPr>
          <p:cNvPr id="36866" name="Rectangle 2"/>
          <p:cNvSpPr>
            <a:spLocks noGrp="1" noRot="1" noChangeArrowheads="1"/>
          </p:cNvSpPr>
          <p:nvPr>
            <p:ph type="title" idx="4294967295"/>
          </p:nvPr>
        </p:nvSpPr>
        <p:spPr>
          <a:xfrm>
            <a:off x="758825" y="244475"/>
            <a:ext cx="8385175" cy="1431925"/>
          </a:xfrm>
        </p:spPr>
        <p:txBody>
          <a:bodyPr>
            <a:normAutofit fontScale="90000"/>
          </a:bodyPr>
          <a:lstStyle/>
          <a:p>
            <a:pPr algn="ctr"/>
            <a:r>
              <a:rPr lang="ru-RU" sz="3600" b="1" dirty="0">
                <a:latin typeface="Arial Black" pitchFamily="34" charset="0"/>
              </a:rPr>
              <a:t>Классификация приёмов рефлекси</a:t>
            </a:r>
            <a:r>
              <a:rPr lang="ru-RU" sz="4000" b="1" dirty="0"/>
              <a:t>и:</a:t>
            </a:r>
            <a:br>
              <a:rPr lang="ru-RU" sz="4000" b="1" dirty="0"/>
            </a:br>
            <a:endParaRPr lang="ru-RU" sz="4000" b="1" dirty="0"/>
          </a:p>
        </p:txBody>
      </p:sp>
      <p:sp>
        <p:nvSpPr>
          <p:cNvPr id="36868" name="AutoShape 4"/>
          <p:cNvSpPr>
            <a:spLocks noChangeArrowheads="1"/>
          </p:cNvSpPr>
          <p:nvPr/>
        </p:nvSpPr>
        <p:spPr bwMode="auto">
          <a:xfrm>
            <a:off x="2915816" y="3501008"/>
            <a:ext cx="3384376" cy="2808312"/>
          </a:xfrm>
          <a:prstGeom prst="cloudCallout">
            <a:avLst>
              <a:gd name="adj1" fmla="val -82444"/>
              <a:gd name="adj2" fmla="val 69486"/>
            </a:avLst>
          </a:prstGeom>
          <a:solidFill>
            <a:srgbClr val="CC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90000"/>
              </a:lnSpc>
              <a:spcBef>
                <a:spcPct val="20000"/>
              </a:spcBef>
              <a:buClr>
                <a:schemeClr val="hlink"/>
              </a:buClr>
              <a:buFont typeface="Wingdings" pitchFamily="2" charset="2"/>
              <a:buNone/>
            </a:pPr>
            <a:r>
              <a:rPr lang="ru-RU" b="1" i="1" dirty="0">
                <a:solidFill>
                  <a:srgbClr val="663300"/>
                </a:solidFill>
                <a:latin typeface="Arial Black" pitchFamily="34" charset="0"/>
              </a:rPr>
              <a:t>3.Рефлексия содержания учебного материала</a:t>
            </a:r>
          </a:p>
        </p:txBody>
      </p:sp>
      <p:sp>
        <p:nvSpPr>
          <p:cNvPr id="36869" name="AutoShape 5"/>
          <p:cNvSpPr>
            <a:spLocks noChangeArrowheads="1"/>
          </p:cNvSpPr>
          <p:nvPr/>
        </p:nvSpPr>
        <p:spPr bwMode="auto">
          <a:xfrm>
            <a:off x="4860032" y="1268760"/>
            <a:ext cx="3312368" cy="1944216"/>
          </a:xfrm>
          <a:prstGeom prst="cloudCallout">
            <a:avLst>
              <a:gd name="adj1" fmla="val -86218"/>
              <a:gd name="adj2" fmla="val 58903"/>
            </a:avLst>
          </a:prstGeom>
          <a:solidFill>
            <a:srgbClr val="CC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90000"/>
              </a:lnSpc>
              <a:spcBef>
                <a:spcPct val="20000"/>
              </a:spcBef>
              <a:buClr>
                <a:schemeClr val="hlink"/>
              </a:buClr>
              <a:buFont typeface="Wingdings" pitchFamily="2" charset="2"/>
              <a:buNone/>
            </a:pPr>
            <a:r>
              <a:rPr lang="ru-RU" b="1" i="1" dirty="0">
                <a:solidFill>
                  <a:srgbClr val="663300"/>
                </a:solidFill>
                <a:latin typeface="Arial Black" pitchFamily="34" charset="0"/>
              </a:rPr>
              <a:t>2. Рефлексия деятельности</a:t>
            </a:r>
          </a:p>
        </p:txBody>
      </p:sp>
      <p:sp>
        <p:nvSpPr>
          <p:cNvPr id="36870" name="AutoShape 6"/>
          <p:cNvSpPr>
            <a:spLocks noChangeArrowheads="1"/>
          </p:cNvSpPr>
          <p:nvPr/>
        </p:nvSpPr>
        <p:spPr bwMode="auto">
          <a:xfrm>
            <a:off x="395536" y="1340769"/>
            <a:ext cx="3888432" cy="2088232"/>
          </a:xfrm>
          <a:prstGeom prst="cloudCallout">
            <a:avLst>
              <a:gd name="adj1" fmla="val -95222"/>
              <a:gd name="adj2" fmla="val 82764"/>
            </a:avLst>
          </a:prstGeom>
          <a:solidFill>
            <a:srgbClr val="CC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90000"/>
              </a:lnSpc>
              <a:spcBef>
                <a:spcPct val="20000"/>
              </a:spcBef>
              <a:buClr>
                <a:schemeClr val="hlink"/>
              </a:buClr>
              <a:buFont typeface="Wingdings" pitchFamily="2" charset="2"/>
              <a:buNone/>
            </a:pPr>
            <a:r>
              <a:rPr lang="ru-RU" b="1" i="1" dirty="0">
                <a:solidFill>
                  <a:srgbClr val="663300"/>
                </a:solidFill>
                <a:latin typeface="Arial Black" pitchFamily="34" charset="0"/>
              </a:rPr>
              <a:t>1.</a:t>
            </a:r>
            <a:r>
              <a:rPr lang="ru-RU" b="1" i="1" dirty="0">
                <a:latin typeface="Arial Black" pitchFamily="34" charset="0"/>
              </a:rPr>
              <a:t> </a:t>
            </a:r>
            <a:r>
              <a:rPr lang="ru-RU" b="1" i="1" dirty="0">
                <a:solidFill>
                  <a:srgbClr val="663300"/>
                </a:solidFill>
                <a:latin typeface="Arial Black" pitchFamily="34" charset="0"/>
              </a:rPr>
              <a:t>Рефлексия настроения и </a:t>
            </a:r>
          </a:p>
          <a:p>
            <a:pPr marL="342900" indent="-342900" algn="ctr">
              <a:lnSpc>
                <a:spcPct val="90000"/>
              </a:lnSpc>
              <a:spcBef>
                <a:spcPct val="20000"/>
              </a:spcBef>
              <a:buClr>
                <a:schemeClr val="hlink"/>
              </a:buClr>
              <a:buFont typeface="Wingdings" pitchFamily="2" charset="2"/>
              <a:buNone/>
            </a:pPr>
            <a:r>
              <a:rPr lang="ru-RU" b="1" i="1" dirty="0">
                <a:solidFill>
                  <a:srgbClr val="663300"/>
                </a:solidFill>
                <a:latin typeface="Arial Black" pitchFamily="34" charset="0"/>
              </a:rPr>
              <a:t>эмоционального </a:t>
            </a:r>
          </a:p>
          <a:p>
            <a:pPr marL="342900" indent="-342900" algn="ctr">
              <a:lnSpc>
                <a:spcPct val="90000"/>
              </a:lnSpc>
              <a:spcBef>
                <a:spcPct val="20000"/>
              </a:spcBef>
              <a:buClr>
                <a:schemeClr val="hlink"/>
              </a:buClr>
              <a:buFont typeface="Wingdings" pitchFamily="2" charset="2"/>
              <a:buNone/>
            </a:pPr>
            <a:r>
              <a:rPr lang="ru-RU" b="1" i="1" dirty="0">
                <a:solidFill>
                  <a:srgbClr val="663300"/>
                </a:solidFill>
                <a:latin typeface="Arial Black" pitchFamily="34" charset="0"/>
              </a:rPr>
              <a:t>состояния</a:t>
            </a:r>
          </a:p>
        </p:txBody>
      </p:sp>
    </p:spTree>
    <p:extLst>
      <p:ext uri="{BB962C8B-B14F-4D97-AF65-F5344CB8AC3E}">
        <p14:creationId xmlns:p14="http://schemas.microsoft.com/office/powerpoint/2010/main" val="1019505209"/>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fade">
                                      <p:cBhvr>
                                        <p:cTn id="7" dur="1000"/>
                                        <p:tgtEl>
                                          <p:spTgt spid="36870"/>
                                        </p:tgtEl>
                                      </p:cBhvr>
                                    </p:animEffect>
                                    <p:anim calcmode="lin" valueType="num">
                                      <p:cBhvr>
                                        <p:cTn id="8" dur="1000" fill="hold"/>
                                        <p:tgtEl>
                                          <p:spTgt spid="36870"/>
                                        </p:tgtEl>
                                        <p:attrNameLst>
                                          <p:attrName>ppt_x</p:attrName>
                                        </p:attrNameLst>
                                      </p:cBhvr>
                                      <p:tavLst>
                                        <p:tav tm="0">
                                          <p:val>
                                            <p:strVal val="#ppt_x"/>
                                          </p:val>
                                        </p:tav>
                                        <p:tav tm="100000">
                                          <p:val>
                                            <p:strVal val="#ppt_x"/>
                                          </p:val>
                                        </p:tav>
                                      </p:tavLst>
                                    </p:anim>
                                    <p:anim calcmode="lin" valueType="num">
                                      <p:cBhvr>
                                        <p:cTn id="9" dur="1000" fill="hold"/>
                                        <p:tgtEl>
                                          <p:spTgt spid="3687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6869"/>
                                        </p:tgtEl>
                                        <p:attrNameLst>
                                          <p:attrName>style.visibility</p:attrName>
                                        </p:attrNameLst>
                                      </p:cBhvr>
                                      <p:to>
                                        <p:strVal val="visible"/>
                                      </p:to>
                                    </p:set>
                                    <p:animEffect transition="in" filter="fade">
                                      <p:cBhvr>
                                        <p:cTn id="12" dur="1000"/>
                                        <p:tgtEl>
                                          <p:spTgt spid="36869"/>
                                        </p:tgtEl>
                                      </p:cBhvr>
                                    </p:animEffect>
                                    <p:anim calcmode="lin" valueType="num">
                                      <p:cBhvr>
                                        <p:cTn id="13" dur="1000" fill="hold"/>
                                        <p:tgtEl>
                                          <p:spTgt spid="36869"/>
                                        </p:tgtEl>
                                        <p:attrNameLst>
                                          <p:attrName>ppt_x</p:attrName>
                                        </p:attrNameLst>
                                      </p:cBhvr>
                                      <p:tavLst>
                                        <p:tav tm="0">
                                          <p:val>
                                            <p:strVal val="#ppt_x"/>
                                          </p:val>
                                        </p:tav>
                                        <p:tav tm="100000">
                                          <p:val>
                                            <p:strVal val="#ppt_x"/>
                                          </p:val>
                                        </p:tav>
                                      </p:tavLst>
                                    </p:anim>
                                    <p:anim calcmode="lin" valueType="num">
                                      <p:cBhvr>
                                        <p:cTn id="14" dur="1000" fill="hold"/>
                                        <p:tgtEl>
                                          <p:spTgt spid="3686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6868"/>
                                        </p:tgtEl>
                                        <p:attrNameLst>
                                          <p:attrName>style.visibility</p:attrName>
                                        </p:attrNameLst>
                                      </p:cBhvr>
                                      <p:to>
                                        <p:strVal val="visible"/>
                                      </p:to>
                                    </p:set>
                                    <p:animEffect transition="in" filter="fade">
                                      <p:cBhvr>
                                        <p:cTn id="17" dur="1000"/>
                                        <p:tgtEl>
                                          <p:spTgt spid="36868"/>
                                        </p:tgtEl>
                                      </p:cBhvr>
                                    </p:animEffect>
                                    <p:anim calcmode="lin" valueType="num">
                                      <p:cBhvr>
                                        <p:cTn id="18" dur="1000" fill="hold"/>
                                        <p:tgtEl>
                                          <p:spTgt spid="36868"/>
                                        </p:tgtEl>
                                        <p:attrNameLst>
                                          <p:attrName>ppt_x</p:attrName>
                                        </p:attrNameLst>
                                      </p:cBhvr>
                                      <p:tavLst>
                                        <p:tav tm="0">
                                          <p:val>
                                            <p:strVal val="#ppt_x"/>
                                          </p:val>
                                        </p:tav>
                                        <p:tav tm="100000">
                                          <p:val>
                                            <p:strVal val="#ppt_x"/>
                                          </p:val>
                                        </p:tav>
                                      </p:tavLst>
                                    </p:anim>
                                    <p:anim calcmode="lin" valueType="num">
                                      <p:cBhvr>
                                        <p:cTn id="19" dur="1000" fill="hold"/>
                                        <p:tgtEl>
                                          <p:spTgt spid="368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nimBg="1"/>
      <p:bldP spid="36869" grpId="0" animBg="1"/>
      <p:bldP spid="368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5CD80528-51BA-4732-A7D1-3BDD48BAA667}" type="slidenum">
              <a:rPr lang="ru-RU"/>
              <a:pPr/>
              <a:t>6</a:t>
            </a:fld>
            <a:endParaRPr lang="ru-RU"/>
          </a:p>
        </p:txBody>
      </p:sp>
      <p:sp>
        <p:nvSpPr>
          <p:cNvPr id="5" name="AutoShape 4"/>
          <p:cNvSpPr txBox="1">
            <a:spLocks noChangeArrowheads="1"/>
          </p:cNvSpPr>
          <p:nvPr/>
        </p:nvSpPr>
        <p:spPr bwMode="auto">
          <a:xfrm>
            <a:off x="1979712" y="260648"/>
            <a:ext cx="5400600" cy="2520280"/>
          </a:xfrm>
          <a:prstGeom prst="cloudCallout">
            <a:avLst>
              <a:gd name="adj1" fmla="val -20796"/>
              <a:gd name="adj2" fmla="val 70370"/>
            </a:avLst>
          </a:prstGeom>
          <a:solidFill>
            <a:srgbClr val="CCCC00"/>
          </a:solidFill>
          <a:ln>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90000"/>
              </a:lnSpc>
              <a:buFont typeface="Wingdings" pitchFamily="2" charset="2"/>
              <a:buNone/>
            </a:pPr>
            <a:r>
              <a:rPr lang="ru-RU" sz="2000" b="1" i="1" dirty="0" smtClean="0">
                <a:solidFill>
                  <a:srgbClr val="663300"/>
                </a:solidFill>
                <a:effectLst/>
                <a:latin typeface="Arial Black" pitchFamily="34" charset="0"/>
              </a:rPr>
              <a:t>1.</a:t>
            </a:r>
            <a:r>
              <a:rPr lang="ru-RU" sz="2000" i="1" dirty="0" smtClean="0">
                <a:effectLst/>
                <a:latin typeface="Arial Black" pitchFamily="34" charset="0"/>
              </a:rPr>
              <a:t> </a:t>
            </a:r>
            <a:r>
              <a:rPr lang="ru-RU" sz="2000" b="1" i="1" dirty="0" smtClean="0">
                <a:solidFill>
                  <a:srgbClr val="663300"/>
                </a:solidFill>
                <a:effectLst/>
                <a:latin typeface="Arial Black" pitchFamily="34" charset="0"/>
              </a:rPr>
              <a:t>Рефлексия настроения и </a:t>
            </a:r>
          </a:p>
          <a:p>
            <a:pPr algn="ctr">
              <a:lnSpc>
                <a:spcPct val="90000"/>
              </a:lnSpc>
              <a:buFont typeface="Wingdings" pitchFamily="2" charset="2"/>
              <a:buNone/>
            </a:pPr>
            <a:r>
              <a:rPr lang="ru-RU" sz="2000" b="1" i="1" dirty="0" smtClean="0">
                <a:solidFill>
                  <a:srgbClr val="663300"/>
                </a:solidFill>
                <a:effectLst/>
                <a:latin typeface="Arial Black" pitchFamily="34" charset="0"/>
              </a:rPr>
              <a:t>эмоционального </a:t>
            </a:r>
          </a:p>
          <a:p>
            <a:pPr algn="ctr">
              <a:lnSpc>
                <a:spcPct val="90000"/>
              </a:lnSpc>
              <a:buFont typeface="Wingdings" pitchFamily="2" charset="2"/>
              <a:buNone/>
            </a:pPr>
            <a:r>
              <a:rPr lang="ru-RU" sz="2000" b="1" i="1" dirty="0" smtClean="0">
                <a:solidFill>
                  <a:srgbClr val="663300"/>
                </a:solidFill>
                <a:effectLst/>
                <a:latin typeface="Arial Black" pitchFamily="34" charset="0"/>
              </a:rPr>
              <a:t>состояния</a:t>
            </a:r>
            <a:endParaRPr lang="ru-RU" sz="2000" b="1" i="1" dirty="0">
              <a:solidFill>
                <a:srgbClr val="663300"/>
              </a:solidFill>
              <a:effectLst/>
              <a:latin typeface="Arial Black" pitchFamily="34" charset="0"/>
            </a:endParaRPr>
          </a:p>
        </p:txBody>
      </p:sp>
      <p:sp>
        <p:nvSpPr>
          <p:cNvPr id="8" name="Прямоугольник 7"/>
          <p:cNvSpPr/>
          <p:nvPr/>
        </p:nvSpPr>
        <p:spPr>
          <a:xfrm>
            <a:off x="467544" y="3284984"/>
            <a:ext cx="8208912" cy="1754326"/>
          </a:xfrm>
          <a:prstGeom prst="rect">
            <a:avLst/>
          </a:prstGeom>
          <a:ln w="28575">
            <a:solidFill>
              <a:srgbClr val="C00000"/>
            </a:solidFill>
          </a:ln>
        </p:spPr>
        <p:txBody>
          <a:bodyPr wrap="square">
            <a:spAutoFit/>
          </a:bodyPr>
          <a:lstStyle/>
          <a:p>
            <a:pPr algn="just">
              <a:lnSpc>
                <a:spcPct val="90000"/>
              </a:lnSpc>
              <a:buFont typeface="Wingdings" pitchFamily="2" charset="2"/>
              <a:buNone/>
              <a:defRPr/>
            </a:pPr>
            <a:r>
              <a:rPr lang="ru-RU" sz="2000" b="1" dirty="0" smtClean="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Цель: </a:t>
            </a:r>
            <a:r>
              <a:rPr lang="ru-RU" sz="2000" b="1" dirty="0" smtClean="0">
                <a:solidFill>
                  <a:schemeClr val="accent4">
                    <a:lumMod val="50000"/>
                  </a:schemeClr>
                </a:solidFill>
                <a:latin typeface="Arial" panose="020B0604020202020204" pitchFamily="34" charset="0"/>
                <a:cs typeface="Arial" panose="020B0604020202020204" pitchFamily="34" charset="0"/>
              </a:rPr>
              <a:t>Установление эмоционального контакта с классом,               	закрепление благоприятного исхода деятельности.</a:t>
            </a:r>
          </a:p>
          <a:p>
            <a:pPr algn="just">
              <a:lnSpc>
                <a:spcPct val="90000"/>
              </a:lnSpc>
              <a:buFont typeface="Wingdings" pitchFamily="2" charset="2"/>
              <a:buNone/>
              <a:defRPr/>
            </a:pPr>
            <a:r>
              <a:rPr lang="ru-RU" sz="2000" b="1" dirty="0" smtClean="0">
                <a:solidFill>
                  <a:srgbClr val="00B0F0"/>
                </a:solidFill>
                <a:latin typeface="Arial" panose="020B0604020202020204" pitchFamily="34" charset="0"/>
                <a:cs typeface="Arial" panose="020B0604020202020204" pitchFamily="34" charset="0"/>
              </a:rPr>
              <a:t>	</a:t>
            </a:r>
          </a:p>
          <a:p>
            <a:pPr algn="just">
              <a:lnSpc>
                <a:spcPct val="90000"/>
              </a:lnSpc>
              <a:buFont typeface="Wingdings" pitchFamily="2" charset="2"/>
              <a:buNone/>
              <a:defRPr/>
            </a:pPr>
            <a:r>
              <a:rPr lang="ru-RU" sz="2000" b="1" dirty="0" smtClean="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  Когда: </a:t>
            </a:r>
            <a:r>
              <a:rPr lang="ru-RU" sz="2000" b="1" dirty="0" smtClean="0">
                <a:solidFill>
                  <a:schemeClr val="accent4">
                    <a:lumMod val="50000"/>
                  </a:schemeClr>
                </a:solidFill>
                <a:latin typeface="Arial" panose="020B0604020202020204" pitchFamily="34" charset="0"/>
                <a:cs typeface="Arial" panose="020B0604020202020204" pitchFamily="34" charset="0"/>
              </a:rPr>
              <a:t>В начале  и в конце урока.</a:t>
            </a:r>
          </a:p>
          <a:p>
            <a:pPr algn="just">
              <a:lnSpc>
                <a:spcPct val="90000"/>
              </a:lnSpc>
              <a:buFont typeface="Wingdings" pitchFamily="2" charset="2"/>
              <a:buNone/>
              <a:defRPr/>
            </a:pPr>
            <a:endParaRPr lang="ru-RU" sz="2000" b="1" dirty="0" smtClean="0">
              <a:solidFill>
                <a:schemeClr val="accent4">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just">
              <a:lnSpc>
                <a:spcPct val="90000"/>
              </a:lnSpc>
              <a:buFont typeface="Wingdings" pitchFamily="2" charset="2"/>
              <a:buNone/>
              <a:defRPr/>
            </a:pPr>
            <a:r>
              <a:rPr lang="ru-RU" sz="2000" b="1" dirty="0" smtClean="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   Главный  «объект</a:t>
            </a:r>
            <a:r>
              <a:rPr lang="ru-RU" sz="2000" b="1" dirty="0" smtClean="0">
                <a:solidFill>
                  <a:srgbClr val="FF0000"/>
                </a:solidFill>
                <a:latin typeface="Arial" panose="020B0604020202020204" pitchFamily="34" charset="0"/>
                <a:cs typeface="Arial" panose="020B0604020202020204" pitchFamily="34" charset="0"/>
              </a:rPr>
              <a:t>»:  </a:t>
            </a:r>
            <a:r>
              <a:rPr lang="ru-RU" sz="2000" b="1" dirty="0" smtClean="0">
                <a:solidFill>
                  <a:schemeClr val="accent4">
                    <a:lumMod val="50000"/>
                  </a:schemeClr>
                </a:solidFill>
                <a:latin typeface="Arial" panose="020B0604020202020204" pitchFamily="34" charset="0"/>
                <a:cs typeface="Arial" panose="020B0604020202020204" pitchFamily="34" charset="0"/>
              </a:rPr>
              <a:t>Сфера чувств.</a:t>
            </a:r>
            <a:endParaRPr lang="ru-RU" sz="2000" b="1" dirty="0">
              <a:solidFill>
                <a:schemeClr val="accent4">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8535329"/>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3"/>
          <p:cNvSpPr>
            <a:spLocks noGrp="1"/>
          </p:cNvSpPr>
          <p:nvPr>
            <p:ph type="sldNum" sz="quarter" idx="12"/>
          </p:nvPr>
        </p:nvSpPr>
        <p:spPr/>
        <p:txBody>
          <a:bodyPr/>
          <a:lstStyle/>
          <a:p>
            <a:fld id="{B3007DBB-E820-4667-AE41-511EB4428A30}" type="slidenum">
              <a:rPr lang="ru-RU"/>
              <a:pPr/>
              <a:t>7</a:t>
            </a:fld>
            <a:endParaRPr lang="ru-RU"/>
          </a:p>
        </p:txBody>
      </p:sp>
      <p:sp>
        <p:nvSpPr>
          <p:cNvPr id="17414" name="Rectangle 6"/>
          <p:cNvSpPr>
            <a:spLocks noRot="1" noChangeArrowheads="1"/>
          </p:cNvSpPr>
          <p:nvPr/>
        </p:nvSpPr>
        <p:spPr bwMode="auto">
          <a:xfrm>
            <a:off x="376007" y="692697"/>
            <a:ext cx="8385175"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ru-RU" sz="3600" b="1" i="1" dirty="0">
                <a:solidFill>
                  <a:schemeClr val="tx2"/>
                </a:solidFill>
                <a:effectLst>
                  <a:outerShdw blurRad="38100" dist="38100" dir="2700000" algn="tl">
                    <a:srgbClr val="000000"/>
                  </a:outerShdw>
                </a:effectLst>
                <a:latin typeface="Arial Black" pitchFamily="34" charset="0"/>
              </a:rPr>
              <a:t>Рефлексия настроения и эмоционального состояния</a:t>
            </a:r>
          </a:p>
        </p:txBody>
      </p:sp>
      <p:pic>
        <p:nvPicPr>
          <p:cNvPr id="6" name="Рисунок 5"/>
          <p:cNvPicPr/>
          <p:nvPr/>
        </p:nvPicPr>
        <p:blipFill>
          <a:blip r:embed="rId2" cstate="print"/>
          <a:srcRect/>
          <a:stretch>
            <a:fillRect/>
          </a:stretch>
        </p:blipFill>
        <p:spPr bwMode="auto">
          <a:xfrm>
            <a:off x="395536" y="2132856"/>
            <a:ext cx="4392487" cy="3384376"/>
          </a:xfrm>
          <a:prstGeom prst="rect">
            <a:avLst/>
          </a:prstGeom>
          <a:noFill/>
          <a:ln w="9525">
            <a:noFill/>
            <a:miter lim="800000"/>
            <a:headEnd/>
            <a:tailEnd/>
          </a:ln>
        </p:spPr>
      </p:pic>
      <p:pic>
        <p:nvPicPr>
          <p:cNvPr id="7" name="Рисунок 6"/>
          <p:cNvPicPr/>
          <p:nvPr/>
        </p:nvPicPr>
        <p:blipFill>
          <a:blip r:embed="rId3" cstate="print"/>
          <a:srcRect/>
          <a:stretch>
            <a:fillRect/>
          </a:stretch>
        </p:blipFill>
        <p:spPr bwMode="auto">
          <a:xfrm>
            <a:off x="4211960" y="2060848"/>
            <a:ext cx="4561205" cy="3423920"/>
          </a:xfrm>
          <a:prstGeom prst="rect">
            <a:avLst/>
          </a:prstGeom>
          <a:noFill/>
          <a:ln w="9525">
            <a:noFill/>
            <a:miter lim="800000"/>
            <a:headEnd/>
            <a:tailEnd/>
          </a:ln>
        </p:spPr>
      </p:pic>
      <p:sp>
        <p:nvSpPr>
          <p:cNvPr id="8" name="Прямоугольник 7"/>
          <p:cNvSpPr/>
          <p:nvPr/>
        </p:nvSpPr>
        <p:spPr>
          <a:xfrm>
            <a:off x="3563888" y="5733256"/>
            <a:ext cx="1978427" cy="369332"/>
          </a:xfrm>
          <a:prstGeom prst="rect">
            <a:avLst/>
          </a:prstGeom>
        </p:spPr>
        <p:txBody>
          <a:bodyPr wrap="none">
            <a:spAutoFit/>
          </a:bodyPr>
          <a:lstStyle/>
          <a:p>
            <a:r>
              <a:rPr lang="ru-RU" dirty="0" smtClean="0">
                <a:latin typeface="Arial Black" pitchFamily="34" charset="0"/>
              </a:rPr>
              <a:t> </a:t>
            </a:r>
            <a:r>
              <a:rPr lang="ru-RU" b="1" dirty="0" smtClean="0">
                <a:latin typeface="Arial Black" pitchFamily="34" charset="0"/>
              </a:rPr>
              <a:t>«Смайлики» </a:t>
            </a:r>
            <a:endParaRPr lang="ru-RU" b="1" dirty="0">
              <a:latin typeface="Arial Black" pitchFamily="34" charset="0"/>
            </a:endParaRPr>
          </a:p>
        </p:txBody>
      </p:sp>
    </p:spTree>
    <p:extLst>
      <p:ext uri="{BB962C8B-B14F-4D97-AF65-F5344CB8AC3E}">
        <p14:creationId xmlns:p14="http://schemas.microsoft.com/office/powerpoint/2010/main" val="3396426948"/>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827584" y="493523"/>
            <a:ext cx="763284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sng"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sng" strike="noStrike" cap="none" normalizeH="0" baseline="0" dirty="0" smtClean="0">
                <a:ln>
                  <a:noFill/>
                </a:ln>
                <a:solidFill>
                  <a:schemeClr val="tx1"/>
                </a:solidFill>
                <a:effectLst/>
                <a:latin typeface="Arial Black" pitchFamily="34" charset="0"/>
                <a:ea typeface="Times New Roman" pitchFamily="18" charset="0"/>
              </a:rPr>
              <a:t>«Букет настроения».</a:t>
            </a:r>
            <a:r>
              <a:rPr kumimoji="0" lang="ru-RU" sz="2000" b="0" i="0" u="none" strike="noStrike" cap="none" normalizeH="0" baseline="0" dirty="0" smtClean="0">
                <a:ln>
                  <a:noFill/>
                </a:ln>
                <a:solidFill>
                  <a:schemeClr val="tx1"/>
                </a:solidFill>
                <a:effectLst/>
                <a:latin typeface="Arial Black" pitchFamily="34" charset="0"/>
                <a:ea typeface="Times New Roman" pitchFamily="18" charset="0"/>
              </a:rPr>
              <a:t> В начале урока учащимся раздаются бумажные цветы: красные и голубые. На доске изображена ваза. В конце урока учитель говорит: «Если вам понравилось на уроке, и вы узнали что-то новое, то прикрепите к вазе красный цветок, если не понравилось, - голубой».</a:t>
            </a:r>
            <a:endParaRPr kumimoji="0" lang="ru-RU" sz="2000" b="0" i="0" u="none" strike="noStrike" cap="none" normalizeH="0" baseline="0" dirty="0" smtClean="0">
              <a:ln>
                <a:noFill/>
              </a:ln>
              <a:solidFill>
                <a:schemeClr val="tx1"/>
              </a:solidFill>
              <a:effectLst/>
              <a:latin typeface="Arial Black" pitchFamily="34" charset="0"/>
            </a:endParaRPr>
          </a:p>
        </p:txBody>
      </p:sp>
      <p:pic>
        <p:nvPicPr>
          <p:cNvPr id="4" name="Picture 12" descr="ВАЗА. - требуется (ДЛЯ ДОМА, ДЛЯ СЕМЬИ) - фотоальбомы на U-mama.ru"/>
          <p:cNvPicPr>
            <a:picLocks noChangeAspect="1" noChangeArrowheads="1"/>
          </p:cNvPicPr>
          <p:nvPr/>
        </p:nvPicPr>
        <p:blipFill>
          <a:blip r:embed="rId2" cstate="print"/>
          <a:srcRect b="-4184"/>
          <a:stretch>
            <a:fillRect/>
          </a:stretch>
        </p:blipFill>
        <p:spPr bwMode="auto">
          <a:xfrm>
            <a:off x="1979712" y="4005064"/>
            <a:ext cx="1584176" cy="1872208"/>
          </a:xfrm>
          <a:prstGeom prst="rect">
            <a:avLst/>
          </a:prstGeom>
          <a:noFill/>
          <a:ln w="9525">
            <a:noFill/>
            <a:miter lim="800000"/>
            <a:headEnd/>
            <a:tailEnd/>
          </a:ln>
        </p:spPr>
      </p:pic>
      <p:pic>
        <p:nvPicPr>
          <p:cNvPr id="5" name="Picture 14" descr="Четыре Красный Мак Цветы В Стеклянной Вазе (векторное Изображение) клипарты - ClipartLogo.com"/>
          <p:cNvPicPr>
            <a:picLocks noChangeAspect="1" noChangeArrowheads="1"/>
          </p:cNvPicPr>
          <p:nvPr/>
        </p:nvPicPr>
        <p:blipFill>
          <a:blip r:embed="rId3" cstate="print"/>
          <a:srcRect/>
          <a:stretch>
            <a:fillRect/>
          </a:stretch>
        </p:blipFill>
        <p:spPr bwMode="auto">
          <a:xfrm>
            <a:off x="1691680" y="2564904"/>
            <a:ext cx="1872208" cy="1676400"/>
          </a:xfrm>
          <a:prstGeom prst="rect">
            <a:avLst/>
          </a:prstGeom>
          <a:noFill/>
          <a:ln w="9525">
            <a:noFill/>
            <a:miter lim="800000"/>
            <a:headEnd/>
            <a:tailEnd/>
          </a:ln>
        </p:spPr>
      </p:pic>
      <p:pic>
        <p:nvPicPr>
          <p:cNvPr id="6" name="Picture 12" descr="ВАЗА. - требуется (ДЛЯ ДОМА, ДЛЯ СЕМЬИ) - фотоальбомы на U-mama.ru"/>
          <p:cNvPicPr>
            <a:picLocks noChangeAspect="1" noChangeArrowheads="1"/>
          </p:cNvPicPr>
          <p:nvPr/>
        </p:nvPicPr>
        <p:blipFill>
          <a:blip r:embed="rId2" cstate="print"/>
          <a:srcRect b="-4184"/>
          <a:stretch>
            <a:fillRect/>
          </a:stretch>
        </p:blipFill>
        <p:spPr bwMode="auto">
          <a:xfrm>
            <a:off x="5220072" y="3933056"/>
            <a:ext cx="1440160" cy="1800200"/>
          </a:xfrm>
          <a:prstGeom prst="rect">
            <a:avLst/>
          </a:prstGeom>
          <a:noFill/>
          <a:ln w="9525">
            <a:noFill/>
            <a:miter lim="800000"/>
            <a:headEnd/>
            <a:tailEnd/>
          </a:ln>
        </p:spPr>
      </p:pic>
      <p:pic>
        <p:nvPicPr>
          <p:cNvPr id="7" name="Picture 16" descr="Фотогалерея. Цветы 482 &quot; Всё о цветах фотки цветов описания"/>
          <p:cNvPicPr>
            <a:picLocks noChangeAspect="1" noChangeArrowheads="1"/>
          </p:cNvPicPr>
          <p:nvPr/>
        </p:nvPicPr>
        <p:blipFill>
          <a:blip r:embed="rId4" cstate="print"/>
          <a:srcRect/>
          <a:stretch>
            <a:fillRect/>
          </a:stretch>
        </p:blipFill>
        <p:spPr bwMode="auto">
          <a:xfrm>
            <a:off x="5076056" y="2708920"/>
            <a:ext cx="1440160" cy="1492374"/>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a:stretch>
            <a:fillRect/>
          </a:stretch>
        </p:blipFill>
        <p:spPr bwMode="auto">
          <a:xfrm>
            <a:off x="827584" y="1052736"/>
            <a:ext cx="7560840" cy="2880320"/>
          </a:xfrm>
          <a:prstGeom prst="rect">
            <a:avLst/>
          </a:prstGeom>
          <a:noFill/>
          <a:ln w="9525">
            <a:noFill/>
            <a:miter lim="800000"/>
            <a:headEnd/>
            <a:tailEnd/>
          </a:ln>
        </p:spPr>
      </p:pic>
      <p:sp>
        <p:nvSpPr>
          <p:cNvPr id="41986" name="Rectangle 2"/>
          <p:cNvSpPr>
            <a:spLocks noChangeArrowheads="1"/>
          </p:cNvSpPr>
          <p:nvPr/>
        </p:nvSpPr>
        <p:spPr bwMode="auto">
          <a:xfrm>
            <a:off x="539552" y="4509120"/>
            <a:ext cx="792088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ru-RU" sz="2400" b="1" dirty="0" smtClean="0">
                <a:latin typeface="Arial Black" pitchFamily="34" charset="0"/>
                <a:ea typeface="Calibri" pitchFamily="34" charset="0"/>
                <a:cs typeface="Times New Roman" pitchFamily="18" charset="0"/>
              </a:rPr>
              <a:t>П</a:t>
            </a:r>
            <a:r>
              <a:rPr kumimoji="0" lang="ru-RU" sz="2400" b="1"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оказ большого пальца вверх или вниз </a:t>
            </a:r>
            <a:endParaRPr kumimoji="0" lang="en-US" sz="2400" b="1"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 вверх»- все хорошо,</a:t>
            </a:r>
            <a:r>
              <a:rPr kumimoji="0" lang="ru-RU" sz="2400" b="1" i="0" u="none" strike="noStrike" cap="none" normalizeH="0" dirty="0" smtClean="0">
                <a:ln>
                  <a:noFill/>
                </a:ln>
                <a:solidFill>
                  <a:schemeClr val="tx1"/>
                </a:solidFill>
                <a:effectLst/>
                <a:latin typeface="Arial Black" pitchFamily="34" charset="0"/>
                <a:ea typeface="Calibri" pitchFamily="34" charset="0"/>
                <a:cs typeface="Times New Roman" pitchFamily="18" charset="0"/>
              </a:rPr>
              <a:t> </a:t>
            </a:r>
            <a:r>
              <a:rPr kumimoji="0" lang="ru-RU" sz="2400" b="1"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«вниз»</a:t>
            </a:r>
            <a:r>
              <a:rPr lang="ru-RU" sz="2400" b="1" dirty="0" smtClean="0">
                <a:latin typeface="Arial Black" pitchFamily="34" charset="0"/>
                <a:ea typeface="Calibri" pitchFamily="34" charset="0"/>
                <a:cs typeface="Times New Roman" pitchFamily="18" charset="0"/>
              </a:rPr>
              <a:t>   </a:t>
            </a:r>
            <a:r>
              <a:rPr kumimoji="0" lang="ru-RU" sz="2400" b="1"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 плоховато</a:t>
            </a:r>
            <a:r>
              <a:rPr kumimoji="0" lang="ru-RU" sz="2400" b="1" i="0" u="none" strike="noStrike" cap="none" normalizeH="0" baseline="0" dirty="0" smtClean="0">
                <a:ln>
                  <a:noFill/>
                </a:ln>
                <a:solidFill>
                  <a:schemeClr val="tx1"/>
                </a:solidFill>
                <a:effectLst/>
                <a:latin typeface="Arial Black" pitchFamily="34" charset="0"/>
              </a:rPr>
              <a:t> </a:t>
            </a:r>
          </a:p>
        </p:txBody>
      </p:sp>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2072</TotalTime>
  <Words>2808</Words>
  <Application>Microsoft Office PowerPoint</Application>
  <PresentationFormat>Экран (4:3)</PresentationFormat>
  <Paragraphs>319</Paragraphs>
  <Slides>49</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49</vt:i4>
      </vt:variant>
    </vt:vector>
  </HeadingPairs>
  <TitlesOfParts>
    <vt:vector size="55" baseType="lpstr">
      <vt:lpstr>Arial</vt:lpstr>
      <vt:lpstr>Arial Black</vt:lpstr>
      <vt:lpstr>Calibri</vt:lpstr>
      <vt:lpstr>Times New Roman</vt:lpstr>
      <vt:lpstr>Wingdings</vt:lpstr>
      <vt:lpstr>Тема Office</vt:lpstr>
      <vt:lpstr>Презентация PowerPoint</vt:lpstr>
      <vt:lpstr>«Свободный разговор»: </vt:lpstr>
      <vt:lpstr>Что  такое «рефлексия»?  </vt:lpstr>
      <vt:lpstr>Зачем?</vt:lpstr>
      <vt:lpstr>Классификация приёмов рефлексии: </vt:lpstr>
      <vt:lpstr>Презентация PowerPoint</vt:lpstr>
      <vt:lpstr>Презентация PowerPoint</vt:lpstr>
      <vt:lpstr>Презентация PowerPoint</vt:lpstr>
      <vt:lpstr>Презентация PowerPoint</vt:lpstr>
      <vt:lpstr>Презентация PowerPoint</vt:lpstr>
      <vt:lpstr>«Мишка»</vt:lpstr>
      <vt:lpstr> «Солнышко» – мне всё удалось, «солнышко и тучка» – мне не всё удалось, «тучка» – у меня ничего не получилось. </vt:lpstr>
      <vt:lpstr>Презентация PowerPoint</vt:lpstr>
      <vt:lpstr>«Дерево чувств»</vt:lpstr>
      <vt:lpstr>«Острова»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Немецкий философ  Г. Лессинг</vt:lpstr>
      <vt:lpstr>Презентация PowerPoint</vt:lpstr>
      <vt:lpstr>ИСТОЧНИКИ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SAMSUNG</cp:lastModifiedBy>
  <cp:revision>202</cp:revision>
  <dcterms:created xsi:type="dcterms:W3CDTF">2012-04-01T17:49:37Z</dcterms:created>
  <dcterms:modified xsi:type="dcterms:W3CDTF">2022-03-23T07:06:47Z</dcterms:modified>
</cp:coreProperties>
</file>