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D2531-9A4A-40F2-9270-F1652ADD99F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D2531-9A4A-40F2-9270-F1652ADD99F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D2531-9A4A-40F2-9270-F1652ADD99F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D2531-9A4A-40F2-9270-F1652ADD99F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D2531-9A4A-40F2-9270-F1652ADD99F3}"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D2531-9A4A-40F2-9270-F1652ADD99F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D2531-9A4A-40F2-9270-F1652ADD99F3}"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D2531-9A4A-40F2-9270-F1652ADD99F3}"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D2531-9A4A-40F2-9270-F1652ADD99F3}"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D2531-9A4A-40F2-9270-F1652ADD99F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D2531-9A4A-40F2-9270-F1652ADD99F3}"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C4889-C4AE-49B6-A6D5-E2E08A0EA5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D2531-9A4A-40F2-9270-F1652ADD99F3}"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C4889-C4AE-49B6-A6D5-E2E08A0EA5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rimb.co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rimb.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7" descr="63563763df2461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txBox="1">
            <a:spLocks/>
          </p:cNvSpPr>
          <p:nvPr/>
        </p:nvSpPr>
        <p:spPr>
          <a:xfrm>
            <a:off x="685800" y="1676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smtClean="0">
                <a:ln>
                  <a:noFill/>
                </a:ln>
                <a:solidFill>
                  <a:srgbClr val="0070C0"/>
                </a:solidFill>
                <a:effectLst/>
                <a:uLnTx/>
                <a:uFillTx/>
                <a:latin typeface="+mj-lt"/>
                <a:ea typeface="+mj-ea"/>
                <a:cs typeface="+mj-cs"/>
              </a:rPr>
              <a:t>Online Matrimony Sites</a:t>
            </a:r>
          </a:p>
        </p:txBody>
      </p:sp>
      <p:sp>
        <p:nvSpPr>
          <p:cNvPr id="7" name="Subtitle 2"/>
          <p:cNvSpPr txBox="1">
            <a:spLocks/>
          </p:cNvSpPr>
          <p:nvPr/>
        </p:nvSpPr>
        <p:spPr>
          <a:xfrm>
            <a:off x="5638800" y="3581400"/>
            <a:ext cx="3505200" cy="297180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rgbClr val="0070C0"/>
                </a:solidFill>
                <a:effectLst/>
                <a:uLnTx/>
                <a:uFillTx/>
                <a:latin typeface="+mn-lt"/>
                <a:ea typeface="+mn-ea"/>
                <a:cs typeface="+mn-cs"/>
              </a:rPr>
              <a:t>With each passing day, Matrimony industry is growing like anything. Well, this is not a hidden fact any longer as the industry has been generating a great business. The reason </a:t>
            </a:r>
            <a:r>
              <a:rPr kumimoji="0" lang="en-US" sz="1800" b="1" i="0" u="none" strike="noStrike" kern="1200" cap="none" spc="0" normalizeH="0" baseline="0" noProof="0" dirty="0" smtClean="0">
                <a:ln>
                  <a:noFill/>
                </a:ln>
                <a:solidFill>
                  <a:srgbClr val="C00000"/>
                </a:solidFill>
                <a:effectLst/>
                <a:uLnTx/>
                <a:uFillTx/>
                <a:latin typeface="+mn-lt"/>
                <a:ea typeface="+mn-ea"/>
                <a:cs typeface="+mn-cs"/>
              </a:rPr>
              <a:t>NRI</a:t>
            </a:r>
            <a:r>
              <a:rPr kumimoji="0" lang="en-US" sz="1800" b="1" i="0" u="none" strike="noStrike" kern="1200" cap="none" spc="0" normalizeH="0" noProof="0" dirty="0" smtClean="0">
                <a:ln>
                  <a:noFill/>
                </a:ln>
                <a:solidFill>
                  <a:srgbClr val="C00000"/>
                </a:solidFill>
                <a:effectLst/>
                <a:uLnTx/>
                <a:uFillTx/>
                <a:latin typeface="+mn-lt"/>
                <a:ea typeface="+mn-ea"/>
                <a:cs typeface="+mn-cs"/>
              </a:rPr>
              <a:t> </a:t>
            </a:r>
            <a:r>
              <a:rPr kumimoji="0" lang="en-US" sz="1800" b="1" i="0" u="none" strike="noStrike" kern="1200" cap="none" spc="0" normalizeH="0" noProof="0" dirty="0" smtClean="0">
                <a:ln>
                  <a:noFill/>
                </a:ln>
                <a:solidFill>
                  <a:srgbClr val="C00000"/>
                </a:solidFill>
                <a:effectLst/>
                <a:uLnTx/>
                <a:uFillTx/>
                <a:latin typeface="+mn-lt"/>
                <a:ea typeface="+mn-ea"/>
                <a:cs typeface="+mn-cs"/>
                <a:hlinkClick r:id="rId3"/>
              </a:rPr>
              <a:t>Marriage Bureau</a:t>
            </a:r>
            <a:r>
              <a:rPr kumimoji="0" lang="en-US" sz="1800" b="1" i="0" u="none" strike="noStrike" kern="1200" cap="none" spc="0" normalizeH="0" noProof="0" dirty="0" smtClean="0">
                <a:ln>
                  <a:noFill/>
                </a:ln>
                <a:solidFill>
                  <a:srgbClr val="C00000"/>
                </a:solidFill>
                <a:effectLst/>
                <a:uLnTx/>
                <a:uFillTx/>
                <a:latin typeface="+mn-lt"/>
                <a:ea typeface="+mn-ea"/>
                <a:cs typeface="+mn-cs"/>
              </a:rPr>
              <a:t> </a:t>
            </a:r>
            <a:r>
              <a:rPr kumimoji="0" lang="en-US" sz="1800" b="0" i="0" u="none" strike="noStrike" kern="1200" cap="none" spc="0" normalizeH="0" baseline="0" noProof="0" dirty="0" smtClean="0">
                <a:ln>
                  <a:noFill/>
                </a:ln>
                <a:solidFill>
                  <a:srgbClr val="0070C0"/>
                </a:solidFill>
                <a:effectLst/>
                <a:uLnTx/>
                <a:uFillTx/>
                <a:latin typeface="+mn-lt"/>
                <a:ea typeface="+mn-ea"/>
                <a:cs typeface="+mn-cs"/>
              </a:rPr>
              <a:t>Sites continue to grab astounding love from clients is simply due to their focus towards the user's needs and preferences. Anyone can join this marriage site without having to bother about his/her background or religion. </a:t>
            </a:r>
          </a:p>
        </p:txBody>
      </p:sp>
      <p:pic>
        <p:nvPicPr>
          <p:cNvPr id="8" name="Picture 5" descr="nrimb logo.jpg"/>
          <p:cNvPicPr>
            <a:picLocks noChangeAspect="1"/>
          </p:cNvPicPr>
          <p:nvPr/>
        </p:nvPicPr>
        <p:blipFill>
          <a:blip r:embed="rId4"/>
          <a:srcRect/>
          <a:stretch>
            <a:fillRect/>
          </a:stretch>
        </p:blipFill>
        <p:spPr bwMode="auto">
          <a:xfrm>
            <a:off x="1295400" y="609600"/>
            <a:ext cx="6415088" cy="1447800"/>
          </a:xfrm>
          <a:prstGeom prst="rect">
            <a:avLst/>
          </a:prstGeom>
          <a:noFill/>
          <a:ln w="9525">
            <a:noFill/>
            <a:miter lim="800000"/>
            <a:headEnd/>
            <a:tailEnd/>
          </a:ln>
        </p:spPr>
      </p:pic>
      <p:pic>
        <p:nvPicPr>
          <p:cNvPr id="9" name="Picture 8" descr="banner3.jpg"/>
          <p:cNvPicPr>
            <a:picLocks noChangeAspect="1"/>
          </p:cNvPicPr>
          <p:nvPr/>
        </p:nvPicPr>
        <p:blipFill>
          <a:blip r:embed="rId5"/>
          <a:stretch>
            <a:fillRect/>
          </a:stretch>
        </p:blipFill>
        <p:spPr>
          <a:xfrm>
            <a:off x="0" y="3352800"/>
            <a:ext cx="6241143" cy="3276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8" name="Picture 3" descr="Marriage-PNG-HD.png"/>
          <p:cNvPicPr>
            <a:picLocks noChangeAspect="1"/>
          </p:cNvPicPr>
          <p:nvPr/>
        </p:nvPicPr>
        <p:blipFill>
          <a:blip r:embed="rId2"/>
          <a:srcRect/>
          <a:stretch>
            <a:fillRect/>
          </a:stretch>
        </p:blipFill>
        <p:spPr bwMode="auto">
          <a:xfrm>
            <a:off x="0" y="2133600"/>
            <a:ext cx="4729163" cy="2667000"/>
          </a:xfrm>
          <a:prstGeom prst="rect">
            <a:avLst/>
          </a:prstGeom>
          <a:noFill/>
          <a:ln w="9525">
            <a:noFill/>
            <a:miter lim="800000"/>
            <a:headEnd/>
            <a:tailEnd/>
          </a:ln>
        </p:spPr>
      </p:pic>
      <p:sp>
        <p:nvSpPr>
          <p:cNvPr id="9" name="TextBox 8"/>
          <p:cNvSpPr txBox="1"/>
          <p:nvPr/>
        </p:nvSpPr>
        <p:spPr>
          <a:xfrm>
            <a:off x="228600" y="5029200"/>
            <a:ext cx="8686800" cy="1570038"/>
          </a:xfrm>
          <a:prstGeom prst="rect">
            <a:avLst/>
          </a:prstGeom>
          <a:noFill/>
        </p:spPr>
        <p:txBody>
          <a:bodyPr>
            <a:spAutoFit/>
          </a:bodyPr>
          <a:lstStyle/>
          <a:p>
            <a:pPr algn="ctr" fontAlgn="auto">
              <a:spcBef>
                <a:spcPts val="0"/>
              </a:spcBef>
              <a:spcAft>
                <a:spcPts val="0"/>
              </a:spcAft>
              <a:defRPr/>
            </a:pPr>
            <a:r>
              <a:rPr lang="en-US" sz="2400" dirty="0">
                <a:solidFill>
                  <a:schemeClr val="accent2">
                    <a:lumMod val="75000"/>
                  </a:schemeClr>
                </a:solidFill>
                <a:latin typeface="+mn-lt"/>
                <a:cs typeface="+mn-cs"/>
              </a:rPr>
              <a:t>NRIMB is </a:t>
            </a:r>
            <a:r>
              <a:rPr lang="en-US" sz="2400" dirty="0" smtClean="0">
                <a:solidFill>
                  <a:schemeClr val="accent2">
                    <a:lumMod val="75000"/>
                  </a:schemeClr>
                </a:solidFill>
                <a:latin typeface="+mn-lt"/>
                <a:cs typeface="+mn-cs"/>
              </a:rPr>
              <a:t>right </a:t>
            </a:r>
            <a:r>
              <a:rPr lang="en-US" sz="2400" dirty="0">
                <a:solidFill>
                  <a:schemeClr val="accent2">
                    <a:lumMod val="75000"/>
                  </a:schemeClr>
                </a:solidFill>
                <a:latin typeface="+mn-lt"/>
                <a:cs typeface="+mn-cs"/>
              </a:rPr>
              <a:t>destination to meet an ideal life partner with ease. Once </a:t>
            </a:r>
            <a:r>
              <a:rPr lang="en-US" sz="2400" dirty="0" smtClean="0">
                <a:solidFill>
                  <a:schemeClr val="accent2">
                    <a:lumMod val="75000"/>
                  </a:schemeClr>
                </a:solidFill>
                <a:latin typeface="+mn-lt"/>
                <a:cs typeface="+mn-cs"/>
              </a:rPr>
              <a:t>user register on this Matrimonial website they </a:t>
            </a:r>
            <a:r>
              <a:rPr lang="en-US" sz="2400" dirty="0">
                <a:solidFill>
                  <a:schemeClr val="accent2">
                    <a:lumMod val="75000"/>
                  </a:schemeClr>
                </a:solidFill>
                <a:latin typeface="+mn-lt"/>
                <a:cs typeface="+mn-cs"/>
              </a:rPr>
              <a:t>are FREE to search reliable profile from thousands of profile. </a:t>
            </a:r>
            <a:r>
              <a:rPr lang="en-US" sz="2400" dirty="0">
                <a:solidFill>
                  <a:schemeClr val="accent2">
                    <a:lumMod val="75000"/>
                  </a:schemeClr>
                </a:solidFill>
                <a:latin typeface="+mn-lt"/>
                <a:cs typeface="+mn-cs"/>
              </a:rPr>
              <a:t>So, Join today and meet single BRIDE or GROOM for marriage. </a:t>
            </a:r>
          </a:p>
        </p:txBody>
      </p:sp>
      <p:pic>
        <p:nvPicPr>
          <p:cNvPr id="10" name="Picture 7" descr="nrimb logo.jpg"/>
          <p:cNvPicPr>
            <a:picLocks noChangeAspect="1"/>
          </p:cNvPicPr>
          <p:nvPr/>
        </p:nvPicPr>
        <p:blipFill>
          <a:blip r:embed="rId3"/>
          <a:srcRect/>
          <a:stretch>
            <a:fillRect/>
          </a:stretch>
        </p:blipFill>
        <p:spPr bwMode="auto">
          <a:xfrm>
            <a:off x="1371600" y="152400"/>
            <a:ext cx="6415088" cy="1447800"/>
          </a:xfrm>
          <a:prstGeom prst="rect">
            <a:avLst/>
          </a:prstGeom>
          <a:noFill/>
          <a:ln w="9525">
            <a:noFill/>
            <a:miter lim="800000"/>
            <a:headEnd/>
            <a:tailEnd/>
          </a:ln>
        </p:spPr>
      </p:pic>
      <p:sp>
        <p:nvSpPr>
          <p:cNvPr id="11" name="Title 9"/>
          <p:cNvSpPr>
            <a:spLocks noGrp="1"/>
          </p:cNvSpPr>
          <p:nvPr>
            <p:ph type="title"/>
          </p:nvPr>
        </p:nvSpPr>
        <p:spPr>
          <a:xfrm>
            <a:off x="4800600" y="3048000"/>
            <a:ext cx="4038600" cy="990600"/>
          </a:xfrm>
        </p:spPr>
        <p:txBody>
          <a:bodyPr rtlCol="0">
            <a:noAutofit/>
          </a:bodyPr>
          <a:lstStyle/>
          <a:p>
            <a:pPr fontAlgn="auto">
              <a:spcAft>
                <a:spcPts val="0"/>
              </a:spcAft>
              <a:defRPr/>
            </a:pPr>
            <a:r>
              <a:rPr lang="en-US" sz="3600" b="1" i="1" dirty="0" smtClean="0">
                <a:solidFill>
                  <a:schemeClr val="accent2">
                    <a:lumMod val="75000"/>
                  </a:schemeClr>
                </a:solidFill>
              </a:rPr>
              <a:t>Find Your Life Partner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2362200" y="2743200"/>
            <a:ext cx="6629400" cy="3694113"/>
          </a:xfrm>
          <a:prstGeom prst="rect">
            <a:avLst/>
          </a:prstGeom>
          <a:noFill/>
        </p:spPr>
        <p:txBody>
          <a:bodyPr>
            <a:spAutoFit/>
          </a:bodyPr>
          <a:lstStyle/>
          <a:p>
            <a:pPr fontAlgn="auto">
              <a:spcBef>
                <a:spcPts val="0"/>
              </a:spcBef>
              <a:spcAft>
                <a:spcPts val="0"/>
              </a:spcAft>
              <a:buFont typeface="Wingdings" pitchFamily="2" charset="2"/>
              <a:buChar char="ü"/>
              <a:defRPr/>
            </a:pPr>
            <a:r>
              <a:rPr lang="en-US" sz="2600" dirty="0">
                <a:latin typeface="+mn-lt"/>
                <a:cs typeface="+mn-cs"/>
              </a:rPr>
              <a:t> 100% </a:t>
            </a:r>
            <a:r>
              <a:rPr lang="en-US" sz="2600" dirty="0" smtClean="0">
                <a:latin typeface="+mn-lt"/>
                <a:cs typeface="+mn-cs"/>
              </a:rPr>
              <a:t>Verified </a:t>
            </a:r>
            <a:r>
              <a:rPr lang="en-US" sz="2600" dirty="0">
                <a:latin typeface="+mn-lt"/>
                <a:cs typeface="+mn-cs"/>
              </a:rPr>
              <a:t>Profiles </a:t>
            </a:r>
            <a:r>
              <a:rPr lang="en-US" sz="2600" dirty="0" smtClean="0">
                <a:latin typeface="+mn-lt"/>
                <a:cs typeface="+mn-cs"/>
              </a:rPr>
              <a:t>of Bride or Groom</a:t>
            </a:r>
            <a:endParaRPr lang="en-US" sz="2600" dirty="0">
              <a:latin typeface="+mn-lt"/>
              <a:cs typeface="+mn-cs"/>
            </a:endParaRPr>
          </a:p>
          <a:p>
            <a:pPr fontAlgn="auto">
              <a:spcBef>
                <a:spcPts val="0"/>
              </a:spcBef>
              <a:spcAft>
                <a:spcPts val="0"/>
              </a:spcAft>
              <a:buFont typeface="Wingdings" pitchFamily="2" charset="2"/>
              <a:buChar char="ü"/>
              <a:defRPr/>
            </a:pPr>
            <a:r>
              <a:rPr lang="en-US" sz="2600" dirty="0">
                <a:latin typeface="+mn-lt"/>
                <a:cs typeface="+mn-cs"/>
              </a:rPr>
              <a:t> Hassle FREE Registration of </a:t>
            </a:r>
            <a:r>
              <a:rPr lang="en-US" sz="2600" dirty="0" smtClean="0">
                <a:latin typeface="+mn-lt"/>
                <a:cs typeface="+mn-cs"/>
              </a:rPr>
              <a:t>Profiles</a:t>
            </a:r>
            <a:endParaRPr lang="en-US" sz="2600" dirty="0">
              <a:latin typeface="+mn-lt"/>
              <a:cs typeface="+mn-cs"/>
            </a:endParaRPr>
          </a:p>
          <a:p>
            <a:pPr fontAlgn="auto">
              <a:spcBef>
                <a:spcPts val="0"/>
              </a:spcBef>
              <a:spcAft>
                <a:spcPts val="0"/>
              </a:spcAft>
              <a:buFont typeface="Wingdings" pitchFamily="2" charset="2"/>
              <a:buChar char="ü"/>
              <a:defRPr/>
            </a:pPr>
            <a:r>
              <a:rPr lang="en-US" sz="2600" dirty="0">
                <a:latin typeface="+mn-lt"/>
                <a:cs typeface="+mn-cs"/>
              </a:rPr>
              <a:t> Safe and Secure with Privacy Guaranteed</a:t>
            </a:r>
          </a:p>
          <a:p>
            <a:pPr fontAlgn="auto">
              <a:spcBef>
                <a:spcPts val="0"/>
              </a:spcBef>
              <a:spcAft>
                <a:spcPts val="0"/>
              </a:spcAft>
              <a:buFont typeface="Wingdings" pitchFamily="2" charset="2"/>
              <a:buChar char="ü"/>
              <a:defRPr/>
            </a:pPr>
            <a:r>
              <a:rPr lang="en-US" sz="2600" dirty="0">
                <a:latin typeface="+mn-lt"/>
                <a:cs typeface="+mn-cs"/>
              </a:rPr>
              <a:t> Notification alert of Shortlisted Profiles</a:t>
            </a:r>
          </a:p>
          <a:p>
            <a:pPr fontAlgn="auto">
              <a:spcBef>
                <a:spcPts val="0"/>
              </a:spcBef>
              <a:spcAft>
                <a:spcPts val="0"/>
              </a:spcAft>
              <a:buFont typeface="Wingdings" pitchFamily="2" charset="2"/>
              <a:buChar char="ü"/>
              <a:defRPr/>
            </a:pPr>
            <a:r>
              <a:rPr lang="en-US" sz="2600" dirty="0">
                <a:latin typeface="+mn-lt"/>
                <a:cs typeface="+mn-cs"/>
              </a:rPr>
              <a:t> Live Chat</a:t>
            </a:r>
          </a:p>
          <a:p>
            <a:pPr fontAlgn="auto">
              <a:spcBef>
                <a:spcPts val="0"/>
              </a:spcBef>
              <a:spcAft>
                <a:spcPts val="0"/>
              </a:spcAft>
              <a:buFont typeface="Wingdings" pitchFamily="2" charset="2"/>
              <a:buChar char="ü"/>
              <a:defRPr/>
            </a:pPr>
            <a:r>
              <a:rPr lang="en-US" sz="2600" dirty="0">
                <a:latin typeface="+mn-lt"/>
                <a:cs typeface="+mn-cs"/>
              </a:rPr>
              <a:t> Best </a:t>
            </a:r>
            <a:r>
              <a:rPr lang="en-US" sz="2600" dirty="0">
                <a:latin typeface="+mn-lt"/>
                <a:cs typeface="+mn-cs"/>
                <a:hlinkClick r:id="rId2"/>
              </a:rPr>
              <a:t>Marriage Match Making</a:t>
            </a:r>
            <a:r>
              <a:rPr lang="en-US" sz="2600" dirty="0">
                <a:latin typeface="+mn-lt"/>
                <a:cs typeface="+mn-cs"/>
              </a:rPr>
              <a:t> Services</a:t>
            </a:r>
          </a:p>
          <a:p>
            <a:pPr fontAlgn="auto">
              <a:spcBef>
                <a:spcPts val="0"/>
              </a:spcBef>
              <a:spcAft>
                <a:spcPts val="0"/>
              </a:spcAft>
              <a:buFont typeface="Wingdings" pitchFamily="2" charset="2"/>
              <a:buChar char="ü"/>
              <a:defRPr/>
            </a:pPr>
            <a:r>
              <a:rPr lang="en-US" sz="2600" dirty="0">
                <a:latin typeface="+mn-lt"/>
                <a:cs typeface="+mn-cs"/>
              </a:rPr>
              <a:t> Economical Membership Plans</a:t>
            </a:r>
          </a:p>
          <a:p>
            <a:pPr fontAlgn="auto">
              <a:spcBef>
                <a:spcPts val="0"/>
              </a:spcBef>
              <a:spcAft>
                <a:spcPts val="0"/>
              </a:spcAft>
              <a:buFont typeface="Wingdings" pitchFamily="2" charset="2"/>
              <a:buChar char="ü"/>
              <a:defRPr/>
            </a:pPr>
            <a:r>
              <a:rPr lang="en-US" sz="2600" dirty="0">
                <a:latin typeface="+mn-lt"/>
                <a:cs typeface="+mn-cs"/>
              </a:rPr>
              <a:t> Team of qualified Matchmakers</a:t>
            </a:r>
          </a:p>
          <a:p>
            <a:pPr fontAlgn="auto">
              <a:spcBef>
                <a:spcPts val="0"/>
              </a:spcBef>
              <a:spcAft>
                <a:spcPts val="0"/>
              </a:spcAft>
              <a:buFont typeface="Wingdings" pitchFamily="2" charset="2"/>
              <a:buChar char="ü"/>
              <a:defRPr/>
            </a:pPr>
            <a:r>
              <a:rPr lang="en-US" sz="2600" dirty="0">
                <a:latin typeface="+mn-lt"/>
                <a:cs typeface="+mn-cs"/>
              </a:rPr>
              <a:t> Availability of Filtered Option</a:t>
            </a:r>
          </a:p>
        </p:txBody>
      </p:sp>
      <p:sp>
        <p:nvSpPr>
          <p:cNvPr id="5" name="Title 9"/>
          <p:cNvSpPr>
            <a:spLocks noGrp="1"/>
          </p:cNvSpPr>
          <p:nvPr>
            <p:ph type="title"/>
          </p:nvPr>
        </p:nvSpPr>
        <p:spPr>
          <a:xfrm>
            <a:off x="3505200" y="228600"/>
            <a:ext cx="4038600" cy="990600"/>
          </a:xfrm>
        </p:spPr>
        <p:txBody>
          <a:bodyPr rtlCol="0">
            <a:noAutofit/>
          </a:bodyPr>
          <a:lstStyle/>
          <a:p>
            <a:pPr fontAlgn="auto">
              <a:spcAft>
                <a:spcPts val="0"/>
              </a:spcAft>
              <a:defRPr/>
            </a:pPr>
            <a:r>
              <a:rPr lang="en-US" sz="3600" b="1" i="1" dirty="0" smtClean="0"/>
              <a:t>Our Services</a:t>
            </a:r>
          </a:p>
        </p:txBody>
      </p:sp>
      <p:pic>
        <p:nvPicPr>
          <p:cNvPr id="6" name="Picture 13" descr="Flat-Shaded-Business-Woman.png"/>
          <p:cNvPicPr>
            <a:picLocks noChangeAspect="1"/>
          </p:cNvPicPr>
          <p:nvPr/>
        </p:nvPicPr>
        <p:blipFill>
          <a:blip r:embed="rId3"/>
          <a:srcRect/>
          <a:stretch>
            <a:fillRect/>
          </a:stretch>
        </p:blipFill>
        <p:spPr bwMode="auto">
          <a:xfrm>
            <a:off x="152400" y="0"/>
            <a:ext cx="3178175"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descr="1559b55c1e1a4d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tle 9"/>
          <p:cNvSpPr>
            <a:spLocks noGrp="1"/>
          </p:cNvSpPr>
          <p:nvPr>
            <p:ph type="title"/>
          </p:nvPr>
        </p:nvSpPr>
        <p:spPr>
          <a:xfrm>
            <a:off x="2667000" y="762000"/>
            <a:ext cx="4419600" cy="990600"/>
          </a:xfrm>
        </p:spPr>
        <p:txBody>
          <a:bodyPr>
            <a:normAutofit fontScale="90000"/>
          </a:bodyPr>
          <a:lstStyle/>
          <a:p>
            <a:r>
              <a:rPr lang="en-US" sz="4600" b="1" i="1" dirty="0" smtClean="0"/>
              <a:t>Browse </a:t>
            </a:r>
            <a:r>
              <a:rPr lang="en-US" sz="4600" b="1" i="1" dirty="0" smtClean="0"/>
              <a:t>Profiles by</a:t>
            </a:r>
          </a:p>
        </p:txBody>
      </p:sp>
      <p:sp>
        <p:nvSpPr>
          <p:cNvPr id="6" name="TextBox 14"/>
          <p:cNvSpPr txBox="1">
            <a:spLocks noChangeArrowheads="1"/>
          </p:cNvSpPr>
          <p:nvPr/>
        </p:nvSpPr>
        <p:spPr bwMode="auto">
          <a:xfrm>
            <a:off x="762000" y="2667000"/>
            <a:ext cx="1752600" cy="461963"/>
          </a:xfrm>
          <a:prstGeom prst="rect">
            <a:avLst/>
          </a:prstGeom>
          <a:noFill/>
          <a:ln w="9525">
            <a:noFill/>
            <a:miter lim="800000"/>
            <a:headEnd/>
            <a:tailEnd/>
          </a:ln>
        </p:spPr>
        <p:txBody>
          <a:bodyPr>
            <a:spAutoFit/>
          </a:bodyPr>
          <a:lstStyle/>
          <a:p>
            <a:pPr algn="ctr"/>
            <a:r>
              <a:rPr lang="en-US" sz="2400" dirty="0">
                <a:latin typeface="Calibri" pitchFamily="34" charset="0"/>
              </a:rPr>
              <a:t>Religion</a:t>
            </a:r>
          </a:p>
        </p:txBody>
      </p:sp>
      <p:sp>
        <p:nvSpPr>
          <p:cNvPr id="7" name="TextBox 16"/>
          <p:cNvSpPr txBox="1">
            <a:spLocks noChangeArrowheads="1"/>
          </p:cNvSpPr>
          <p:nvPr/>
        </p:nvSpPr>
        <p:spPr bwMode="auto">
          <a:xfrm>
            <a:off x="2667000" y="2667000"/>
            <a:ext cx="1752600" cy="461963"/>
          </a:xfrm>
          <a:prstGeom prst="rect">
            <a:avLst/>
          </a:prstGeom>
          <a:noFill/>
          <a:ln w="9525">
            <a:noFill/>
            <a:miter lim="800000"/>
            <a:headEnd/>
            <a:tailEnd/>
          </a:ln>
        </p:spPr>
        <p:txBody>
          <a:bodyPr>
            <a:spAutoFit/>
          </a:bodyPr>
          <a:lstStyle/>
          <a:p>
            <a:pPr algn="ctr"/>
            <a:r>
              <a:rPr lang="en-US" sz="2400">
                <a:latin typeface="Calibri" pitchFamily="34" charset="0"/>
              </a:rPr>
              <a:t>Caste</a:t>
            </a:r>
          </a:p>
        </p:txBody>
      </p:sp>
      <p:sp>
        <p:nvSpPr>
          <p:cNvPr id="8" name="Flowchart: Preparation 7"/>
          <p:cNvSpPr/>
          <p:nvPr/>
        </p:nvSpPr>
        <p:spPr>
          <a:xfrm>
            <a:off x="4495800" y="2514600"/>
            <a:ext cx="1752600" cy="838200"/>
          </a:xfrm>
          <a:prstGeom prst="flowChartPreparation">
            <a:avLst/>
          </a:prstGeom>
          <a:solidFill>
            <a:srgbClr val="FF0066">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solidFill>
                  <a:schemeClr val="tx1"/>
                </a:solidFill>
              </a:rPr>
              <a:t>Country</a:t>
            </a:r>
            <a:endParaRPr lang="en-US" sz="2000" dirty="0">
              <a:solidFill>
                <a:schemeClr val="tx1"/>
              </a:solidFill>
            </a:endParaRPr>
          </a:p>
        </p:txBody>
      </p:sp>
      <p:sp>
        <p:nvSpPr>
          <p:cNvPr id="9" name="TextBox 22"/>
          <p:cNvSpPr txBox="1">
            <a:spLocks noChangeArrowheads="1"/>
          </p:cNvSpPr>
          <p:nvPr/>
        </p:nvSpPr>
        <p:spPr bwMode="auto">
          <a:xfrm>
            <a:off x="6553200" y="2514600"/>
            <a:ext cx="1752600" cy="830263"/>
          </a:xfrm>
          <a:prstGeom prst="rect">
            <a:avLst/>
          </a:prstGeom>
          <a:noFill/>
          <a:ln w="9525">
            <a:noFill/>
            <a:miter lim="800000"/>
            <a:headEnd/>
            <a:tailEnd/>
          </a:ln>
        </p:spPr>
        <p:txBody>
          <a:bodyPr>
            <a:spAutoFit/>
          </a:bodyPr>
          <a:lstStyle/>
          <a:p>
            <a:pPr algn="ctr"/>
            <a:r>
              <a:rPr lang="en-US" sz="2400">
                <a:latin typeface="Calibri" pitchFamily="34" charset="0"/>
              </a:rPr>
              <a:t>Mother Tongue</a:t>
            </a:r>
          </a:p>
        </p:txBody>
      </p:sp>
      <p:graphicFrame>
        <p:nvGraphicFramePr>
          <p:cNvPr id="10" name="Table 9"/>
          <p:cNvGraphicFramePr>
            <a:graphicFrameLocks noGrp="1"/>
          </p:cNvGraphicFramePr>
          <p:nvPr/>
        </p:nvGraphicFramePr>
        <p:xfrm>
          <a:off x="838200" y="4267200"/>
          <a:ext cx="1447800" cy="1483360"/>
        </p:xfrm>
        <a:graphic>
          <a:graphicData uri="http://schemas.openxmlformats.org/drawingml/2006/table">
            <a:tbl>
              <a:tblPr firstRow="1" bandRow="1">
                <a:tableStyleId>{7DF18680-E054-41AD-8BC1-D1AEF772440D}</a:tableStyleId>
              </a:tblPr>
              <a:tblGrid>
                <a:gridCol w="1447800"/>
              </a:tblGrid>
              <a:tr h="370840">
                <a:tc>
                  <a:txBody>
                    <a:bodyPr/>
                    <a:lstStyle/>
                    <a:p>
                      <a:pPr algn="ctr"/>
                      <a:r>
                        <a:rPr lang="en-US" dirty="0" smtClean="0"/>
                        <a:t>Hindu</a:t>
                      </a:r>
                      <a:endParaRPr lang="en-US" dirty="0"/>
                    </a:p>
                  </a:txBody>
                  <a:tcPr/>
                </a:tc>
              </a:tr>
              <a:tr h="370840">
                <a:tc>
                  <a:txBody>
                    <a:bodyPr/>
                    <a:lstStyle/>
                    <a:p>
                      <a:pPr algn="ctr"/>
                      <a:r>
                        <a:rPr lang="en-US" dirty="0" smtClean="0"/>
                        <a:t>Jain</a:t>
                      </a:r>
                      <a:endParaRPr lang="en-US" dirty="0"/>
                    </a:p>
                  </a:txBody>
                  <a:tcPr/>
                </a:tc>
              </a:tr>
              <a:tr h="370840">
                <a:tc>
                  <a:txBody>
                    <a:bodyPr/>
                    <a:lstStyle/>
                    <a:p>
                      <a:pPr algn="ctr"/>
                      <a:r>
                        <a:rPr lang="en-US" dirty="0" smtClean="0"/>
                        <a:t>Sikh</a:t>
                      </a:r>
                      <a:endParaRPr lang="en-US" dirty="0"/>
                    </a:p>
                  </a:txBody>
                  <a:tcPr/>
                </a:tc>
              </a:tr>
              <a:tr h="370840">
                <a:tc>
                  <a:txBody>
                    <a:bodyPr/>
                    <a:lstStyle/>
                    <a:p>
                      <a:pPr algn="ctr"/>
                      <a:r>
                        <a:rPr lang="en-US" dirty="0" smtClean="0"/>
                        <a:t>Buddhist</a:t>
                      </a:r>
                      <a:endParaRPr lang="en-US" dirty="0"/>
                    </a:p>
                  </a:txBody>
                  <a:tcPr/>
                </a:tc>
              </a:tr>
            </a:tbl>
          </a:graphicData>
        </a:graphic>
      </p:graphicFrame>
      <p:graphicFrame>
        <p:nvGraphicFramePr>
          <p:cNvPr id="11" name="Table 10"/>
          <p:cNvGraphicFramePr>
            <a:graphicFrameLocks noGrp="1"/>
          </p:cNvGraphicFramePr>
          <p:nvPr/>
        </p:nvGraphicFramePr>
        <p:xfrm>
          <a:off x="2743200" y="4267200"/>
          <a:ext cx="1447800" cy="1483360"/>
        </p:xfrm>
        <a:graphic>
          <a:graphicData uri="http://schemas.openxmlformats.org/drawingml/2006/table">
            <a:tbl>
              <a:tblPr firstRow="1" bandRow="1">
                <a:tableStyleId>{7DF18680-E054-41AD-8BC1-D1AEF772440D}</a:tableStyleId>
              </a:tblPr>
              <a:tblGrid>
                <a:gridCol w="1447800"/>
              </a:tblGrid>
              <a:tr h="370840">
                <a:tc>
                  <a:txBody>
                    <a:bodyPr/>
                    <a:lstStyle/>
                    <a:p>
                      <a:pPr algn="ctr"/>
                      <a:r>
                        <a:rPr lang="en-US" dirty="0" smtClean="0"/>
                        <a:t>Punjabi</a:t>
                      </a:r>
                      <a:endParaRPr lang="en-US" dirty="0"/>
                    </a:p>
                  </a:txBody>
                  <a:tcPr/>
                </a:tc>
              </a:tr>
              <a:tr h="370840">
                <a:tc>
                  <a:txBody>
                    <a:bodyPr/>
                    <a:lstStyle/>
                    <a:p>
                      <a:pPr algn="ctr"/>
                      <a:r>
                        <a:rPr lang="en-US" dirty="0" err="1" smtClean="0"/>
                        <a:t>Agarwal</a:t>
                      </a:r>
                      <a:endParaRPr lang="en-US" dirty="0"/>
                    </a:p>
                  </a:txBody>
                  <a:tcPr/>
                </a:tc>
              </a:tr>
              <a:tr h="370840">
                <a:tc>
                  <a:txBody>
                    <a:bodyPr/>
                    <a:lstStyle/>
                    <a:p>
                      <a:pPr algn="ctr"/>
                      <a:r>
                        <a:rPr lang="en-US" dirty="0" err="1" smtClean="0"/>
                        <a:t>Arora</a:t>
                      </a:r>
                      <a:endParaRPr lang="en-US" dirty="0"/>
                    </a:p>
                  </a:txBody>
                  <a:tcPr/>
                </a:tc>
              </a:tr>
              <a:tr h="370840">
                <a:tc>
                  <a:txBody>
                    <a:bodyPr/>
                    <a:lstStyle/>
                    <a:p>
                      <a:pPr algn="ctr"/>
                      <a:r>
                        <a:rPr lang="en-US" dirty="0" err="1" smtClean="0"/>
                        <a:t>Saini</a:t>
                      </a:r>
                      <a:endParaRPr lang="en-US" dirty="0"/>
                    </a:p>
                  </a:txBody>
                  <a:tcPr/>
                </a:tc>
              </a:tr>
            </a:tbl>
          </a:graphicData>
        </a:graphic>
      </p:graphicFrame>
      <p:graphicFrame>
        <p:nvGraphicFramePr>
          <p:cNvPr id="12" name="Table 11"/>
          <p:cNvGraphicFramePr>
            <a:graphicFrameLocks noGrp="1"/>
          </p:cNvGraphicFramePr>
          <p:nvPr/>
        </p:nvGraphicFramePr>
        <p:xfrm>
          <a:off x="4648200" y="4267200"/>
          <a:ext cx="1447800" cy="1483360"/>
        </p:xfrm>
        <a:graphic>
          <a:graphicData uri="http://schemas.openxmlformats.org/drawingml/2006/table">
            <a:tbl>
              <a:tblPr firstRow="1" bandRow="1">
                <a:tableStyleId>{7DF18680-E054-41AD-8BC1-D1AEF772440D}</a:tableStyleId>
              </a:tblPr>
              <a:tblGrid>
                <a:gridCol w="1447800"/>
              </a:tblGrid>
              <a:tr h="370840">
                <a:tc>
                  <a:txBody>
                    <a:bodyPr/>
                    <a:lstStyle/>
                    <a:p>
                      <a:pPr algn="ctr"/>
                      <a:r>
                        <a:rPr lang="en-US" dirty="0" smtClean="0"/>
                        <a:t>India</a:t>
                      </a:r>
                      <a:endParaRPr lang="en-US" dirty="0"/>
                    </a:p>
                  </a:txBody>
                  <a:tcPr/>
                </a:tc>
              </a:tr>
              <a:tr h="370840">
                <a:tc>
                  <a:txBody>
                    <a:bodyPr/>
                    <a:lstStyle/>
                    <a:p>
                      <a:pPr algn="ctr"/>
                      <a:r>
                        <a:rPr lang="en-US" dirty="0" smtClean="0"/>
                        <a:t>USA</a:t>
                      </a:r>
                      <a:endParaRPr lang="en-US" dirty="0"/>
                    </a:p>
                  </a:txBody>
                  <a:tcPr/>
                </a:tc>
              </a:tr>
              <a:tr h="370840">
                <a:tc>
                  <a:txBody>
                    <a:bodyPr/>
                    <a:lstStyle/>
                    <a:p>
                      <a:pPr algn="ctr"/>
                      <a:r>
                        <a:rPr lang="en-US" dirty="0" smtClean="0"/>
                        <a:t>Canada</a:t>
                      </a:r>
                      <a:endParaRPr lang="en-US" dirty="0"/>
                    </a:p>
                  </a:txBody>
                  <a:tcPr/>
                </a:tc>
              </a:tr>
              <a:tr h="370840">
                <a:tc>
                  <a:txBody>
                    <a:bodyPr/>
                    <a:lstStyle/>
                    <a:p>
                      <a:pPr algn="ctr"/>
                      <a:r>
                        <a:rPr lang="en-US" dirty="0" smtClean="0"/>
                        <a:t>UK</a:t>
                      </a:r>
                      <a:endParaRPr lang="en-US" dirty="0"/>
                    </a:p>
                  </a:txBody>
                  <a:tcPr/>
                </a:tc>
              </a:tr>
            </a:tbl>
          </a:graphicData>
        </a:graphic>
      </p:graphicFrame>
      <p:graphicFrame>
        <p:nvGraphicFramePr>
          <p:cNvPr id="13" name="Table 12"/>
          <p:cNvGraphicFramePr>
            <a:graphicFrameLocks noGrp="1"/>
          </p:cNvGraphicFramePr>
          <p:nvPr/>
        </p:nvGraphicFramePr>
        <p:xfrm>
          <a:off x="6629400" y="4267200"/>
          <a:ext cx="1447800" cy="1483360"/>
        </p:xfrm>
        <a:graphic>
          <a:graphicData uri="http://schemas.openxmlformats.org/drawingml/2006/table">
            <a:tbl>
              <a:tblPr firstRow="1" bandRow="1">
                <a:tableStyleId>{7DF18680-E054-41AD-8BC1-D1AEF772440D}</a:tableStyleId>
              </a:tblPr>
              <a:tblGrid>
                <a:gridCol w="1447800"/>
              </a:tblGrid>
              <a:tr h="370840">
                <a:tc>
                  <a:txBody>
                    <a:bodyPr/>
                    <a:lstStyle/>
                    <a:p>
                      <a:pPr algn="ctr"/>
                      <a:r>
                        <a:rPr lang="en-US" dirty="0" smtClean="0"/>
                        <a:t>Tamil</a:t>
                      </a:r>
                      <a:endParaRPr lang="en-US" dirty="0"/>
                    </a:p>
                  </a:txBody>
                  <a:tcPr/>
                </a:tc>
              </a:tr>
              <a:tr h="370840">
                <a:tc>
                  <a:txBody>
                    <a:bodyPr/>
                    <a:lstStyle/>
                    <a:p>
                      <a:pPr algn="ctr"/>
                      <a:r>
                        <a:rPr lang="en-US" dirty="0" smtClean="0"/>
                        <a:t>Hindi</a:t>
                      </a:r>
                      <a:endParaRPr lang="en-US" dirty="0"/>
                    </a:p>
                  </a:txBody>
                  <a:tcPr/>
                </a:tc>
              </a:tr>
              <a:tr h="370840">
                <a:tc>
                  <a:txBody>
                    <a:bodyPr/>
                    <a:lstStyle/>
                    <a:p>
                      <a:pPr algn="ctr"/>
                      <a:r>
                        <a:rPr lang="en-US" dirty="0" smtClean="0"/>
                        <a:t>Gujarati</a:t>
                      </a:r>
                      <a:endParaRPr lang="en-US" dirty="0"/>
                    </a:p>
                  </a:txBody>
                  <a:tcPr/>
                </a:tc>
              </a:tr>
              <a:tr h="370840">
                <a:tc>
                  <a:txBody>
                    <a:bodyPr/>
                    <a:lstStyle/>
                    <a:p>
                      <a:pPr algn="ctr"/>
                      <a:r>
                        <a:rPr lang="en-US" dirty="0" smtClean="0"/>
                        <a:t>Garhwali</a:t>
                      </a:r>
                      <a:endParaRPr lang="en-US" dirty="0"/>
                    </a:p>
                  </a:txBody>
                  <a:tcPr/>
                </a:tc>
              </a:tr>
            </a:tbl>
          </a:graphicData>
        </a:graphic>
      </p:graphicFrame>
      <p:sp>
        <p:nvSpPr>
          <p:cNvPr id="14" name="Flowchart: Preparation 13"/>
          <p:cNvSpPr/>
          <p:nvPr/>
        </p:nvSpPr>
        <p:spPr>
          <a:xfrm>
            <a:off x="685800" y="2514600"/>
            <a:ext cx="1752600" cy="838200"/>
          </a:xfrm>
          <a:prstGeom prst="flowChartPreparation">
            <a:avLst/>
          </a:prstGeom>
          <a:solidFill>
            <a:srgbClr val="FF0066">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Preparation 14"/>
          <p:cNvSpPr/>
          <p:nvPr/>
        </p:nvSpPr>
        <p:spPr>
          <a:xfrm>
            <a:off x="6477000" y="2514600"/>
            <a:ext cx="1752600" cy="838200"/>
          </a:xfrm>
          <a:prstGeom prst="flowChartPreparation">
            <a:avLst/>
          </a:prstGeom>
          <a:solidFill>
            <a:srgbClr val="FF0066">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lowchart: Preparation 15"/>
          <p:cNvSpPr/>
          <p:nvPr/>
        </p:nvSpPr>
        <p:spPr>
          <a:xfrm>
            <a:off x="2590800" y="2514600"/>
            <a:ext cx="1752600" cy="838200"/>
          </a:xfrm>
          <a:prstGeom prst="flowChartPreparation">
            <a:avLst/>
          </a:prstGeom>
          <a:solidFill>
            <a:srgbClr val="FF0066">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Down Arrow 16"/>
          <p:cNvSpPr/>
          <p:nvPr/>
        </p:nvSpPr>
        <p:spPr>
          <a:xfrm>
            <a:off x="1447800" y="35052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315200" y="34290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257800" y="34290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505200" y="35052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65639e818ca02b.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2" descr="garden-romance-4-1.png"/>
          <p:cNvPicPr>
            <a:picLocks noChangeAspect="1"/>
          </p:cNvPicPr>
          <p:nvPr/>
        </p:nvPicPr>
        <p:blipFill>
          <a:blip r:embed="rId3"/>
          <a:srcRect/>
          <a:stretch>
            <a:fillRect/>
          </a:stretch>
        </p:blipFill>
        <p:spPr bwMode="auto">
          <a:xfrm rot="21240268">
            <a:off x="4600663" y="275710"/>
            <a:ext cx="4306888" cy="2260600"/>
          </a:xfrm>
          <a:prstGeom prst="rect">
            <a:avLst/>
          </a:prstGeom>
          <a:noFill/>
          <a:ln w="9525">
            <a:noFill/>
            <a:miter lim="800000"/>
            <a:headEnd/>
            <a:tailEnd/>
          </a:ln>
        </p:spPr>
      </p:pic>
      <p:pic>
        <p:nvPicPr>
          <p:cNvPr id="8" name="Picture 4" descr="banner2.png"/>
          <p:cNvPicPr>
            <a:picLocks noChangeAspect="1"/>
          </p:cNvPicPr>
          <p:nvPr/>
        </p:nvPicPr>
        <p:blipFill>
          <a:blip r:embed="rId4"/>
          <a:srcRect/>
          <a:stretch>
            <a:fillRect/>
          </a:stretch>
        </p:blipFill>
        <p:spPr bwMode="auto">
          <a:xfrm rot="486078">
            <a:off x="371637" y="266556"/>
            <a:ext cx="3946525" cy="2309471"/>
          </a:xfrm>
          <a:prstGeom prst="rect">
            <a:avLst/>
          </a:prstGeom>
          <a:noFill/>
          <a:ln w="9525">
            <a:noFill/>
            <a:miter lim="800000"/>
            <a:headEnd/>
            <a:tailEnd/>
          </a:ln>
        </p:spPr>
      </p:pic>
      <p:pic>
        <p:nvPicPr>
          <p:cNvPr id="5" name="Picture 1" descr="banner1.png"/>
          <p:cNvPicPr>
            <a:picLocks noChangeAspect="1"/>
          </p:cNvPicPr>
          <p:nvPr/>
        </p:nvPicPr>
        <p:blipFill>
          <a:blip r:embed="rId5"/>
          <a:srcRect/>
          <a:stretch>
            <a:fillRect/>
          </a:stretch>
        </p:blipFill>
        <p:spPr bwMode="auto">
          <a:xfrm rot="20911574">
            <a:off x="573569" y="3249882"/>
            <a:ext cx="4689475" cy="31734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1143000"/>
          </a:xfrm>
        </p:spPr>
        <p:txBody>
          <a:bodyPr/>
          <a:lstStyle/>
          <a:p>
            <a:r>
              <a:rPr lang="en-US" b="1" dirty="0" smtClean="0"/>
              <a:t>Need to Contact Us?</a:t>
            </a:r>
          </a:p>
        </p:txBody>
      </p:sp>
      <p:sp>
        <p:nvSpPr>
          <p:cNvPr id="5" name="TextBox 4"/>
          <p:cNvSpPr txBox="1">
            <a:spLocks noChangeArrowheads="1"/>
          </p:cNvSpPr>
          <p:nvPr/>
        </p:nvSpPr>
        <p:spPr bwMode="auto">
          <a:xfrm>
            <a:off x="1447800" y="2362200"/>
            <a:ext cx="6324600" cy="3046988"/>
          </a:xfrm>
          <a:prstGeom prst="rect">
            <a:avLst/>
          </a:prstGeom>
          <a:noFill/>
          <a:ln w="9525">
            <a:noFill/>
            <a:miter lim="800000"/>
            <a:headEnd/>
            <a:tailEnd/>
          </a:ln>
        </p:spPr>
        <p:txBody>
          <a:bodyPr wrap="square">
            <a:spAutoFit/>
          </a:bodyPr>
          <a:lstStyle/>
          <a:p>
            <a:pPr algn="ctr"/>
            <a:r>
              <a:rPr lang="en-US" sz="3200" b="1" dirty="0">
                <a:latin typeface="Calibri" pitchFamily="34" charset="0"/>
              </a:rPr>
              <a:t>Headquarters Address</a:t>
            </a:r>
          </a:p>
          <a:p>
            <a:pPr algn="ctr"/>
            <a:r>
              <a:rPr lang="en-US" sz="3200" dirty="0">
                <a:solidFill>
                  <a:srgbClr val="FFFF00"/>
                </a:solidFill>
                <a:latin typeface="Calibri" pitchFamily="34" charset="0"/>
              </a:rPr>
              <a:t>MISSISSAUGA</a:t>
            </a:r>
            <a:br>
              <a:rPr lang="en-US" sz="3200" dirty="0">
                <a:solidFill>
                  <a:srgbClr val="FFFF00"/>
                </a:solidFill>
                <a:latin typeface="Calibri" pitchFamily="34" charset="0"/>
              </a:rPr>
            </a:br>
            <a:r>
              <a:rPr lang="en-US" sz="3200" dirty="0">
                <a:solidFill>
                  <a:srgbClr val="FFFF00"/>
                </a:solidFill>
                <a:latin typeface="Calibri" pitchFamily="34" charset="0"/>
              </a:rPr>
              <a:t>2355 Derry Rd East, </a:t>
            </a:r>
            <a:br>
              <a:rPr lang="en-US" sz="3200" dirty="0">
                <a:solidFill>
                  <a:srgbClr val="FFFF00"/>
                </a:solidFill>
                <a:latin typeface="Calibri" pitchFamily="34" charset="0"/>
              </a:rPr>
            </a:br>
            <a:r>
              <a:rPr lang="en-US" sz="3200" dirty="0">
                <a:solidFill>
                  <a:srgbClr val="FFFF00"/>
                </a:solidFill>
                <a:latin typeface="Calibri" pitchFamily="34" charset="0"/>
              </a:rPr>
              <a:t>Unit 24, Mississauga, L5S 1V6</a:t>
            </a:r>
          </a:p>
          <a:p>
            <a:pPr algn="ctr"/>
            <a:r>
              <a:rPr lang="en-US" sz="3200" dirty="0" err="1" smtClean="0">
                <a:solidFill>
                  <a:srgbClr val="FFFF00"/>
                </a:solidFill>
                <a:latin typeface="Calibri" pitchFamily="34" charset="0"/>
              </a:rPr>
              <a:t>WhatsApp</a:t>
            </a:r>
            <a:r>
              <a:rPr lang="en-US" sz="3200" dirty="0">
                <a:solidFill>
                  <a:srgbClr val="FFFF00"/>
                </a:solidFill>
                <a:latin typeface="Calibri" pitchFamily="34" charset="0"/>
              </a:rPr>
              <a:t>: (647)-888-6000</a:t>
            </a:r>
            <a:br>
              <a:rPr lang="en-US" sz="3200" dirty="0">
                <a:solidFill>
                  <a:srgbClr val="FFFF00"/>
                </a:solidFill>
                <a:latin typeface="Calibri" pitchFamily="34" charset="0"/>
              </a:rPr>
            </a:br>
            <a:r>
              <a:rPr lang="en-US" sz="3200" dirty="0">
                <a:solidFill>
                  <a:srgbClr val="FFFF00"/>
                </a:solidFill>
                <a:latin typeface="Calibri" pitchFamily="34" charset="0"/>
              </a:rPr>
              <a:t>E-Mail ID: info@nrimb.com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211</Words>
  <Application>Microsoft Office PowerPoint</Application>
  <PresentationFormat>On-screen Show (4:3)</PresentationFormat>
  <Paragraphs>39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Find Your Life Partner</vt:lpstr>
      <vt:lpstr>Our Services</vt:lpstr>
      <vt:lpstr>Browse Profiles by</vt:lpstr>
      <vt:lpstr>Slide 5</vt:lpstr>
      <vt:lpstr>Need to 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Sumeet SEO</dc:creator>
  <cp:lastModifiedBy>Sumeet SEO</cp:lastModifiedBy>
  <cp:revision>4</cp:revision>
  <dcterms:created xsi:type="dcterms:W3CDTF">2020-01-16T04:55:54Z</dcterms:created>
  <dcterms:modified xsi:type="dcterms:W3CDTF">2020-01-16T05:26:23Z</dcterms:modified>
</cp:coreProperties>
</file>