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2" r:id="rId5"/>
    <p:sldId id="265" r:id="rId6"/>
    <p:sldId id="261" r:id="rId7"/>
    <p:sldId id="260" r:id="rId8"/>
    <p:sldId id="264" r:id="rId9"/>
    <p:sldId id="266" r:id="rId10"/>
    <p:sldId id="263" r:id="rId11"/>
    <p:sldId id="258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:\Presentations\NewYearBlue\729463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1214423"/>
            <a:ext cx="7772400" cy="1143008"/>
          </a:xfrm>
          <a:solidFill>
            <a:schemeClr val="bg1">
              <a:alpha val="77000"/>
            </a:schemeClr>
          </a:solidFill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728" y="2643182"/>
            <a:ext cx="6400800" cy="857256"/>
          </a:xfrm>
          <a:solidFill>
            <a:schemeClr val="bg1">
              <a:alpha val="78000"/>
            </a:schemeClr>
          </a:solidFill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0666C9D-44CF-4D0B-A573-91B0C7209AEB}" type="datetimeFigureOut">
              <a:rPr lang="ru-RU" smtClean="0"/>
              <a:pPr/>
              <a:t>13.12.2020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C559243-7AAF-4A55-A5F0-77EE67141B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0666C9D-44CF-4D0B-A573-91B0C7209AEB}" type="datetimeFigureOut">
              <a:rPr lang="ru-RU" smtClean="0"/>
              <a:pPr/>
              <a:t>13.12.2020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C559243-7AAF-4A55-A5F0-77EE67141B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0666C9D-44CF-4D0B-A573-91B0C7209AEB}" type="datetimeFigureOut">
              <a:rPr lang="ru-RU" smtClean="0"/>
              <a:pPr/>
              <a:t>13.12.2020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C559243-7AAF-4A55-A5F0-77EE67141B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0666C9D-44CF-4D0B-A573-91B0C7209AEB}" type="datetimeFigureOut">
              <a:rPr lang="ru-RU" smtClean="0"/>
              <a:pPr/>
              <a:t>13.12.2020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C559243-7AAF-4A55-A5F0-77EE67141B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0666C9D-44CF-4D0B-A573-91B0C7209AEB}" type="datetimeFigureOut">
              <a:rPr lang="ru-RU" smtClean="0"/>
              <a:pPr/>
              <a:t>13.12.2020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C559243-7AAF-4A55-A5F0-77EE67141B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0666C9D-44CF-4D0B-A573-91B0C7209AEB}" type="datetimeFigureOut">
              <a:rPr lang="ru-RU" smtClean="0"/>
              <a:pPr/>
              <a:t>13.12.2020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C559243-7AAF-4A55-A5F0-77EE67141B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0666C9D-44CF-4D0B-A573-91B0C7209AEB}" type="datetimeFigureOut">
              <a:rPr lang="ru-RU" smtClean="0"/>
              <a:pPr/>
              <a:t>13.12.2020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C559243-7AAF-4A55-A5F0-77EE67141B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0666C9D-44CF-4D0B-A573-91B0C7209AEB}" type="datetimeFigureOut">
              <a:rPr lang="ru-RU" smtClean="0"/>
              <a:pPr/>
              <a:t>13.12.2020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C559243-7AAF-4A55-A5F0-77EE67141B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0666C9D-44CF-4D0B-A573-91B0C7209AEB}" type="datetimeFigureOut">
              <a:rPr lang="ru-RU" smtClean="0"/>
              <a:pPr/>
              <a:t>13.12.2020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C559243-7AAF-4A55-A5F0-77EE67141B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0666C9D-44CF-4D0B-A573-91B0C7209AEB}" type="datetimeFigureOut">
              <a:rPr lang="ru-RU" smtClean="0"/>
              <a:pPr/>
              <a:t>13.12.2020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C559243-7AAF-4A55-A5F0-77EE67141B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G:\Presentations\NewYearBlue\NewYearBlueSliad.jpg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-1" y="0"/>
            <a:ext cx="9143999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60"/>
            <a:ext cx="8229600" cy="4840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2132856"/>
            <a:ext cx="7772400" cy="1143008"/>
          </a:xfrm>
        </p:spPr>
        <p:txBody>
          <a:bodyPr>
            <a:noAutofit/>
          </a:bodyPr>
          <a:lstStyle/>
          <a:p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«Значение интегрированного подхода в организации образовательного процесса в ДОУ»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D93F165F-5B02-47BE-A6B0-3D409E44DD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6096" y="4725144"/>
            <a:ext cx="3707904" cy="952539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006DBD3-130B-4CC2-9C88-8713A44BB1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309634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образом, интегрированный процесс в дошкольном образовании объединяет детей общими впечатлениями, переживаниями, способствуют формированию коллективных взаимоотношений (договариваться, распределять обязанности, организовывать коллективный труд). Интеграция способствует более тесному контакту всех специалистов и сотрудничеству с родителями, в результате чего образуется детско-взрослое сообщество.</a:t>
            </a:r>
          </a:p>
        </p:txBody>
      </p:sp>
      <p:sp>
        <p:nvSpPr>
          <p:cNvPr id="5" name="Объект 2">
            <a:extLst>
              <a:ext uri="{FF2B5EF4-FFF2-40B4-BE49-F238E27FC236}">
                <a16:creationId xmlns:a16="http://schemas.microsoft.com/office/drawing/2014/main" id="{4CC18AAF-72CD-4736-B772-DA03FC137ABA}"/>
              </a:ext>
            </a:extLst>
          </p:cNvPr>
          <p:cNvSpPr txBox="1">
            <a:spLocks/>
          </p:cNvSpPr>
          <p:nvPr/>
        </p:nvSpPr>
        <p:spPr>
          <a:xfrm>
            <a:off x="457200" y="1285860"/>
            <a:ext cx="8229600" cy="4840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116280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G:\Presentations\NewYearBlue\NewYearBlueMai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1701"/>
            <a:ext cx="9144000" cy="6857999"/>
          </a:xfrm>
          <a:prstGeom prst="rect">
            <a:avLst/>
          </a:prstGeom>
          <a:noFill/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A81410D-0400-4ADC-811A-181E761B3E36}"/>
              </a:ext>
            </a:extLst>
          </p:cNvPr>
          <p:cNvSpPr txBox="1"/>
          <p:nvPr/>
        </p:nvSpPr>
        <p:spPr>
          <a:xfrm>
            <a:off x="1547664" y="1196752"/>
            <a:ext cx="626469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3826" y="726290"/>
            <a:ext cx="8229600" cy="796908"/>
          </a:xfrm>
        </p:spPr>
        <p:txBody>
          <a:bodyPr>
            <a:noAutofit/>
          </a:bodyPr>
          <a:lstStyle/>
          <a:p>
            <a:pPr algn="just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83826" y="1124744"/>
            <a:ext cx="8229600" cy="5006966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Основополагающий принцип развития современного дошкольного образования, предложенный Федеральным государственным образовательным стандартом –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интеграции образовательных областей.                                                      </a:t>
            </a:r>
          </a:p>
          <a:p>
            <a:pPr marL="0" indent="0" algn="just">
              <a:buNone/>
            </a:pP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Данный принцип является инновационным для дошкольного образования и обязывает дошкольные образовательные учреждения коренным образом перестроить образовательную деятельность в детском саду на основе синтеза, объединения, взаимопроникновения образовательных областей.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46DDB6-9830-45B8-B4D2-9D7649A0BB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796908"/>
          </a:xfrm>
        </p:spPr>
        <p:txBody>
          <a:bodyPr>
            <a:no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Каждая образовательная область направлена на развитие какой-либо деятельности: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D8AE81C-0630-4EE3-A317-0554147447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1700808"/>
            <a:ext cx="8229600" cy="3727316"/>
          </a:xfrm>
        </p:spPr>
        <p:txBody>
          <a:bodyPr>
            <a:normAutofit/>
          </a:bodyPr>
          <a:lstStyle/>
          <a:p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«Физическое развитие» - двигательная деятельность;</a:t>
            </a:r>
          </a:p>
          <a:p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«Социально – коммуникативное развитие» - игровая деятельность;</a:t>
            </a:r>
          </a:p>
          <a:p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«Познавательное развитие» -познавательно-исследовательская деятельность;</a:t>
            </a:r>
          </a:p>
          <a:p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«Речевое развитие» - коммуникативная деятельность ;</a:t>
            </a:r>
          </a:p>
          <a:p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«Художественно-эстетическое развитие» - продуктивная деятельность.</a:t>
            </a:r>
          </a:p>
          <a:p>
            <a:pPr marL="0" indent="0" algn="just">
              <a:buNone/>
            </a:pP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ru-RU" sz="19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Интеграция 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это состояние связанности, взаимопроникновения и взаимодействия отдельных образовательных областей содержания дошкольного образования, обеспечивающее целостность образовательного процесса. Принцип интеграции образовательных областей выступает как </a:t>
            </a:r>
            <a:r>
              <a:rPr lang="ru-RU" sz="19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основополагающий принцип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работы ДОУ.</a:t>
            </a:r>
          </a:p>
        </p:txBody>
      </p:sp>
    </p:spTree>
    <p:extLst>
      <p:ext uri="{BB962C8B-B14F-4D97-AF65-F5344CB8AC3E}">
        <p14:creationId xmlns:p14="http://schemas.microsoft.com/office/powerpoint/2010/main" val="29552883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A480DC-DDAA-43F0-A762-90D3CA9AF4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552" y="692696"/>
            <a:ext cx="8229600" cy="796908"/>
          </a:xfrm>
        </p:spPr>
        <p:txBody>
          <a:bodyPr>
            <a:no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Актуальность интегрированного подхода объясняется целым рядом причин:</a:t>
            </a:r>
            <a:br>
              <a:rPr lang="ru-RU" sz="2800" b="1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ru-RU" sz="2800" b="1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1D66320-DC60-4ED8-944D-49192C2B46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015348"/>
          </a:xfrm>
        </p:spPr>
        <p:txBody>
          <a:bodyPr>
            <a:normAutofit fontScale="62500" lnSpcReduction="20000"/>
          </a:bodyPr>
          <a:lstStyle/>
          <a:p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Интегрированное обучение способствует формированию у детей целостной картины мира, дает возможность реализовать творческие способности.</a:t>
            </a:r>
          </a:p>
          <a:p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ходе интегрированной образовательной деятельности  развивается потенциал самих воспитанников. Мы побуждаем их к активному познанию окружающей действительности, осмыслению и нахождению причинно-следственных связей, развитию логики, мышления, коммуникативных способностей.</a:t>
            </a:r>
          </a:p>
          <a:p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различных видов деятельности в течение занятия поддерживает внимание воспитанников на высоком уровне, что позволяет говорить о достаточной эффективности занятий.</a:t>
            </a:r>
          </a:p>
          <a:p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Сущностью интегрированного подхода является соединение знаний из разных областей на равноправной основе, дополняя друг друга.</a:t>
            </a:r>
          </a:p>
          <a:p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Интеграция дает возможность для самореализации, самовыражения, творчества педагога,  раскрытия его способностей.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17579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313E91-EC96-4257-8C88-6F158AEB4A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796908"/>
          </a:xfrm>
        </p:spPr>
        <p:txBody>
          <a:bodyPr>
            <a:no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Что может и должно интегрироваться педагогом?</a:t>
            </a:r>
            <a:br>
              <a:rPr lang="ru-RU" sz="2800" b="1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ru-RU" sz="2800" b="1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0919E74-41BD-4496-B23A-036FE64F13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1709358"/>
            <a:ext cx="8229600" cy="3439284"/>
          </a:xfrm>
        </p:spPr>
        <p:txBody>
          <a:bodyPr>
            <a:norm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Интеграция информации (содержание образования), которое представлено в образовательной программе.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Интеграция способов познания (представления и умения детей или опыт деятельности, которые также широко представлены в образовательных программах по каждой образовательной области).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914309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E00FAA0-2B54-4DDC-919A-6A454EB28C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Содержание психолого-педагогической работы по освоению детьми образовательных областей ориентировано на развитие физических, интеллектуальных и личностных качеств детей. Задачи психолого-педагогической работы по формированию физических, интеллектуальных и личностных качеств детей решаются интегрировано в ходе освоения всех образовательных областей наряду с задачами, отражающими специфику каждой образовательной области, с обязательным психологическим сопровождением.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647701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7C7591-AAA5-4636-AAAC-91023D3DE8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796908"/>
          </a:xfrm>
        </p:spPr>
        <p:txBody>
          <a:bodyPr>
            <a:no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Строя образовательный процесс по принципу интеграции образовательных областей мы решаем такие задачи как:</a:t>
            </a:r>
            <a:br>
              <a:rPr lang="ru-RU" sz="2800" b="1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ru-RU" sz="2800" b="1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FD7FB90-156A-44A2-A84F-4781012942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752528"/>
          </a:xfrm>
        </p:spPr>
        <p:txBody>
          <a:bodyPr>
            <a:normAutofit fontScale="32500" lnSpcReduction="20000"/>
          </a:bodyPr>
          <a:lstStyle/>
          <a:p>
            <a:pPr>
              <a:lnSpc>
                <a:spcPct val="80000"/>
              </a:lnSpc>
            </a:pPr>
            <a:r>
              <a:rPr lang="ru-RU" sz="6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‒ формирование у детей разносторонних, более глубоких знаний, целостное представление о мире. Мир, окружающий детей, познаётся ими в своём многообразии и единстве; </a:t>
            </a:r>
          </a:p>
          <a:p>
            <a:pPr marL="0" indent="0">
              <a:lnSpc>
                <a:spcPct val="80000"/>
              </a:lnSpc>
              <a:buNone/>
            </a:pPr>
            <a:endParaRPr lang="ru-RU" sz="6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</a:pPr>
            <a:r>
              <a:rPr lang="ru-RU" sz="6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‒ интеграция оказывает положительное влияние на формирование обобщённых представлений, знаний и умений, способствует повышению эффективности воспитания и развития детей, является побудителем активного познания окружающей действительности, пониманию и установлению причинно-следственных связей, развитию мышления, логики, коммуникативных способностей;</a:t>
            </a:r>
          </a:p>
          <a:p>
            <a:pPr>
              <a:lnSpc>
                <a:spcPct val="80000"/>
              </a:lnSpc>
            </a:pPr>
            <a:endParaRPr lang="ru-RU" sz="6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</a:pPr>
            <a:r>
              <a:rPr lang="ru-RU" sz="6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‒ интеграция на основе обсуждения ее возможностей в развитии детей в </a:t>
            </a:r>
            <a:r>
              <a:rPr lang="ru-RU" sz="6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воспитательно</a:t>
            </a:r>
            <a:r>
              <a:rPr lang="ru-RU" sz="6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-образовательном процессе влияет на объединение педагогического коллектива. Для самореализации, самовыражения, творчества педагога, раскрытия его способностей даёт возможность интересная творческая работа.</a:t>
            </a:r>
          </a:p>
          <a:p>
            <a:pPr>
              <a:lnSpc>
                <a:spcPct val="80000"/>
              </a:lnSpc>
            </a:pPr>
            <a:endParaRPr lang="ru-RU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413528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A77D2A-CF22-4265-B364-2EC1DAE3E1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99374"/>
            <a:ext cx="8229600" cy="796908"/>
          </a:xfrm>
        </p:spPr>
        <p:txBody>
          <a:bodyPr>
            <a:no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Примерная структура совместной деятельности педагога с детьми на основе интеграции: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5AE8272-57BA-46EF-8EF5-8FE7CB6E20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375388"/>
          </a:xfrm>
        </p:spPr>
        <p:txBody>
          <a:bodyPr>
            <a:normAutofit fontScale="70000" lnSpcReduction="2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Вводная часть. Создается проблемная ситуация, стимулирующая активность детей к поиску ее решения (например, задается вопрос «Ребята, что произойдет, если на Земле не будет воды?»).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Основная часть. Детям даются новые знания, необходимые для решения проблемного вопроса (например, значение воды в природе и жизни человека и т.д.) на основе содержания разных разделов программы с опорой на наглядность, параллельно идет работа по обогащению и активизации словаря, обучению связной речи.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Заключительная часть. Детям  предлагается  любая  практическая работа (дидактические игры,  рисование и др.) на  закрепление   полученной информации или актуализации ранее усвоенной.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168712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2F3D17-0886-4E6B-AD89-22A75063B6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228956"/>
          </a:xfrm>
        </p:spPr>
        <p:txBody>
          <a:bodyPr>
            <a:no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Результативность интегрированного образовательного процесса видится в следующем: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E8CD953-93D2-445B-9839-90715FE302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497363"/>
          </a:xfrm>
        </p:spPr>
        <p:txBody>
          <a:bodyPr>
            <a:normAutofit/>
          </a:bodyPr>
          <a:lstStyle/>
          <a:p>
            <a:r>
              <a:rPr lang="ru-RU" dirty="0"/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содержательный результат интеграции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становление общекультурного уровня детей, целостное познание окружающего мира;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дидактический результат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овладение дошкольниками различными способами усвоения интегрированных знаний об окружающем мире; </a:t>
            </a:r>
          </a:p>
          <a:p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воспитательный результат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мотивация самовыражения, готовности детей творить, познание собственных возможностей и механизмов исследования, экспериментирования, творчества.</a:t>
            </a:r>
          </a:p>
        </p:txBody>
      </p:sp>
    </p:spTree>
    <p:extLst>
      <p:ext uri="{BB962C8B-B14F-4D97-AF65-F5344CB8AC3E}">
        <p14:creationId xmlns:p14="http://schemas.microsoft.com/office/powerpoint/2010/main" val="32239768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NewYearBlue</Template>
  <TotalTime>78</TotalTime>
  <Words>579</Words>
  <Application>Microsoft Office PowerPoint</Application>
  <PresentationFormat>Экран (4:3)</PresentationFormat>
  <Paragraphs>41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Calibri</vt:lpstr>
      <vt:lpstr>Times New Roman</vt:lpstr>
      <vt:lpstr>Тема Office</vt:lpstr>
      <vt:lpstr>«Значение интегрированного подхода в организации образовательного процесса в ДОУ»</vt:lpstr>
      <vt:lpstr>        </vt:lpstr>
      <vt:lpstr>Каждая образовательная область направлена на развитие какой-либо деятельности:</vt:lpstr>
      <vt:lpstr>Актуальность интегрированного подхода объясняется целым рядом причин: </vt:lpstr>
      <vt:lpstr>Что может и должно интегрироваться педагогом? </vt:lpstr>
      <vt:lpstr>Презентация PowerPoint</vt:lpstr>
      <vt:lpstr>Строя образовательный процесс по принципу интеграции образовательных областей мы решаем такие задачи как: </vt:lpstr>
      <vt:lpstr>Примерная структура совместной деятельности педагога с детьми на основе интеграции: </vt:lpstr>
      <vt:lpstr>Результативность интегрированного образовательного процесса видится в следующем:</vt:lpstr>
      <vt:lpstr>Презентация PowerPoint</vt:lpstr>
      <vt:lpstr>Презентация PowerPoint</vt:lpstr>
    </vt:vector>
  </TitlesOfParts>
  <Company>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«Интеграция образовательных областей в образовательной деятельности с детьми   в условиях реализации ФГОС»</dc:title>
  <dc:subject>Шаблон для презентаций</dc:subject>
  <dc:creator>Aleksey Khoroshevskiy</dc:creator>
  <dc:description>Презентации по культуре и искусству, шабоны PowerPoint - http://freeppt.ru</dc:description>
  <cp:lastModifiedBy>Aleksey Khoroshevskiy</cp:lastModifiedBy>
  <cp:revision>8</cp:revision>
  <dcterms:created xsi:type="dcterms:W3CDTF">2020-12-13T05:29:03Z</dcterms:created>
  <dcterms:modified xsi:type="dcterms:W3CDTF">2020-12-13T10:16:54Z</dcterms:modified>
</cp:coreProperties>
</file>