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0AE27-E7FC-4BCB-879A-C7E9CF205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DB8984-2921-434C-A0B0-585B99CC1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F041E0-A465-4270-A121-1728B2A3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46286-283D-4CE3-AD63-72DBDFE29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B65D18-B351-4E01-BB6B-16443668E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5E04D-C45E-43C8-9D34-CCFC97E7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E75427-F688-4B4A-B71C-91050BF19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2D8D2-62C6-4EAF-BD25-2931473F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2DBA4-9CF5-4904-B0E1-6F0A0F2C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5C0FDA-4452-429F-A429-A0AC95C6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0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F80E0D-5FFA-4937-B276-C42AF9BF5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9242A3-A9F8-49CD-B0FA-B13AB2443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83E67-C4EE-4DE5-B48B-6B5D6EA5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17B314-41C9-4394-96CE-128F4779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B86493-18D8-47EB-905B-F54856C7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8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6E33F-4609-463C-888F-A60EEE50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E67DD3-706F-4DE9-8849-CE8581DFF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41B1D7-B0CD-4B0C-8AEB-EB643C94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2DE81-F78E-424A-998E-5C08B658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F3DCBF-82EB-4F71-BA86-1DC2266F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1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46B5E-FF99-4ED1-BA46-DC2EEB13A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9CC798-3AE3-4440-A33E-5AEF74F7D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5715A-F8C5-402F-AB1A-17C60863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453499-B1DC-443C-AB35-50E3C202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85497-0707-4CB1-A4C4-A47D2A4C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2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C323F-3C3A-4818-BA0B-FE4ECF713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B279EE-C0D0-499D-B58E-FC3758158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2BF439-E413-43A6-9801-2EC65329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87C3A8-1740-47D0-82AF-C768DDE8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0E7EA6-9880-4252-B4CE-5F99A519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065B9C-8DE6-44C9-9BE2-E20B9E39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3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D9D2B-222F-47F7-9459-356B42E99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8DB31-896E-46E8-8DEA-946B88F77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FA80F6-8419-421D-9685-4E65D59E1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A1D0C5-CE9F-4F3F-A861-BDCC1BDD7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AEF556-9C32-49E9-BD77-399B38952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9A6A1E-C525-4345-8EAD-3FC6D6F1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F2D39A-EE76-4101-9653-E9F815C0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1DB132-6532-4202-A43C-840E738D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9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C912D-6388-4859-BF76-E520D060C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403642-DF2F-4458-BFF8-2DA81D78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65E1A1-2768-4A93-8D62-A77AD49D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B2992C-976E-4FAD-AE3D-333E48CB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8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B1BE62-3740-4913-B75E-F66BD4AA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9E4958-70BA-4282-BA1B-95162E50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D6587D-52E7-4DC7-89BA-3F323E07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0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25194-BED6-4A3F-8FA8-FD1FE685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C27C1A-4CC9-408A-8074-402BBF268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D19B3D-82D8-4B33-9110-B87CDBD5A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E9CC46-27E9-4857-9582-FBA92A85F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EA929-E46A-4F57-A673-F48A5A08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68701A-D187-4F4D-A602-BA10008C0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6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670616-F3FD-401C-97F0-105198D7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B69549-D157-4E19-9EAE-A0CBB8A53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B504BB-F747-4ACA-8B97-9490389ED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93B4C4-EA9B-48E0-837D-AC5A5B6C9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702827-92F3-44AB-9494-D35A5E0E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5C3476-7529-45CF-9EBD-56BD4BA1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2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C78E6-0ACF-4EAD-AF57-3940F875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9ECA01-B499-4426-87AB-EBFB2DEAA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814AFF-1EDB-4E55-9455-E0BC219D7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618A5-70E7-466E-9715-F5B2C07FB29E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2E12E-8DA3-4193-B62A-6008E7AC2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59DF15-0CA6-4B4D-928D-4DB0C4BE9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BEDE-5F5B-4D62-9D27-F7C883CF6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6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55CA8-D265-4455-AEFB-1E106CF10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071154-A203-48EF-811A-F34A02D3B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3B7918-44E3-49D5-94D8-BA16B70B2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4E3184-9640-497D-B193-6B520377CAC2}"/>
              </a:ext>
            </a:extLst>
          </p:cNvPr>
          <p:cNvSpPr/>
          <p:nvPr/>
        </p:nvSpPr>
        <p:spPr>
          <a:xfrm>
            <a:off x="2020388" y="2647930"/>
            <a:ext cx="78377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 проект</a:t>
            </a:r>
          </a:p>
          <a:p>
            <a:pPr algn="ctr"/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>
                <a:solidFill>
                  <a:srgbClr val="002060"/>
                </a:solidFill>
                <a:latin typeface="a_ModernoBrk" panose="04020503020E03040504" pitchFamily="82" charset="-52"/>
              </a:rPr>
              <a:t>«Лед – это интересно!»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5E23C5-1D0B-4729-8110-FB745C6960D1}"/>
              </a:ext>
            </a:extLst>
          </p:cNvPr>
          <p:cNvSpPr txBox="1"/>
          <p:nvPr/>
        </p:nvSpPr>
        <p:spPr>
          <a:xfrm>
            <a:off x="3047998" y="291753"/>
            <a:ext cx="603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методический кабинет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ГМО «Познавательное развитие»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FD55A-C17D-40AC-9A50-428AA6036F0F}"/>
              </a:ext>
            </a:extLst>
          </p:cNvPr>
          <p:cNvSpPr txBox="1"/>
          <p:nvPr/>
        </p:nvSpPr>
        <p:spPr>
          <a:xfrm>
            <a:off x="322217" y="1176085"/>
            <a:ext cx="5677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экспериментирование – основа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исследовательской деятельности.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3357F-5732-47C5-A76E-447E0CED95FE}"/>
              </a:ext>
            </a:extLst>
          </p:cNvPr>
          <p:cNvSpPr txBox="1"/>
          <p:nvPr/>
        </p:nvSpPr>
        <p:spPr>
          <a:xfrm>
            <a:off x="8334102" y="5481547"/>
            <a:ext cx="364889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1 КК </a:t>
            </a: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д\с №4 «Чиполлино» Хорошевская С.Ю.</a:t>
            </a:r>
          </a:p>
        </p:txBody>
      </p:sp>
    </p:spTree>
    <p:extLst>
      <p:ext uri="{BB962C8B-B14F-4D97-AF65-F5344CB8AC3E}">
        <p14:creationId xmlns:p14="http://schemas.microsoft.com/office/powerpoint/2010/main" val="210306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D4A1F6E2-E3E4-4E7B-B130-C125AC6C8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58847"/>
            <a:ext cx="12192000" cy="6915944"/>
          </a:xfr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C04FB8E-6B87-4B2D-806F-F9207431B906}"/>
              </a:ext>
            </a:extLst>
          </p:cNvPr>
          <p:cNvSpPr/>
          <p:nvPr/>
        </p:nvSpPr>
        <p:spPr>
          <a:xfrm>
            <a:off x="1733006" y="1531660"/>
            <a:ext cx="95255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Развитие познавательной активности у детей вопрос очень актуальный на сегодняшний день. Исследовать, открывать, изучать – значит делать шаги в неизведанное и неопознанное. Мы знаем что детство, это пора поисков и ответов на самые разные вопросы.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Н.Н.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Поддьяков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выделяет экспериментирование как основной вид познавательно - исследовательской (поисковой) деятельности. Учёный считает, что экспериментирование претендует на роль ведущей деятельности дошкольников: «Чем разнообразнее и интенсивнее поисковая деятельность, тем больше новой информации получает ребенок, тем быстрее и полноценнее он развивается». Усваивается все прочно и надолго, когда ребенок слышит, видит и делает сам.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Исследования предоставляют ребенку возможность самому найти ответы на вопросы «как?» и «почему?». Потребность ребенка в новых впечатлениях лежит в основе возникновения и развития неистощимой поисковой деятельности, направленной на познание окружающего мира. Чем разнообразнее и интенсивнее поисковая деятельность, тем больше новой информации получает ребенок, тем быстрее и полноценнее он развивается.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75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62C849-8C3C-410A-B32B-EE5ADB6E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" y="0"/>
            <a:ext cx="12095239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AB613DE-71EB-4EB7-949C-679D750A8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0" y="681036"/>
            <a:ext cx="10515600" cy="579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2021 – 2022 учебном году нами был разработан познавательно – исследовательский проект для детей 2 младшей группы «Лед – это интересно! С его содержанием предлагаю ознакомиться ниже: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94D67D89-FA92-47B5-932C-A13756563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04776"/>
              </p:ext>
            </p:extLst>
          </p:nvPr>
        </p:nvGraphicFramePr>
        <p:xfrm>
          <a:off x="1543050" y="1295400"/>
          <a:ext cx="9296400" cy="4881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319">
                  <a:extLst>
                    <a:ext uri="{9D8B030D-6E8A-4147-A177-3AD203B41FA5}">
                      <a16:colId xmlns:a16="http://schemas.microsoft.com/office/drawing/2014/main" val="3952670119"/>
                    </a:ext>
                  </a:extLst>
                </a:gridCol>
                <a:gridCol w="6483081">
                  <a:extLst>
                    <a:ext uri="{9D8B030D-6E8A-4147-A177-3AD203B41FA5}">
                      <a16:colId xmlns:a16="http://schemas.microsoft.com/office/drawing/2014/main" val="281489805"/>
                    </a:ext>
                  </a:extLst>
                </a:gridCol>
              </a:tblGrid>
              <a:tr h="305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Темообразующий фактор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Тематическая неделя «Зимние забавы»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extLst>
                  <a:ext uri="{0D108BD9-81ED-4DB2-BD59-A6C34878D82A}">
                    <a16:rowId xmlns:a16="http://schemas.microsoft.com/office/drawing/2014/main" val="2830843631"/>
                  </a:ext>
                </a:extLst>
              </a:tr>
              <a:tr h="305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Тема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«Лед – это интересно»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extLst>
                  <a:ext uri="{0D108BD9-81ED-4DB2-BD59-A6C34878D82A}">
                    <a16:rowId xmlns:a16="http://schemas.microsoft.com/office/drawing/2014/main" val="4132951755"/>
                  </a:ext>
                </a:extLst>
              </a:tr>
              <a:tr h="1639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Актуальность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 сегодняшний день особенно остро стоит проблема организации основного ведущего вида деятельности в познании окружающего мира в период дошкольного детства — экспериментирования. Эта деятельность, равноценно влияет на развитие личности ребёнка также, как и игровая. Экспериментирование с природным материалом (льдом) способствует развитию мышления, речи, наблюдательности и самостоятельности.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extLst>
                  <a:ext uri="{0D108BD9-81ED-4DB2-BD59-A6C34878D82A}">
                    <a16:rowId xmlns:a16="http://schemas.microsoft.com/office/drawing/2014/main" val="894312358"/>
                  </a:ext>
                </a:extLst>
              </a:tr>
              <a:tr h="495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Развитие познавательного интереса детей в процессе экспериментирования со льдом.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extLst>
                  <a:ext uri="{0D108BD9-81ED-4DB2-BD59-A6C34878D82A}">
                    <a16:rowId xmlns:a16="http://schemas.microsoft.com/office/drawing/2014/main" val="2564448669"/>
                  </a:ext>
                </a:extLst>
              </a:tr>
              <a:tr h="1639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Задачи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Создать условия для знакомства детей со свойствами льда (прозрачность, хрупкость, твердость, плавучесть, таяние);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Создать условия для знакомства с процессом замораживания цветного формового льда;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</a:rPr>
                        <a:t>Создать условия для развития познавательной активности, через экспериментально- исследовательскую деятельность.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extLst>
                  <a:ext uri="{0D108BD9-81ED-4DB2-BD59-A6C34878D82A}">
                    <a16:rowId xmlns:a16="http://schemas.microsoft.com/office/drawing/2014/main" val="549466935"/>
                  </a:ext>
                </a:extLst>
              </a:tr>
              <a:tr h="4957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Планируемая длительность проекта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10.01.22-14.01.22 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1" marR="55151" marT="55151" marB="55151"/>
                </a:tc>
                <a:extLst>
                  <a:ext uri="{0D108BD9-81ED-4DB2-BD59-A6C34878D82A}">
                    <a16:rowId xmlns:a16="http://schemas.microsoft.com/office/drawing/2014/main" val="2998741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82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EB3B9E-A2A2-465B-A31B-4E3DE061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" y="0"/>
            <a:ext cx="12095239" cy="68580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93C8EEE-90EF-4CD7-A399-BEAE05BD3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89616"/>
              </p:ext>
            </p:extLst>
          </p:nvPr>
        </p:nvGraphicFramePr>
        <p:xfrm>
          <a:off x="1419225" y="847725"/>
          <a:ext cx="9620250" cy="5349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1323">
                  <a:extLst>
                    <a:ext uri="{9D8B030D-6E8A-4147-A177-3AD203B41FA5}">
                      <a16:colId xmlns:a16="http://schemas.microsoft.com/office/drawing/2014/main" val="2645697360"/>
                    </a:ext>
                  </a:extLst>
                </a:gridCol>
                <a:gridCol w="6708927">
                  <a:extLst>
                    <a:ext uri="{9D8B030D-6E8A-4147-A177-3AD203B41FA5}">
                      <a16:colId xmlns:a16="http://schemas.microsoft.com/office/drawing/2014/main" val="712520188"/>
                    </a:ext>
                  </a:extLst>
                </a:gridCol>
              </a:tblGrid>
              <a:tr h="2898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Проблема цель - план - способы достижения (задачи, которые нужно решить, чтобы достигнуть цель)- результат деятельности - продукт деятельности - итоговое событие. </a:t>
                      </a:r>
                      <a:r>
                        <a:rPr lang="ru-RU" sz="1200" u="sng">
                          <a:effectLst/>
                        </a:rPr>
                        <a:t>(с точки зрения детей)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Проблемное поле детей: нужно помочь Незнайке узнать, куда пропала сосулька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Детская цель: узнать каким бывает лед и почему он тает.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Задачи: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</a:rPr>
                        <a:t>узнать (спросить у взрослых) почему тает лед;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</a:rPr>
                        <a:t>провести эксперименты в «Ледяной мастерской» (узнать, что лед твердый, прозрачный, не тонет в воде, хрупкий, тает в тепле, лед – это замерзшая вода);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</a:rPr>
                        <a:t>сделать разноцветные ледяные фигурки с игрушками внутри.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581386083"/>
                  </a:ext>
                </a:extLst>
              </a:tr>
              <a:tr h="650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Итоговое событие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Создание композиции из разноцветных ледяных фигурок на участке для прогулок.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00667231"/>
                  </a:ext>
                </a:extLst>
              </a:tr>
              <a:tr h="650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Необходимые материалы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Формочки для льда, краски, мелкие игрушки, нитки, соль, емкость с водой.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07792072"/>
                  </a:ext>
                </a:extLst>
              </a:tr>
              <a:tr h="1150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Способы изменения РППС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центров активности в группе: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«Ледяная мастерская»;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Изготовление разноцветных ледяных фигурок;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Композиция из цветных льдинок на участке.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1947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93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>
            <a:extLst>
              <a:ext uri="{FF2B5EF4-FFF2-40B4-BE49-F238E27FC236}">
                <a16:creationId xmlns:a16="http://schemas.microsoft.com/office/drawing/2014/main" id="{2531170C-90EE-4ECC-8B9E-C4A575B9F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3" y="0"/>
            <a:ext cx="12178617" cy="6858000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933C1845-0702-4EA7-8BDE-579C9A425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938416"/>
              </p:ext>
            </p:extLst>
          </p:nvPr>
        </p:nvGraphicFramePr>
        <p:xfrm>
          <a:off x="1619249" y="1224615"/>
          <a:ext cx="9182101" cy="4547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8729">
                  <a:extLst>
                    <a:ext uri="{9D8B030D-6E8A-4147-A177-3AD203B41FA5}">
                      <a16:colId xmlns:a16="http://schemas.microsoft.com/office/drawing/2014/main" val="1077123142"/>
                    </a:ext>
                  </a:extLst>
                </a:gridCol>
                <a:gridCol w="6403372">
                  <a:extLst>
                    <a:ext uri="{9D8B030D-6E8A-4147-A177-3AD203B41FA5}">
                      <a16:colId xmlns:a16="http://schemas.microsoft.com/office/drawing/2014/main" val="2841819389"/>
                    </a:ext>
                  </a:extLst>
                </a:gridCol>
              </a:tblGrid>
              <a:tr h="3645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Этапы реализации проекта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6" marR="60856" marT="60856" marB="6085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10.01.22 г. Подготовительный этап: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-подбор материалов для экспериментирования со льдом;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-Информирование родителей о проекте, привлечение их к подбору материалов (формочки, игрушки)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Картотека для родителей «Опыты со снегом и льдом»;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подготовка льда для экспериментов.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11.01.22г. Основной этап: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мотивационный момент (приход Незнайки, постановка проблемы);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-Беседа «Каким бывает лед?» (рассматривание льдинок);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12.01.22 г. «Ледяная мастерская»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Опыты: «Спрячь игрушку за льдинкой», «Почему лед не тонет», «Куда исчезнет лед, если оставить его в тепле\горячей воде?», «Краска и лед», «Хрупкий лед».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13.01.22 г. Творческое задание: «Разноцветные льдинки с секретом».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14.01.22г. Заключительный этап: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«Композиция из цветных льдинок на участке».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6" marR="60856" marT="60856" marB="60856"/>
                </a:tc>
                <a:extLst>
                  <a:ext uri="{0D108BD9-81ED-4DB2-BD59-A6C34878D82A}">
                    <a16:rowId xmlns:a16="http://schemas.microsoft.com/office/drawing/2014/main" val="1213856209"/>
                  </a:ext>
                </a:extLst>
              </a:tr>
              <a:tr h="901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Способы инициирования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6" marR="60856" marT="60856" marB="6085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группе появляется грустный Незнайка. Рассказывает детям о том, что нашел на прогулке большую сосульку, принес ее домой, а на утро она куда-то исчезла. Просит детей помочь узнать: куда могла пропасть сосулька.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56" marR="60856" marT="60856" marB="60856"/>
                </a:tc>
                <a:extLst>
                  <a:ext uri="{0D108BD9-81ED-4DB2-BD59-A6C34878D82A}">
                    <a16:rowId xmlns:a16="http://schemas.microsoft.com/office/drawing/2014/main" val="27433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60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3F2BB-A9D1-49BB-A125-C80B00D7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0" y="0"/>
            <a:ext cx="12095239" cy="68580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21A62FA-9102-4D5C-913F-ED7CDA202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286036"/>
              </p:ext>
            </p:extLst>
          </p:nvPr>
        </p:nvGraphicFramePr>
        <p:xfrm>
          <a:off x="1627185" y="597312"/>
          <a:ext cx="8897939" cy="1802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2735">
                  <a:extLst>
                    <a:ext uri="{9D8B030D-6E8A-4147-A177-3AD203B41FA5}">
                      <a16:colId xmlns:a16="http://schemas.microsoft.com/office/drawing/2014/main" val="2337589072"/>
                    </a:ext>
                  </a:extLst>
                </a:gridCol>
                <a:gridCol w="6205204">
                  <a:extLst>
                    <a:ext uri="{9D8B030D-6E8A-4147-A177-3AD203B41FA5}">
                      <a16:colId xmlns:a16="http://schemas.microsoft.com/office/drawing/2014/main" val="14276722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Вопросы к детям по предлагаемому проекту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</a:rPr>
                        <a:t>Куда исчезла сосулька?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</a:rPr>
                        <a:t>Почему на улице она не таяла, а дома растаяла?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</a:rPr>
                        <a:t>Какой на ощупь лед?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</a:rPr>
                        <a:t>Можно ли за ледяным кубиком спрятать игрушку?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</a:rPr>
                        <a:t>Что будет, если лед положить в воду?</a:t>
                      </a:r>
                      <a:endParaRPr lang="ru-RU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</a:rPr>
                        <a:t>Как сделать цветной лед с игрушкой внутри?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046321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Варианты участия родителей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Подбор материалов для замораживания фигурок;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Повторение экспериментов со льдом дома с помощью картотеки опытов со снегом и льдом.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32509139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8BFEDC-7E73-4B42-8CEB-7AB190104EFA}"/>
              </a:ext>
            </a:extLst>
          </p:cNvPr>
          <p:cNvSpPr txBox="1"/>
          <p:nvPr/>
        </p:nvSpPr>
        <p:spPr>
          <a:xfrm>
            <a:off x="1931986" y="2703979"/>
            <a:ext cx="88979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ходе реализации проекта дети смогли познакомиться со свойствами льда, принять непосредственное участие в экспериментах,  пофантазировать, создавая разноцветные фигурки с игрушками внутри. А как долго мы потом еще находили эти разноцветные ледяные секретки по всему участку…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Эксперимент для ребёнка – настоящее, «ожившее» волшебство.              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Экспериментируйте с детьми чаще!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06FA69-EE97-43F4-8B18-D3BB1EB94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9" y="4260179"/>
            <a:ext cx="3587877" cy="23915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2E72A2-052C-46CA-BCD7-1C46AEF2A4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6944" r="22917" b="18333"/>
          <a:stretch/>
        </p:blipFill>
        <p:spPr>
          <a:xfrm>
            <a:off x="4951344" y="4466449"/>
            <a:ext cx="2289311" cy="239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281A7B-4049-4747-8448-8D631DC8B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7077" y="4379043"/>
            <a:ext cx="3498715" cy="233211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0844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865</Words>
  <Application>Microsoft Office PowerPoint</Application>
  <PresentationFormat>Широкоэкранный</PresentationFormat>
  <Paragraphs>71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a_ModernoBrk</vt:lpstr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Aleksey Khoroshevskiy</dc:creator>
  <cp:lastModifiedBy>Aleksey Khoroshevskiy</cp:lastModifiedBy>
  <cp:revision>5</cp:revision>
  <dcterms:created xsi:type="dcterms:W3CDTF">2022-11-23T05:28:54Z</dcterms:created>
  <dcterms:modified xsi:type="dcterms:W3CDTF">2022-11-23T06:14:29Z</dcterms:modified>
</cp:coreProperties>
</file>