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91" r:id="rId19"/>
    <p:sldId id="292" r:id="rId20"/>
    <p:sldId id="277" r:id="rId21"/>
    <p:sldId id="278" r:id="rId22"/>
    <p:sldId id="279" r:id="rId23"/>
    <p:sldId id="280" r:id="rId24"/>
    <p:sldId id="302" r:id="rId25"/>
    <p:sldId id="287" r:id="rId26"/>
    <p:sldId id="281" r:id="rId27"/>
    <p:sldId id="282" r:id="rId28"/>
    <p:sldId id="283" r:id="rId29"/>
    <p:sldId id="284" r:id="rId30"/>
    <p:sldId id="285" r:id="rId31"/>
    <p:sldId id="294" r:id="rId32"/>
    <p:sldId id="300" r:id="rId33"/>
    <p:sldId id="301" r:id="rId34"/>
    <p:sldId id="286" r:id="rId3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540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992E71-C00C-4248-9835-83CACD73EB46}" type="datetimeFigureOut">
              <a:rPr lang="ru-RU" smtClean="0"/>
              <a:pPr/>
              <a:t>11.06.2022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F20EF5-1C9E-4F80-8AA8-EFA69A22D43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20EF5-1C9E-4F80-8AA8-EFA69A22D43E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20EF5-1C9E-4F80-8AA8-EFA69A22D43E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20EF5-1C9E-4F80-8AA8-EFA69A22D43E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20EF5-1C9E-4F80-8AA8-EFA69A22D43E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20EF5-1C9E-4F80-8AA8-EFA69A22D43E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20EF5-1C9E-4F80-8AA8-EFA69A22D43E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20EF5-1C9E-4F80-8AA8-EFA69A22D43E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20EF5-1C9E-4F80-8AA8-EFA69A22D43E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20EF5-1C9E-4F80-8AA8-EFA69A22D43E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20EF5-1C9E-4F80-8AA8-EFA69A22D43E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20EF5-1C9E-4F80-8AA8-EFA69A22D43E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20EF5-1C9E-4F80-8AA8-EFA69A22D43E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20EF5-1C9E-4F80-8AA8-EFA69A22D43E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20EF5-1C9E-4F80-8AA8-EFA69A22D43E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20EF5-1C9E-4F80-8AA8-EFA69A22D43E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20EF5-1C9E-4F80-8AA8-EFA69A22D43E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20EF5-1C9E-4F80-8AA8-EFA69A22D43E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20EF5-1C9E-4F80-8AA8-EFA69A22D43E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20EF5-1C9E-4F80-8AA8-EFA69A22D43E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20EF5-1C9E-4F80-8AA8-EFA69A22D43E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20EF5-1C9E-4F80-8AA8-EFA69A22D43E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20EF5-1C9E-4F80-8AA8-EFA69A22D43E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20EF5-1C9E-4F80-8AA8-EFA69A22D43E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20EF5-1C9E-4F80-8AA8-EFA69A22D43E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20EF5-1C9E-4F80-8AA8-EFA69A22D43E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20EF5-1C9E-4F80-8AA8-EFA69A22D43E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20EF5-1C9E-4F80-8AA8-EFA69A22D43E}" type="slidenum">
              <a:rPr lang="ru-RU" smtClean="0"/>
              <a:pPr/>
              <a:t>33</a:t>
            </a:fld>
            <a:endParaRPr lang="ru-RU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20EF5-1C9E-4F80-8AA8-EFA69A22D43E}" type="slidenum">
              <a:rPr lang="ru-RU" smtClean="0"/>
              <a:pPr/>
              <a:t>34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20EF5-1C9E-4F80-8AA8-EFA69A22D43E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20EF5-1C9E-4F80-8AA8-EFA69A22D43E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20EF5-1C9E-4F80-8AA8-EFA69A22D43E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20EF5-1C9E-4F80-8AA8-EFA69A22D43E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20EF5-1C9E-4F80-8AA8-EFA69A22D43E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20EF5-1C9E-4F80-8AA8-EFA69A22D43E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ED766-DBDE-411D-B87D-E81E7C2E0DC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FD702-395B-4286-80BA-D512049290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775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ED766-DBDE-411D-B87D-E81E7C2E0DC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FD702-395B-4286-80BA-D512049290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749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ED766-DBDE-411D-B87D-E81E7C2E0DC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FD702-395B-4286-80BA-D512049290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460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ED766-DBDE-411D-B87D-E81E7C2E0DC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FD702-395B-4286-80BA-D512049290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036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ED766-DBDE-411D-B87D-E81E7C2E0DC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FD702-395B-4286-80BA-D512049290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506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ED766-DBDE-411D-B87D-E81E7C2E0DC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FD702-395B-4286-80BA-D512049290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574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ED766-DBDE-411D-B87D-E81E7C2E0DC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FD702-395B-4286-80BA-D512049290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18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ED766-DBDE-411D-B87D-E81E7C2E0DC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FD702-395B-4286-80BA-D512049290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3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ED766-DBDE-411D-B87D-E81E7C2E0DC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FD702-395B-4286-80BA-D512049290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810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ED766-DBDE-411D-B87D-E81E7C2E0DC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FD702-395B-4286-80BA-D512049290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867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ED766-DBDE-411D-B87D-E81E7C2E0DC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FD702-395B-4286-80BA-D512049290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288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ED766-DBDE-411D-B87D-E81E7C2E0DC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6FD702-395B-4286-80BA-D512049290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799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681" y="189471"/>
            <a:ext cx="10515600" cy="2553728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3200" b="1" dirty="0" smtClean="0">
                <a:solidFill>
                  <a:srgbClr val="7030A0"/>
                </a:solidFill>
                <a:latin typeface="Georgia" panose="02040502050405020303" pitchFamily="18" charset="0"/>
                <a:cs typeface="Courier New" panose="02070309020205020404" pitchFamily="49" charset="0"/>
              </a:rPr>
              <a:t>РЕСПУБЛИКАНСКАЯ РОДИТЕЛЬСКАЯ КОНФЕРЕНЦИЯ</a:t>
            </a:r>
            <a:br>
              <a:rPr lang="ru-RU" sz="3200" b="1" dirty="0" smtClean="0">
                <a:solidFill>
                  <a:srgbClr val="7030A0"/>
                </a:solidFill>
                <a:latin typeface="Georgia" panose="02040502050405020303" pitchFamily="18" charset="0"/>
                <a:cs typeface="Courier New" panose="02070309020205020404" pitchFamily="49" charset="0"/>
              </a:rPr>
            </a:br>
            <a:r>
              <a:rPr lang="ru-RU" sz="3200" b="1" i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  <a:cs typeface="Courier New" panose="02070309020205020404" pitchFamily="49" charset="0"/>
              </a:rPr>
              <a:t>на тему </a:t>
            </a:r>
            <a:br>
              <a:rPr lang="ru-RU" sz="3200" b="1" i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  <a:cs typeface="Courier New" panose="02070309020205020404" pitchFamily="49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Georgia" panose="02040502050405020303" pitchFamily="18" charset="0"/>
                <a:cs typeface="Courier New" panose="02070309020205020404" pitchFamily="49" charset="0"/>
              </a:rPr>
              <a:t>«Психологическая помощь </a:t>
            </a:r>
            <a:br>
              <a:rPr lang="ru-RU" sz="3600" b="1" dirty="0" smtClean="0">
                <a:solidFill>
                  <a:srgbClr val="C00000"/>
                </a:solidFill>
                <a:latin typeface="Georgia" panose="02040502050405020303" pitchFamily="18" charset="0"/>
                <a:cs typeface="Courier New" panose="02070309020205020404" pitchFamily="49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Georgia" panose="02040502050405020303" pitchFamily="18" charset="0"/>
                <a:cs typeface="Courier New" panose="02070309020205020404" pitchFamily="49" charset="0"/>
              </a:rPr>
              <a:t>родителям первоклассников» </a:t>
            </a:r>
            <a:r>
              <a:rPr lang="ru-RU" sz="3600" b="1" dirty="0">
                <a:solidFill>
                  <a:srgbClr val="C00000"/>
                </a:solidFill>
                <a:latin typeface="Georgia" panose="02040502050405020303" pitchFamily="18" charset="0"/>
                <a:cs typeface="Arial" pitchFamily="34" charset="0"/>
              </a:rPr>
              <a:t/>
            </a:r>
            <a:br>
              <a:rPr lang="ru-RU" sz="3600" b="1" dirty="0">
                <a:solidFill>
                  <a:srgbClr val="C00000"/>
                </a:solidFill>
                <a:latin typeface="Georgia" panose="02040502050405020303" pitchFamily="18" charset="0"/>
                <a:cs typeface="Arial" pitchFamily="34" charset="0"/>
              </a:rPr>
            </a:br>
            <a:endParaRPr lang="ru-RU" sz="3600" b="1" dirty="0">
              <a:solidFill>
                <a:srgbClr val="C00000"/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pic>
        <p:nvPicPr>
          <p:cNvPr id="19" name="Содержимое 18" descr="лого_нацкомиссия2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878228" y="2608819"/>
            <a:ext cx="1361820" cy="1361820"/>
          </a:xfrm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032000" y="2860670"/>
          <a:ext cx="8128000" cy="1136659"/>
        </p:xfrm>
        <a:graphic>
          <a:graphicData uri="http://schemas.openxmlformats.org/drawingml/2006/table">
            <a:tbl>
              <a:tblPr/>
              <a:tblGrid>
                <a:gridCol w="812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366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906" marR="6190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760940" y="6046573"/>
            <a:ext cx="29965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Институт Семейного </a:t>
            </a:r>
          </a:p>
          <a:p>
            <a:pPr algn="ctr"/>
            <a:r>
              <a:rPr lang="ru-RU" sz="11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Воспитания</a:t>
            </a:r>
            <a:r>
              <a:rPr lang="ru-RU" sz="11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г. </a:t>
            </a:r>
            <a:r>
              <a:rPr lang="ru-RU" sz="11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Астана</a:t>
            </a:r>
            <a:endParaRPr lang="ru-RU" sz="11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Содержимое 10" descr="UNDP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3910" y="4786829"/>
            <a:ext cx="1661883" cy="1117616"/>
          </a:xfrm>
          <a:prstGeom prst="rect">
            <a:avLst/>
          </a:prstGeom>
        </p:spPr>
      </p:pic>
      <p:pic>
        <p:nvPicPr>
          <p:cNvPr id="12" name="Picture 1" descr="лого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16281" y="2751438"/>
            <a:ext cx="2097648" cy="1606378"/>
          </a:xfrm>
          <a:prstGeom prst="rect">
            <a:avLst/>
          </a:prstGeom>
          <a:noFill/>
        </p:spPr>
      </p:pic>
      <p:pic>
        <p:nvPicPr>
          <p:cNvPr id="13" name="Рисунок 1" descr="лого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535" t="5977" r="10617" b="28980"/>
          <a:stretch>
            <a:fillRect/>
          </a:stretch>
        </p:blipFill>
        <p:spPr bwMode="auto">
          <a:xfrm>
            <a:off x="8971012" y="2698099"/>
            <a:ext cx="1911178" cy="1305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 descr="лого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818857" y="4440195"/>
            <a:ext cx="843297" cy="1633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823784" y="3970638"/>
            <a:ext cx="3781167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НАЦИОНАЛЬНАЯ КОМИССИЯ ПО ДЕЛАМ ЖЕНЩИН И СЕМЕЙНО-ДЕМОГРАФИЧЕСКОЙ ПОЛИТИКЕ ПРИ ПРЕЗИДЕНТЕ РЕСПУБЛИКИ КАЗАХСТАН</a:t>
            </a:r>
            <a:endParaRPr lang="ru-RU" sz="11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484972" y="3880022"/>
            <a:ext cx="283381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1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МИНИСТЕРСТВО ОБРАЗОВАНИЯ И </a:t>
            </a:r>
          </a:p>
          <a:p>
            <a:pPr algn="ctr"/>
            <a:r>
              <a:rPr lang="kk-KZ" sz="11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НАУКИ РЕСПУБЛИКИ КАЗАХСТАН</a:t>
            </a:r>
            <a:endParaRPr lang="ru-RU" sz="11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395784" y="4152275"/>
            <a:ext cx="22571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ПАРТИЯ</a:t>
            </a:r>
            <a:r>
              <a:rPr lang="ru-RU" sz="1200" b="1" dirty="0" smtClean="0"/>
              <a:t> </a:t>
            </a:r>
          </a:p>
          <a:p>
            <a:pPr algn="ctr"/>
            <a:r>
              <a:rPr lang="ru-RU" sz="1200" b="1" smtClean="0"/>
              <a:t>«</a:t>
            </a:r>
            <a:r>
              <a:rPr lang="ru-RU" sz="1200" b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НҰР ОТАН</a:t>
            </a:r>
            <a:r>
              <a:rPr lang="ru-RU" sz="1200" b="1" dirty="0" smtClean="0"/>
              <a:t>»</a:t>
            </a:r>
            <a:endParaRPr lang="ru-RU" sz="1200" b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1581666" y="5939480"/>
            <a:ext cx="201003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ПРОГРАММА</a:t>
            </a:r>
            <a:r>
              <a:rPr lang="ru-RU" sz="1100" dirty="0" smtClean="0"/>
              <a:t> </a:t>
            </a:r>
            <a:r>
              <a:rPr lang="ru-RU" sz="11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РАЗВИТИЯ</a:t>
            </a:r>
            <a:r>
              <a:rPr lang="ru-RU" sz="1100" dirty="0" smtClean="0"/>
              <a:t> </a:t>
            </a:r>
          </a:p>
          <a:p>
            <a:pPr algn="ctr"/>
            <a:r>
              <a:rPr lang="ru-RU" sz="11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ОРГАНИЗАЦИИ</a:t>
            </a:r>
            <a:r>
              <a:rPr lang="ru-RU" sz="1100" dirty="0" smtClean="0"/>
              <a:t> </a:t>
            </a:r>
          </a:p>
          <a:p>
            <a:pPr algn="ctr"/>
            <a:r>
              <a:rPr lang="ru-RU" sz="11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ОБЪЕДИНЕННЫХ</a:t>
            </a:r>
            <a:r>
              <a:rPr lang="ru-RU" sz="1100" dirty="0" smtClean="0"/>
              <a:t> </a:t>
            </a:r>
            <a:r>
              <a:rPr lang="ru-RU" sz="11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НАЦИЙ</a:t>
            </a:r>
          </a:p>
        </p:txBody>
      </p:sp>
      <p:pic>
        <p:nvPicPr>
          <p:cNvPr id="22" name="Рисунок 21" descr="греен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560541" y="4849903"/>
            <a:ext cx="1894702" cy="1270208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5321642" y="6046573"/>
            <a:ext cx="2446639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КОАЛИЦИЯ</a:t>
            </a:r>
            <a:r>
              <a:rPr lang="ru-RU" sz="1100" b="1" dirty="0" smtClean="0"/>
              <a:t> ЗА </a:t>
            </a:r>
          </a:p>
          <a:p>
            <a:pPr algn="ctr"/>
            <a:r>
              <a:rPr lang="ru-RU" sz="1100" b="1" dirty="0" smtClean="0"/>
              <a:t>"</a:t>
            </a:r>
            <a:r>
              <a:rPr lang="ru-RU" sz="11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ЗЕЛЕНУЮ</a:t>
            </a:r>
            <a:r>
              <a:rPr lang="ru-RU" sz="1100" b="1" dirty="0" smtClean="0"/>
              <a:t> ЭКОНОМИКУ"</a:t>
            </a:r>
          </a:p>
          <a:p>
            <a:pPr algn="ctr"/>
            <a:r>
              <a:rPr lang="ru-RU" sz="1100" b="1" dirty="0" smtClean="0"/>
              <a:t> И </a:t>
            </a:r>
            <a:r>
              <a:rPr lang="ru-RU" sz="11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РАЗВИТИЕ</a:t>
            </a:r>
            <a:r>
              <a:rPr lang="ru-RU" sz="1100" b="1" dirty="0" smtClean="0"/>
              <a:t> G-GLOBAL</a:t>
            </a:r>
            <a:endParaRPr lang="ru-RU" sz="1100" b="1" dirty="0"/>
          </a:p>
        </p:txBody>
      </p:sp>
    </p:spTree>
    <p:extLst>
      <p:ext uri="{BB962C8B-B14F-4D97-AF65-F5344CB8AC3E}">
        <p14:creationId xmlns:p14="http://schemas.microsoft.com/office/powerpoint/2010/main" val="74106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4637" y="182880"/>
            <a:ext cx="11290432" cy="188655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Georgia" panose="02040502050405020303" pitchFamily="18" charset="0"/>
              </a:rPr>
              <a:t/>
            </a:r>
            <a:br>
              <a:rPr lang="ru-RU" b="1" dirty="0" smtClean="0">
                <a:latin typeface="Georgia" panose="02040502050405020303" pitchFamily="18" charset="0"/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Совет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шестой: </a:t>
            </a:r>
            <a:r>
              <a:rPr lang="ru-RU" b="1" i="1" dirty="0">
                <a:solidFill>
                  <a:srgbClr val="0070C0"/>
                </a:solidFill>
                <a:latin typeface="Georgia" panose="02040502050405020303" pitchFamily="18" charset="0"/>
              </a:rPr>
              <a:t>умейте быть мудрым по отношению к школьным успехам своего ребенка</a:t>
            </a:r>
            <a:r>
              <a:rPr lang="ru-RU" i="1" dirty="0">
                <a:solidFill>
                  <a:srgbClr val="0070C0"/>
                </a:solidFill>
              </a:rPr>
              <a:t/>
            </a:r>
            <a:br>
              <a:rPr lang="ru-RU" i="1" dirty="0">
                <a:solidFill>
                  <a:srgbClr val="0070C0"/>
                </a:solidFill>
              </a:rPr>
            </a:br>
            <a:endParaRPr lang="ru-RU" i="1" dirty="0">
              <a:solidFill>
                <a:srgbClr val="0070C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56" y="2358189"/>
            <a:ext cx="4172552" cy="41725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08884" y="1626669"/>
            <a:ext cx="709381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превращайте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своего ребенка в приложение к школьному дневнику. Школьные успехи, безусловно, важны. Но это – не вся жизнь вашего ребенка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Школьная </a:t>
            </a: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отметка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— показатель знаний ребенка по данной теме данного предмета на данный момент. Она не характеризует личность ребенка! </a:t>
            </a:r>
            <a:endParaRPr lang="ru-RU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сравнивайте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своего ребенка с другими учениками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Хвалите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ребенка за его школьные успехи. И помните,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никакое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«пятерок» не может быть важнее счастья вашего ребенка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относитесь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первым неудачам ребенка, как к краху всех ваших надежд. </a:t>
            </a:r>
            <a:endParaRPr lang="ru-RU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2000" b="1" i="1" dirty="0" smtClean="0">
                <a:solidFill>
                  <a:srgbClr val="C0000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Помните</a:t>
            </a:r>
            <a:r>
              <a:rPr lang="ru-RU" sz="2000" b="1" i="1" dirty="0">
                <a:solidFill>
                  <a:srgbClr val="C0000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: </a:t>
            </a:r>
            <a:r>
              <a:rPr lang="ru-RU" sz="2000" b="1" i="1" dirty="0" smtClean="0">
                <a:solidFill>
                  <a:srgbClr val="C0000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вашему ребенку очень </a:t>
            </a:r>
            <a:r>
              <a:rPr lang="ru-RU" sz="2000" b="1" i="1" dirty="0">
                <a:solidFill>
                  <a:srgbClr val="C0000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нужны ваша вера в него, умная помощь и поддержка.</a:t>
            </a:r>
          </a:p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62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256" y="356134"/>
            <a:ext cx="11848699" cy="188655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7030A0"/>
                </a:solidFill>
                <a:latin typeface="Georgia" panose="02040502050405020303" pitchFamily="18" charset="0"/>
              </a:rPr>
              <a:t>Совет седьмой</a:t>
            </a:r>
            <a:r>
              <a:rPr lang="ru-RU" b="1" i="1" dirty="0">
                <a:solidFill>
                  <a:srgbClr val="7030A0"/>
                </a:solidFill>
                <a:latin typeface="Georgia" panose="02040502050405020303" pitchFamily="18" charset="0"/>
              </a:rPr>
              <a:t>: </a:t>
            </a:r>
            <a:r>
              <a:rPr lang="ru-RU" b="1" i="1" dirty="0">
                <a:solidFill>
                  <a:srgbClr val="C00000"/>
                </a:solidFill>
                <a:latin typeface="Georgia" panose="02040502050405020303" pitchFamily="18" charset="0"/>
              </a:rPr>
              <a:t>старайтесь не перегружать вашего ребенка в первом полугодии первого класса.</a:t>
            </a:r>
            <a:r>
              <a:rPr lang="ru-RU" i="1" dirty="0">
                <a:solidFill>
                  <a:srgbClr val="C00000"/>
                </a:solidFill>
                <a:latin typeface="Georgia" panose="02040502050405020303" pitchFamily="18" charset="0"/>
              </a:rPr>
              <a:t/>
            </a:r>
            <a:br>
              <a:rPr lang="ru-RU" i="1" dirty="0">
                <a:solidFill>
                  <a:srgbClr val="C00000"/>
                </a:solidFill>
                <a:latin typeface="Georgia" panose="02040502050405020303" pitchFamily="18" charset="0"/>
              </a:rPr>
            </a:br>
            <a:endParaRPr lang="ru-RU" i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92" y="1925667"/>
            <a:ext cx="3388635" cy="479276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59731" y="1809549"/>
            <a:ext cx="799859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ru-RU" b="1" dirty="0">
                <a:solidFill>
                  <a:srgbClr val="C00000"/>
                </a:solidFill>
              </a:rPr>
              <a:t>Не стоит </a:t>
            </a:r>
            <a:r>
              <a:rPr lang="ru-RU" b="1" dirty="0">
                <a:solidFill>
                  <a:srgbClr val="002060"/>
                </a:solidFill>
              </a:rPr>
              <a:t>сразу по приходу ребенка из школы засаживать его за уроки. Дайте ему отдохнуть 2-3 часа или, если это возможно, попытайтесь организовать ребенку 1,5 часовой дневной сон.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ru-RU" b="1" dirty="0">
                <a:solidFill>
                  <a:srgbClr val="C00000"/>
                </a:solidFill>
              </a:rPr>
              <a:t>Когда ребенок делает уроки</a:t>
            </a:r>
            <a:r>
              <a:rPr lang="ru-RU" b="1" dirty="0">
                <a:solidFill>
                  <a:srgbClr val="002060"/>
                </a:solidFill>
              </a:rPr>
              <a:t>, не стойте у него над душой. Пусть делает их сам! Ваша дело помощь, а не выполнение.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ru-RU" b="1" dirty="0">
                <a:solidFill>
                  <a:srgbClr val="C00000"/>
                </a:solidFill>
              </a:rPr>
              <a:t>Не пытайтесь </a:t>
            </a:r>
            <a:r>
              <a:rPr lang="ru-RU" b="1" dirty="0">
                <a:solidFill>
                  <a:srgbClr val="002060"/>
                </a:solidFill>
              </a:rPr>
              <a:t>«объять необъятное»! Не тяните своих детей в «вундеркинды», отдавая их на дополнительные занятий: музыка, иностранных язык, бассейн, фигурное катание, живопись и т.д.</a:t>
            </a:r>
          </a:p>
          <a:p>
            <a:r>
              <a:rPr lang="ru-RU" b="1" dirty="0">
                <a:solidFill>
                  <a:srgbClr val="002060"/>
                </a:solidFill>
              </a:rPr>
              <a:t>Ребенок в такой ситуации сам себе не хозяин, за него решают другие, к тому же иногда против его воли и без учета его интересов, желаний и сил.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ru-RU" b="1" dirty="0">
                <a:solidFill>
                  <a:srgbClr val="C00000"/>
                </a:solidFill>
              </a:rPr>
              <a:t>Найдите</a:t>
            </a:r>
            <a:r>
              <a:rPr lang="ru-RU" b="1" dirty="0">
                <a:solidFill>
                  <a:srgbClr val="002060"/>
                </a:solidFill>
              </a:rPr>
              <a:t> оптимальную дозировку и по времени и по количеству занятий. Здесь легко переборщить. А какой результат? Он порой страшен, потому что ребенок начитает тихо ненавидеть все, чем приходиться заниматься по указке взрослых и рвется на улицу, в свободную стихию, где его никто не контролирует.</a:t>
            </a:r>
          </a:p>
          <a:p>
            <a:r>
              <a:rPr lang="ru-RU" b="1" i="1" dirty="0">
                <a:solidFill>
                  <a:srgbClr val="C00000"/>
                </a:solidFill>
                <a:latin typeface="Georgia" panose="02040502050405020303" pitchFamily="18" charset="0"/>
              </a:rPr>
              <a:t>Ответ прост: идите от ребенка. Постарайтесь его заинтересовать, увлечь, а не принудить, настоять, заставить.</a:t>
            </a:r>
          </a:p>
        </p:txBody>
      </p:sp>
    </p:spTree>
    <p:extLst>
      <p:ext uri="{BB962C8B-B14F-4D97-AF65-F5344CB8AC3E}">
        <p14:creationId xmlns:p14="http://schemas.microsoft.com/office/powerpoint/2010/main" val="400586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9133" y="288123"/>
            <a:ext cx="11912867" cy="234919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Georgia" panose="02040502050405020303" pitchFamily="18" charset="0"/>
              </a:rPr>
              <a:t>ЗАКОН ВТОРОГО «А»: </a:t>
            </a:r>
            <a:r>
              <a:rPr lang="ru-RU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АВТОРИТЕТ</a:t>
            </a:r>
            <a:r>
              <a:rPr lang="ru-RU" dirty="0">
                <a:solidFill>
                  <a:srgbClr val="C00000"/>
                </a:solidFill>
                <a:latin typeface="Georgia" panose="02040502050405020303" pitchFamily="18" charset="0"/>
              </a:rPr>
              <a:t/>
            </a:r>
            <a:br>
              <a:rPr lang="ru-RU" dirty="0">
                <a:solidFill>
                  <a:srgbClr val="C00000"/>
                </a:solidFill>
                <a:latin typeface="Georgia" panose="02040502050405020303" pitchFamily="18" charset="0"/>
              </a:rPr>
            </a:br>
            <a:r>
              <a:rPr lang="ru-RU" dirty="0" smtClean="0">
                <a:latin typeface="Georgia" panose="02040502050405020303" pitchFamily="18" charset="0"/>
              </a:rPr>
              <a:t/>
            </a:r>
            <a:br>
              <a:rPr lang="ru-RU" dirty="0" smtClean="0">
                <a:latin typeface="Georgia" panose="02040502050405020303" pitchFamily="18" charset="0"/>
              </a:rPr>
            </a:br>
            <a:r>
              <a:rPr lang="ru-RU" b="1" dirty="0" err="1" smtClean="0">
                <a:solidFill>
                  <a:srgbClr val="0070C0"/>
                </a:solidFill>
                <a:latin typeface="Georgia" panose="02040502050405020303" pitchFamily="18" charset="0"/>
              </a:rPr>
              <a:t>АВТОРИТЕТ</a:t>
            </a:r>
            <a:r>
              <a:rPr lang="ru-RU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ru-RU" b="1" dirty="0">
                <a:solidFill>
                  <a:srgbClr val="0070C0"/>
                </a:solidFill>
                <a:latin typeface="Georgia" panose="02040502050405020303" pitchFamily="18" charset="0"/>
              </a:rPr>
              <a:t>РОДИТЕЛЕЙ</a:t>
            </a:r>
            <a:r>
              <a:rPr lang="ru-RU" dirty="0">
                <a:solidFill>
                  <a:srgbClr val="0070C0"/>
                </a:solidFill>
                <a:latin typeface="Georgia" panose="02040502050405020303" pitchFamily="18" charset="0"/>
              </a:rPr>
              <a:t/>
            </a:r>
            <a:br>
              <a:rPr lang="ru-RU" dirty="0">
                <a:solidFill>
                  <a:srgbClr val="0070C0"/>
                </a:solidFill>
                <a:latin typeface="Georgia" panose="02040502050405020303" pitchFamily="18" charset="0"/>
              </a:rPr>
            </a:br>
            <a:endParaRPr lang="ru-RU" dirty="0">
              <a:solidFill>
                <a:srgbClr val="0070C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8849" y="2252311"/>
            <a:ext cx="1142197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Общайтесь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 вашим ребёнком на правах равного партнёра и показывайте образцы поведения, общения, взаимодействия с окружающими. 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Выработайте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единую тактику общения с ребенком всех членов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семьи. Не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стоит выяснять противоречия своих взглядов в присутствии ребенка. Все разногласия должны быть оставлены за дверью.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Высказывайте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свое мнение, но не навязывайте ребенку своего взгляда на ту, или иную проблему. 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забывайте: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ребенок формирует собственное отношения к жизни, может быть, отличное от вашего. 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Дайте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ребенку достаточного количества времени для выражения своего мнения.  Дайте простор его вербальной активности. </a:t>
            </a:r>
          </a:p>
          <a:p>
            <a:pPr lvl="0"/>
            <a:r>
              <a:rPr lang="ru-RU" sz="2000" b="1" i="1" dirty="0">
                <a:solidFill>
                  <a:srgbClr val="C0000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Успешная </a:t>
            </a:r>
            <a:r>
              <a:rPr lang="ru-RU" sz="2000" b="1" i="1" dirty="0" smtClean="0">
                <a:solidFill>
                  <a:srgbClr val="C0000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учеба ребенка </a:t>
            </a:r>
            <a:r>
              <a:rPr lang="ru-RU" sz="2000" b="1" i="1" dirty="0">
                <a:solidFill>
                  <a:srgbClr val="C0000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во многом зависит от эффективного сотрудничества семьи и школы, поэтому будьте готовы в любой момент оставить свои дела и заняться ребенком.</a:t>
            </a:r>
          </a:p>
          <a:p>
            <a:r>
              <a:rPr lang="ru-RU" sz="2000" b="1" i="1" dirty="0">
                <a:solidFill>
                  <a:srgbClr val="C0000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/>
            </a:r>
            <a:br>
              <a:rPr lang="ru-RU" sz="2000" b="1" i="1" dirty="0">
                <a:solidFill>
                  <a:srgbClr val="C00000"/>
                </a:solidFill>
                <a:latin typeface="Georgia" panose="02040502050405020303" pitchFamily="18" charset="0"/>
                <a:cs typeface="Arial" panose="020B0604020202020204" pitchFamily="34" charset="0"/>
              </a:rPr>
            </a:br>
            <a:endParaRPr lang="ru-RU" sz="2000" b="1" i="1" dirty="0">
              <a:solidFill>
                <a:srgbClr val="C00000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34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981623" cy="296521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Georgia" panose="02040502050405020303" pitchFamily="18" charset="0"/>
              </a:rPr>
              <a:t>АВТОРИТЕТ УЧИТЕЛЯ</a:t>
            </a:r>
            <a:r>
              <a:rPr lang="ru-RU" dirty="0">
                <a:solidFill>
                  <a:srgbClr val="0070C0"/>
                </a:solidFill>
                <a:latin typeface="Georgia" panose="02040502050405020303" pitchFamily="18" charset="0"/>
              </a:rPr>
              <a:t/>
            </a:r>
            <a:br>
              <a:rPr lang="ru-RU" dirty="0">
                <a:solidFill>
                  <a:srgbClr val="0070C0"/>
                </a:solidFill>
                <a:latin typeface="Georgia" panose="02040502050405020303" pitchFamily="18" charset="0"/>
              </a:rPr>
            </a:br>
            <a:r>
              <a:rPr lang="ru-RU" b="1" i="1" dirty="0">
                <a:solidFill>
                  <a:srgbClr val="C00000"/>
                </a:solidFill>
                <a:latin typeface="Georgia" panose="02040502050405020303" pitchFamily="18" charset="0"/>
              </a:rPr>
              <a:t>Ваше положительное отношение к школе и учителям упростит ребенку период </a:t>
            </a:r>
            <a:r>
              <a:rPr lang="ru-RU" b="1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адаптации</a:t>
            </a:r>
            <a:r>
              <a:rPr lang="ru-RU" b="1" i="1" dirty="0">
                <a:solidFill>
                  <a:srgbClr val="C00000"/>
                </a:solidFill>
                <a:latin typeface="Georgia" panose="02040502050405020303" pitchFamily="18" charset="0"/>
              </a:rPr>
              <a:t/>
            </a:r>
            <a:br>
              <a:rPr lang="ru-RU" b="1" i="1" dirty="0">
                <a:solidFill>
                  <a:srgbClr val="C00000"/>
                </a:solidFill>
                <a:latin typeface="Georgia" panose="02040502050405020303" pitchFamily="18" charset="0"/>
              </a:rPr>
            </a:br>
            <a:endParaRPr lang="ru-RU" b="1" i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3255" y="2772076"/>
            <a:ext cx="12018745" cy="5309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2060"/>
                </a:solidFill>
              </a:rPr>
              <a:t>С поступлением в школу в жизни вашего ребенка появился человек более авторитетный, чем вы. Это учитель. </a:t>
            </a:r>
            <a:r>
              <a:rPr lang="ru-RU" b="1" dirty="0">
                <a:solidFill>
                  <a:srgbClr val="C00000"/>
                </a:solidFill>
              </a:rPr>
              <a:t>Уважайте </a:t>
            </a:r>
            <a:r>
              <a:rPr lang="ru-RU" b="1" dirty="0">
                <a:solidFill>
                  <a:srgbClr val="002060"/>
                </a:solidFill>
              </a:rPr>
              <a:t>мнение первоклассника о своем педагоге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C00000"/>
                </a:solidFill>
              </a:rPr>
              <a:t>Сотрудничайте </a:t>
            </a:r>
            <a:r>
              <a:rPr lang="ru-RU" b="1" dirty="0">
                <a:solidFill>
                  <a:srgbClr val="002060"/>
                </a:solidFill>
              </a:rPr>
              <a:t>с учителями вашего ребенка, предлагайте помощь, проявляйте активность. В классе с активными родителями, как подмечено, теснее и лучше отношения между детьми, интереснее жизнь, больше праздников и походов.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C00000"/>
                </a:solidFill>
              </a:rPr>
              <a:t>Не забывайте: </a:t>
            </a:r>
            <a:r>
              <a:rPr lang="ru-RU" b="1" dirty="0" smtClean="0">
                <a:solidFill>
                  <a:srgbClr val="002060"/>
                </a:solidFill>
              </a:rPr>
              <a:t>даже </a:t>
            </a:r>
            <a:r>
              <a:rPr lang="ru-RU" b="1" dirty="0">
                <a:solidFill>
                  <a:srgbClr val="002060"/>
                </a:solidFill>
              </a:rPr>
              <a:t>если лично у вас, как родителей, есть какие-то вопросы к учителям, вам кажется, что что-то нужно делать по-другому, все трения должны остаться между взрослыми. Иначе ребенок будет вынужден разрываться между любовью к родителям и авторитетом учителя.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C00000"/>
                </a:solidFill>
              </a:rPr>
              <a:t>Очень вредны </a:t>
            </a:r>
            <a:r>
              <a:rPr lang="ru-RU" b="1" dirty="0">
                <a:solidFill>
                  <a:srgbClr val="002060"/>
                </a:solidFill>
              </a:rPr>
              <a:t>негативные или неуважительные высказывания о школе и учителях «в семейном кругу», это значительно усложнит ребенку адаптационный период, подорвет спокойствие ребенка и уверенность в заботе и согласии между важными для него взрослыми людьми.</a:t>
            </a:r>
          </a:p>
          <a:p>
            <a:pPr lvl="0"/>
            <a:r>
              <a:rPr lang="ru-RU" sz="1700" b="1" i="1" dirty="0">
                <a:solidFill>
                  <a:srgbClr val="C00000"/>
                </a:solidFill>
                <a:latin typeface="Georgia" panose="02040502050405020303" pitchFamily="18" charset="0"/>
              </a:rPr>
              <a:t>Если </a:t>
            </a:r>
            <a:r>
              <a:rPr lang="ru-RU" sz="1700" b="1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вас </a:t>
            </a:r>
            <a:r>
              <a:rPr lang="ru-RU" sz="1700" b="1" i="1" dirty="0">
                <a:solidFill>
                  <a:srgbClr val="C00000"/>
                </a:solidFill>
                <a:latin typeface="Georgia" panose="02040502050405020303" pitchFamily="18" charset="0"/>
              </a:rPr>
              <a:t>не устраивает или </a:t>
            </a:r>
            <a:r>
              <a:rPr lang="ru-RU" sz="1700" b="1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вам не понятна </a:t>
            </a:r>
            <a:r>
              <a:rPr lang="ru-RU" sz="1700" b="1" i="1" dirty="0">
                <a:solidFill>
                  <a:srgbClr val="C00000"/>
                </a:solidFill>
                <a:latin typeface="Georgia" panose="02040502050405020303" pitchFamily="18" charset="0"/>
              </a:rPr>
              <a:t>методика обучения, то нужно попросить учителя разъяснить ее особенности и преимущества перед другими способами обучения. Любой учитель сделает это охотно, так как он заинтересован видеть в родителях помощников, а не критиков.</a:t>
            </a:r>
          </a:p>
          <a:p>
            <a:pPr lvl="0"/>
            <a:endParaRPr lang="ru-RU" dirty="0"/>
          </a:p>
          <a:p>
            <a:pPr lvl="0"/>
            <a:endParaRPr lang="ru-RU" dirty="0" smtClean="0"/>
          </a:p>
          <a:p>
            <a:pPr lvl="0"/>
            <a:endParaRPr lang="ru-RU" dirty="0"/>
          </a:p>
          <a:p>
            <a:pPr lvl="0"/>
            <a:endParaRPr lang="ru-RU" dirty="0" smtClean="0"/>
          </a:p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326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756" y="365125"/>
            <a:ext cx="11752446" cy="1434799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Georgia" panose="02040502050405020303" pitchFamily="18" charset="0"/>
              </a:rPr>
              <a:t/>
            </a:r>
            <a:br>
              <a:rPr lang="ru-RU" b="1" dirty="0" smtClean="0">
                <a:latin typeface="Georgia" panose="02040502050405020303" pitchFamily="18" charset="0"/>
              </a:rPr>
            </a:br>
            <a:r>
              <a:rPr lang="ru-RU" b="1" dirty="0">
                <a:latin typeface="Georgia" panose="02040502050405020303" pitchFamily="18" charset="0"/>
              </a:rPr>
              <a:t/>
            </a:r>
            <a:br>
              <a:rPr lang="ru-RU" b="1" dirty="0">
                <a:latin typeface="Georgia" panose="02040502050405020303" pitchFamily="18" charset="0"/>
              </a:rPr>
            </a:br>
            <a:r>
              <a:rPr lang="ru-RU" b="1" dirty="0" smtClean="0">
                <a:latin typeface="Georgia" panose="02040502050405020303" pitchFamily="18" charset="0"/>
              </a:rPr>
              <a:t/>
            </a:r>
            <a:br>
              <a:rPr lang="ru-RU" b="1" dirty="0" smtClean="0">
                <a:latin typeface="Georgia" panose="02040502050405020303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ЗАКОН </a:t>
            </a:r>
            <a:r>
              <a:rPr lang="ru-RU" b="1" dirty="0">
                <a:solidFill>
                  <a:srgbClr val="C00000"/>
                </a:solidFill>
                <a:latin typeface="Georgia" panose="02040502050405020303" pitchFamily="18" charset="0"/>
              </a:rPr>
              <a:t>ТРЕТЬЕГО «А»: АКТИВНОСТЬ</a:t>
            </a:r>
            <a:r>
              <a:rPr lang="ru-RU" dirty="0">
                <a:solidFill>
                  <a:srgbClr val="C00000"/>
                </a:solidFill>
                <a:latin typeface="Georgia" panose="02040502050405020303" pitchFamily="18" charset="0"/>
              </a:rPr>
              <a:t/>
            </a:r>
            <a:br>
              <a:rPr lang="ru-RU" dirty="0">
                <a:solidFill>
                  <a:srgbClr val="C00000"/>
                </a:solidFill>
                <a:latin typeface="Georgia" panose="02040502050405020303" pitchFamily="18" charset="0"/>
              </a:rPr>
            </a:br>
            <a:r>
              <a:rPr lang="ru-RU" sz="1000" dirty="0">
                <a:latin typeface="Georgia" panose="02040502050405020303" pitchFamily="18" charset="0"/>
              </a:rPr>
              <a:t> </a:t>
            </a:r>
            <a:r>
              <a:rPr lang="ru-RU" dirty="0">
                <a:latin typeface="Georgia" panose="02040502050405020303" pitchFamily="18" charset="0"/>
              </a:rPr>
              <a:t/>
            </a:r>
            <a:br>
              <a:rPr lang="ru-RU" dirty="0">
                <a:latin typeface="Georgia" panose="02040502050405020303" pitchFamily="18" charset="0"/>
              </a:rPr>
            </a:br>
            <a:r>
              <a:rPr lang="ru-RU" sz="3600" b="1" dirty="0">
                <a:solidFill>
                  <a:srgbClr val="7030A0"/>
                </a:solidFill>
                <a:latin typeface="Georgia" panose="02040502050405020303" pitchFamily="18" charset="0"/>
              </a:rPr>
              <a:t>АКТИВНОЕ СОТРУДНИЧЕСТВО СЕМЬИ И ШКОЛЫ</a:t>
            </a:r>
            <a:br>
              <a:rPr lang="ru-RU" sz="3600" b="1" dirty="0">
                <a:solidFill>
                  <a:srgbClr val="7030A0"/>
                </a:solidFill>
                <a:latin typeface="Georgia" panose="02040502050405020303" pitchFamily="18" charset="0"/>
              </a:rPr>
            </a:br>
            <a:r>
              <a:rPr lang="ru-RU" sz="3600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/>
            </a:r>
            <a:br>
              <a:rPr lang="ru-RU" sz="3600" b="1" dirty="0" smtClean="0">
                <a:solidFill>
                  <a:srgbClr val="7030A0"/>
                </a:solidFill>
                <a:latin typeface="Georgia" panose="02040502050405020303" pitchFamily="18" charset="0"/>
              </a:rPr>
            </a:b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Четыре 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основных ошибки, которые могут быть допущены родителями: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accent6">
                    <a:lumMod val="50000"/>
                  </a:schemeClr>
                </a:solidFill>
              </a:rPr>
            </a:b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3512" y="2820202"/>
            <a:ext cx="1154069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Ошибка первая: </a:t>
            </a:r>
            <a:r>
              <a:rPr lang="ru-RU" sz="3200" b="1" i="1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н</a:t>
            </a:r>
            <a:r>
              <a:rPr lang="ru-RU" sz="3200" b="1" i="1" dirty="0" smtClean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есогласованность </a:t>
            </a:r>
            <a:r>
              <a:rPr lang="ru-RU" sz="3200" b="1" i="1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действий семьи и </a:t>
            </a:r>
            <a:r>
              <a:rPr lang="ru-RU" sz="3200" b="1" i="1" dirty="0" smtClean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школы </a:t>
            </a:r>
          </a:p>
          <a:p>
            <a:endParaRPr lang="ru-RU" sz="20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позволяйте </a:t>
            </a:r>
            <a:r>
              <a:rPr lang="ru-RU" sz="2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себе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обсуждать разногласия со школой в присутствии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детей.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допускайте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негативные высказывания в адрес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учителей.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ru-R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пренебрегайте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рекомендациями учителей, психологов, администрации школы.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ru-R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занимайте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позицию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«есть вещи и поважнее школы». </a:t>
            </a:r>
          </a:p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895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Ошибка вторая: </a:t>
            </a:r>
            <a:r>
              <a:rPr lang="ru-RU" b="1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эпизодический характер контактов </a:t>
            </a:r>
            <a:endParaRPr lang="ru-RU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62375" y="1690689"/>
            <a:ext cx="730557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Постарайтесь</a:t>
            </a:r>
            <a:r>
              <a:rPr lang="ru-RU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 чтобы посещение школы не было «от случая к случаю» или потому что произошло что-либо чрезвычайное. </a:t>
            </a:r>
            <a:endParaRPr lang="ru-RU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ru-RU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игнорируйте 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родительские собрания и </a:t>
            </a: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други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мероприятия. </a:t>
            </a:r>
            <a:endParaRPr lang="ru-RU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Результатом </a:t>
            </a: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редкости и эпизодичности контактов со школой станет 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ваше низкая осведомленность о жизни ребенка, его интересах, увлечениях, друзьях, заботах. </a:t>
            </a:r>
            <a:endParaRPr lang="ru-RU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</a:t>
            </a:r>
            <a:r>
              <a:rPr lang="ru-RU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приведет 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к накоплению непонимания, отделению педагогов, детей и родителей друг от друга, к низкой педагогической культуре родителей. </a:t>
            </a:r>
            <a:endParaRPr lang="ru-RU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Вследствие </a:t>
            </a:r>
            <a:r>
              <a:rPr lang="ru-RU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этого </a:t>
            </a: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может резко возрасти 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количество ошибок, допускаемых родителями и педагогами в воспитании детей.</a:t>
            </a:r>
            <a:b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10" y="1690688"/>
            <a:ext cx="3651801" cy="502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15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Ошибка третья: </a:t>
            </a:r>
            <a:r>
              <a:rPr lang="ru-RU" b="1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разделение </a:t>
            </a:r>
            <a:r>
              <a:rPr lang="ru-RU" b="1" i="1" dirty="0">
                <a:solidFill>
                  <a:srgbClr val="002060"/>
                </a:solidFill>
                <a:latin typeface="Georgia" panose="02040502050405020303" pitchFamily="18" charset="0"/>
              </a:rPr>
              <a:t>«сфер влияния</a:t>
            </a:r>
            <a:r>
              <a:rPr lang="ru-RU" b="1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»</a:t>
            </a:r>
            <a:endParaRPr lang="ru-RU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81" y="2631356"/>
            <a:ext cx="4762500" cy="2981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73027" y="1771048"/>
            <a:ext cx="644892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Иногда родители убеждены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, что их задача — обеспечить материальное благополучие ребенка, а воспитывать его должна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школа.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результате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в жизни ребенка появляется пространство, свободное от воспитательных воздействий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семьи.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</a:t>
            </a: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пространство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может быть заполнено негативными влияниями и привести к трудновоспитуемости.</a:t>
            </a:r>
            <a:b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255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40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Ошибка четвертая: </a:t>
            </a:r>
            <a:r>
              <a:rPr lang="ru-RU" sz="4000" b="1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система </a:t>
            </a:r>
            <a:r>
              <a:rPr lang="ru-RU" sz="4000" b="1" i="1" dirty="0">
                <a:solidFill>
                  <a:srgbClr val="002060"/>
                </a:solidFill>
                <a:latin typeface="Georgia" panose="02040502050405020303" pitchFamily="18" charset="0"/>
              </a:rPr>
              <a:t>«руководящих указаний» как основа взаимодействия, </a:t>
            </a:r>
            <a:r>
              <a:rPr lang="ru-RU" sz="4000" b="1" dirty="0">
                <a:solidFill>
                  <a:srgbClr val="002060"/>
                </a:solidFill>
                <a:latin typeface="Georgia" panose="02040502050405020303" pitchFamily="18" charset="0"/>
              </a:rPr>
              <a:t>тотальный контроль, неоправданное вмешательство в деятельность школы со стороны </a:t>
            </a:r>
            <a:r>
              <a:rPr lang="ru-RU" sz="4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семьи </a:t>
            </a:r>
            <a:endParaRPr lang="ru-RU" sz="40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72551"/>
            <a:ext cx="3810000" cy="38004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40994" y="2858703"/>
            <a:ext cx="756545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В этом случае родители убеждены, что только они знают, как воспитывать ребенка, и ссылаются на, что лучше них никто их ребенка не знает. </a:t>
            </a:r>
            <a:endParaRPr lang="ru-RU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Результатом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является отрицательное отношение ребенка к старшим, сопротивление любым воспитательным воздействиям или же отставание в развитии самостоятельности, инициативности, творческих способностей.</a:t>
            </a:r>
          </a:p>
        </p:txBody>
      </p:sp>
    </p:spTree>
    <p:extLst>
      <p:ext uri="{BB962C8B-B14F-4D97-AF65-F5344CB8AC3E}">
        <p14:creationId xmlns:p14="http://schemas.microsoft.com/office/powerpoint/2010/main" val="64922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>
                <a:alpha val="42000"/>
              </a:srgb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>
                <a:solidFill>
                  <a:srgbClr val="7030A0"/>
                </a:solidFill>
                <a:latin typeface="Georgia" panose="02040502050405020303" pitchFamily="18" charset="0"/>
              </a:rPr>
              <a:t>Как понять, что процесс адаптации успешно пройден</a:t>
            </a:r>
            <a:r>
              <a:rPr lang="ru-RU" sz="3600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?</a:t>
            </a:r>
            <a:r>
              <a:rPr lang="ru-RU" sz="3600" b="1" dirty="0">
                <a:solidFill>
                  <a:srgbClr val="7030A0"/>
                </a:solidFill>
                <a:latin typeface="Georgia" panose="02040502050405020303" pitchFamily="18" charset="0"/>
              </a:rPr>
              <a:t> </a:t>
            </a:r>
            <a:r>
              <a:rPr lang="ru-RU" sz="3600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/>
            </a:r>
            <a:br>
              <a:rPr lang="ru-RU" sz="3600" b="1" dirty="0" smtClean="0">
                <a:solidFill>
                  <a:srgbClr val="7030A0"/>
                </a:solidFill>
                <a:latin typeface="Georgia" panose="02040502050405020303" pitchFamily="18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Признаки </a:t>
            </a:r>
            <a:r>
              <a:rPr lang="ru-RU" sz="3600" b="1" dirty="0">
                <a:solidFill>
                  <a:srgbClr val="C00000"/>
                </a:solidFill>
                <a:latin typeface="Georgia" panose="02040502050405020303" pitchFamily="18" charset="0"/>
              </a:rPr>
              <a:t>успешной адаптации:</a:t>
            </a:r>
            <a:endParaRPr lang="ru-RU" sz="3600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4779" y="1847336"/>
            <a:ext cx="11682729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Georgia" panose="02040502050405020303" pitchFamily="18" charset="0"/>
              </a:rPr>
              <a:t>Первый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/>
              <a:t>— </a:t>
            </a:r>
            <a:r>
              <a:rPr lang="ru-RU" dirty="0"/>
              <a:t>удовлетворенность ребенка процессом обучения.  Ему нравится в школе, он не испытывает неуверенности и страха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b="1" dirty="0">
                <a:solidFill>
                  <a:srgbClr val="C00000"/>
                </a:solidFill>
                <a:latin typeface="Georgia" panose="02040502050405020303" pitchFamily="18" charset="0"/>
              </a:rPr>
              <a:t>Второй</a:t>
            </a:r>
            <a:r>
              <a:rPr lang="ru-RU" dirty="0"/>
              <a:t> — </a:t>
            </a:r>
            <a:r>
              <a:rPr lang="ru-RU" dirty="0" smtClean="0"/>
              <a:t>ребенок без больших усилий справляется </a:t>
            </a:r>
            <a:r>
              <a:rPr lang="ru-RU" dirty="0"/>
              <a:t>с программой. </a:t>
            </a: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/>
              <a:t>Если </a:t>
            </a:r>
            <a:r>
              <a:rPr lang="ru-RU" dirty="0"/>
              <a:t>школа обычная и программа традиционная, а ребенок испытывает затруднения при обучении, то необходимо поддержать его в трудный </a:t>
            </a:r>
            <a:r>
              <a:rPr lang="ru-RU" dirty="0" smtClean="0"/>
              <a:t>момент.</a:t>
            </a:r>
            <a:r>
              <a:rPr lang="ru-RU" dirty="0"/>
              <a:t> Важно на первых порах вселить в первоклассника уверенность в успехе, не дать ему поддаться унынию, свыкнуться с мыслью: «У меня ничего не получается», иначе бороться с апатией придется очень долго</a:t>
            </a:r>
            <a:r>
              <a:rPr lang="ru-RU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/>
              <a:t>Если </a:t>
            </a:r>
            <a:r>
              <a:rPr lang="ru-RU" dirty="0"/>
              <a:t>программа сложная, да еще и предполагает изучение иностранного языка, то учителю начальных классов, учителю иностранного языка и родителям необходимо внимательно следить, не является ли такая нагрузка для ребенка чрезмерной. Лучше ее вовремя откорректировать, иначе последует множество проблем, в частности, проблема со здоровьем. Может быть, в другом классе, с меньшей нагрузкой, ребенок почувствует себя комфортнее</a:t>
            </a:r>
            <a:r>
              <a:rPr lang="ru-RU" dirty="0" smtClean="0"/>
              <a:t>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Часто родители слишком усердно помогают ребенку, что вызывает порой противоположный эффект: ученик привыкает к совместному приготовлению уроков и не хочет делать их в одиночку. Здесь необходимо сразу обозначить границы помощи и постепенно уменьшать их.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dirty="0"/>
          </a:p>
          <a:p>
            <a:r>
              <a:rPr lang="ru-RU" dirty="0" smtClean="0"/>
              <a:t>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344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>
                <a:alpha val="42000"/>
              </a:srgb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9765" y="365126"/>
            <a:ext cx="11415562" cy="161767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C00000"/>
                </a:solidFill>
                <a:latin typeface="Georgia" pitchFamily="18" charset="0"/>
              </a:rPr>
              <a:t>ТРЕТИЙ,</a:t>
            </a:r>
            <a:r>
              <a:rPr lang="ru-RU" dirty="0" smtClean="0">
                <a:solidFill>
                  <a:srgbClr val="C00000"/>
                </a:solidFill>
                <a:latin typeface="Georgia" panose="02040502050405020303" pitchFamily="18" charset="0"/>
              </a:rPr>
              <a:t> и самый важный признак того, что ребенок освоился в школьной среде, является его удовлетворенность межличностными отношениями с одноклассниками и учителем.</a:t>
            </a:r>
            <a:br>
              <a:rPr lang="ru-RU" dirty="0" smtClean="0">
                <a:solidFill>
                  <a:srgbClr val="C00000"/>
                </a:solidFill>
                <a:latin typeface="Georgia" panose="02040502050405020303" pitchFamily="18" charset="0"/>
              </a:rPr>
            </a:br>
            <a:endParaRPr lang="ru-RU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52236" y="3031958"/>
            <a:ext cx="813976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Нередко </a:t>
            </a:r>
            <a:r>
              <a:rPr lang="ru-RU" dirty="0"/>
              <a:t>родители ругают ребенка за то, что он поздно возвращается из школы, что ему часто звонят друзья «не по делу», что слишком много времени у него уходит на прогулки. </a:t>
            </a: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Однако </a:t>
            </a:r>
            <a:r>
              <a:rPr lang="ru-RU" dirty="0"/>
              <a:t>хорошо бы помнить, что в этот период первоклассник активно устанавливает контакты, ищет свое место в детской среде, учится сотрудничать с другими детьми и принимать их помощь в свой адрес. И ему необходимо помочь в этом непростом деле! </a:t>
            </a: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От </a:t>
            </a:r>
            <a:r>
              <a:rPr lang="ru-RU" dirty="0"/>
              <a:t>того, какую нишу займет ребенок при распределении социальных ролей, зависит, насколько удачно пройдет его обучение в школе. </a:t>
            </a: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Вспомним</a:t>
            </a:r>
            <a:r>
              <a:rPr lang="ru-RU" dirty="0"/>
              <a:t>, как тяжело избавиться от имиджа «жадины» или «всезнайки», как много проблем появляется в подростковом возрасте именно потому, что когда-то малышу не удалось проявить себя должным образом.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889" y="3031958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79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4501" y="451753"/>
            <a:ext cx="10999320" cy="1325563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Georgia" panose="02040502050405020303" pitchFamily="18" charset="0"/>
              </a:rPr>
              <a:t/>
            </a:r>
            <a:br>
              <a:rPr lang="ru-RU" sz="2800" dirty="0" smtClean="0">
                <a:latin typeface="Georgia" panose="02040502050405020303" pitchFamily="18" charset="0"/>
              </a:rPr>
            </a:br>
            <a:r>
              <a:rPr lang="ru-RU" sz="3200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Начальное </a:t>
            </a:r>
            <a:r>
              <a:rPr lang="ru-RU" sz="3200" b="1" dirty="0">
                <a:solidFill>
                  <a:srgbClr val="7030A0"/>
                </a:solidFill>
                <a:latin typeface="Georgia" panose="02040502050405020303" pitchFamily="18" charset="0"/>
              </a:rPr>
              <a:t>обучение – это старт сознательной жизни в мир взрослых, и от его успешности зависит, </a:t>
            </a:r>
            <a:r>
              <a:rPr lang="ru-RU" sz="3200" b="1" i="1" dirty="0">
                <a:solidFill>
                  <a:srgbClr val="C00000"/>
                </a:solidFill>
                <a:latin typeface="Georgia" panose="02040502050405020303" pitchFamily="18" charset="0"/>
              </a:rPr>
              <a:t>кем</a:t>
            </a:r>
            <a:r>
              <a:rPr lang="ru-RU" sz="3200" b="1" dirty="0">
                <a:solidFill>
                  <a:srgbClr val="7030A0"/>
                </a:solidFill>
                <a:latin typeface="Georgia" panose="02040502050405020303" pitchFamily="18" charset="0"/>
              </a:rPr>
              <a:t> станет ребенок и </a:t>
            </a:r>
            <a:r>
              <a:rPr lang="ru-RU" sz="3200" b="1" i="1" dirty="0">
                <a:solidFill>
                  <a:srgbClr val="C00000"/>
                </a:solidFill>
                <a:latin typeface="Georgia" panose="02040502050405020303" pitchFamily="18" charset="0"/>
              </a:rPr>
              <a:t>каким</a:t>
            </a:r>
            <a:r>
              <a:rPr lang="ru-RU" sz="3200" b="1" dirty="0">
                <a:solidFill>
                  <a:srgbClr val="7030A0"/>
                </a:solidFill>
                <a:latin typeface="Georgia" panose="02040502050405020303" pitchFamily="18" charset="0"/>
              </a:rPr>
              <a:t> он станет.</a:t>
            </a:r>
            <a:br>
              <a:rPr lang="ru-RU" sz="3200" b="1" dirty="0">
                <a:solidFill>
                  <a:srgbClr val="7030A0"/>
                </a:solidFill>
                <a:latin typeface="Georgia" panose="02040502050405020303" pitchFamily="18" charset="0"/>
              </a:rPr>
            </a:br>
            <a:endParaRPr lang="ru-RU" sz="3200" b="1" dirty="0">
              <a:solidFill>
                <a:srgbClr val="7030A0"/>
              </a:solidFill>
              <a:latin typeface="Georgia" panose="02040502050405020303" pitchFamily="18" charset="0"/>
            </a:endParaRPr>
          </a:p>
        </p:txBody>
      </p:sp>
      <p:pic>
        <p:nvPicPr>
          <p:cNvPr id="4" name="Рисунок 3" descr="http://sch134.minsk.edu.by/sm_full.aspx?guid=391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740" y="2019365"/>
            <a:ext cx="1819275" cy="18764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3196282" y="1748909"/>
            <a:ext cx="8763758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Почему  у ребенка могут возникнуть трудности? 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21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1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школе предъявляются новые </a:t>
            </a:r>
            <a:r>
              <a:rPr lang="ru-RU" sz="21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требования: </a:t>
            </a:r>
            <a:r>
              <a:rPr lang="ru-RU" sz="21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внимательно </a:t>
            </a:r>
            <a:r>
              <a:rPr lang="ru-RU" sz="21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слушать, не отвлекаться, подчиняться установленным правилам и </a:t>
            </a:r>
            <a:r>
              <a:rPr lang="ru-RU" sz="21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порядку.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endParaRPr lang="ru-RU" sz="21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21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Появляются новые требования со стороны </a:t>
            </a:r>
            <a:r>
              <a:rPr lang="ru-RU" sz="21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родителей: </a:t>
            </a:r>
            <a:r>
              <a:rPr lang="ru-RU" sz="21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изменение </a:t>
            </a:r>
            <a:r>
              <a:rPr lang="ru-RU" sz="21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режима дня, появление самостоятельности в поведении, выполнение поручений по </a:t>
            </a:r>
            <a:r>
              <a:rPr lang="ru-RU" sz="21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самообслуживанию.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endParaRPr lang="ru-RU" sz="21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21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Ребенок входит в новые отношения со </a:t>
            </a:r>
            <a:r>
              <a:rPr lang="ru-RU" sz="21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сверстниками: </a:t>
            </a:r>
            <a:r>
              <a:rPr lang="ru-RU" sz="21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ребенок </a:t>
            </a:r>
            <a:r>
              <a:rPr lang="ru-RU" sz="21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начинает волноваться, сможет ли он учиться как все, будут ли дружить с ним ребята, не будут ли обижать его словами или </a:t>
            </a:r>
            <a:r>
              <a:rPr lang="ru-RU" sz="21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действиями.</a:t>
            </a:r>
            <a:endParaRPr lang="ru-RU" sz="21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28" y="4137839"/>
            <a:ext cx="2857500" cy="237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58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latin typeface="Georgia" panose="02040502050405020303" pitchFamily="18" charset="0"/>
              </a:rPr>
              <a:t/>
            </a:r>
            <a:br>
              <a:rPr lang="ru-RU" sz="2800" dirty="0" smtClean="0">
                <a:latin typeface="Georgia" panose="02040502050405020303" pitchFamily="18" charset="0"/>
              </a:rPr>
            </a:br>
            <a:r>
              <a:rPr lang="ru-RU" sz="2800" dirty="0">
                <a:latin typeface="Georgia" panose="02040502050405020303" pitchFamily="18" charset="0"/>
              </a:rPr>
              <a:t/>
            </a:r>
            <a:br>
              <a:rPr lang="ru-RU" sz="2800" dirty="0">
                <a:latin typeface="Georgia" panose="02040502050405020303" pitchFamily="18" charset="0"/>
              </a:rPr>
            </a:br>
            <a:r>
              <a:rPr lang="ru-RU" sz="2800" dirty="0" smtClean="0">
                <a:latin typeface="Georgia" panose="02040502050405020303" pitchFamily="18" charset="0"/>
              </a:rPr>
              <a:t/>
            </a:r>
            <a:br>
              <a:rPr lang="ru-RU" sz="2800" dirty="0" smtClean="0">
                <a:latin typeface="Georgia" panose="02040502050405020303" pitchFamily="18" charset="0"/>
              </a:rPr>
            </a:br>
            <a:r>
              <a:rPr lang="ru-RU" sz="2800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Чтобы ваш ребенок был уверенным в себе, имел адекватную самооценку, был смелым, инициативным, будьте внимательны к своей речи:</a:t>
            </a:r>
            <a:r>
              <a:rPr lang="ru-RU" sz="2800" b="1" dirty="0">
                <a:solidFill>
                  <a:srgbClr val="7030A0"/>
                </a:solidFill>
                <a:latin typeface="Georgia" panose="02040502050405020303" pitchFamily="18" charset="0"/>
              </a:rPr>
              <a:t/>
            </a:r>
            <a:br>
              <a:rPr lang="ru-RU" sz="2800" b="1" dirty="0">
                <a:solidFill>
                  <a:srgbClr val="7030A0"/>
                </a:solidFill>
                <a:latin typeface="Georgia" panose="02040502050405020303" pitchFamily="18" charset="0"/>
              </a:rPr>
            </a:br>
            <a:r>
              <a:rPr lang="ru-RU" sz="2800" b="1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проанализируйте, есть ли у вас негативные установки и удалите их из своего общения с ребенком.  </a:t>
            </a:r>
            <a:r>
              <a:rPr lang="ru-RU" sz="2800" b="1" i="1" dirty="0" smtClean="0">
                <a:latin typeface="Georgia" panose="02040502050405020303" pitchFamily="18" charset="0"/>
              </a:rPr>
              <a:t/>
            </a:r>
            <a:br>
              <a:rPr lang="ru-RU" sz="2800" b="1" i="1" dirty="0" smtClean="0">
                <a:latin typeface="Georgia" panose="02040502050405020303" pitchFamily="18" charset="0"/>
              </a:rPr>
            </a:br>
            <a:r>
              <a:rPr lang="ru-RU" sz="2800" i="1" dirty="0" smtClean="0">
                <a:latin typeface="Georgia" panose="02040502050405020303" pitchFamily="18" charset="0"/>
              </a:rPr>
              <a:t> </a:t>
            </a:r>
            <a:endParaRPr lang="ru-RU" sz="2800" i="1" dirty="0">
              <a:latin typeface="Georgia" panose="020405020504050203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13220" y="2435191"/>
            <a:ext cx="8460607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/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НЕГАТИВНЫЕ </a:t>
            </a:r>
            <a:r>
              <a:rPr lang="ru-RU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РОДИТЕЛЬСКИЕ </a:t>
            </a:r>
            <a:r>
              <a:rPr lang="ru-RU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УСТАНОВКИ</a:t>
            </a:r>
          </a:p>
          <a:p>
            <a:pPr lvl="1"/>
            <a:endParaRPr lang="ru-RU" b="1" dirty="0" smtClean="0"/>
          </a:p>
          <a:p>
            <a:pPr lvl="1"/>
            <a:r>
              <a:rPr lang="ru-RU" b="1" dirty="0" smtClean="0"/>
              <a:t>1. </a:t>
            </a:r>
            <a:r>
              <a:rPr lang="ru-RU" b="1" u="sng" dirty="0" smtClean="0">
                <a:solidFill>
                  <a:srgbClr val="C00000"/>
                </a:solidFill>
              </a:rPr>
              <a:t>«Глаза </a:t>
            </a:r>
            <a:r>
              <a:rPr lang="ru-RU" b="1" u="sng" dirty="0">
                <a:solidFill>
                  <a:srgbClr val="C00000"/>
                </a:solidFill>
              </a:rPr>
              <a:t>бы мои тебя не </a:t>
            </a:r>
            <a:r>
              <a:rPr lang="ru-RU" b="1" u="sng" dirty="0" smtClean="0">
                <a:solidFill>
                  <a:srgbClr val="C00000"/>
                </a:solidFill>
              </a:rPr>
              <a:t>видели!», «Мне </a:t>
            </a:r>
            <a:r>
              <a:rPr lang="ru-RU" b="1" u="sng" dirty="0">
                <a:solidFill>
                  <a:srgbClr val="C00000"/>
                </a:solidFill>
              </a:rPr>
              <a:t>не нужен такой плохой </a:t>
            </a:r>
            <a:r>
              <a:rPr lang="ru-RU" b="1" u="sng" dirty="0" smtClean="0">
                <a:solidFill>
                  <a:srgbClr val="C00000"/>
                </a:solidFill>
              </a:rPr>
              <a:t>мальчик», «Сколько </a:t>
            </a:r>
            <a:r>
              <a:rPr lang="ru-RU" b="1" u="sng" dirty="0">
                <a:solidFill>
                  <a:srgbClr val="C00000"/>
                </a:solidFill>
              </a:rPr>
              <a:t>тревог ты мне </a:t>
            </a:r>
            <a:r>
              <a:rPr lang="ru-RU" b="1" u="sng" dirty="0" smtClean="0">
                <a:solidFill>
                  <a:srgbClr val="C00000"/>
                </a:solidFill>
              </a:rPr>
              <a:t>принес»! </a:t>
            </a:r>
            <a:r>
              <a:rPr lang="ru-RU" dirty="0"/>
              <a:t>(обвинения родителей). Ребенок делает для себя вывод: "Лучше бы меня не было". В подростковом возрасте для несовершеннолетнего вероятно провоцирующее и опасное поведение, скрытый мотив которого – суицид.</a:t>
            </a:r>
          </a:p>
          <a:p>
            <a:pPr lvl="1"/>
            <a:r>
              <a:rPr lang="ru-RU" b="1" dirty="0" smtClean="0"/>
              <a:t>2</a:t>
            </a:r>
            <a:r>
              <a:rPr lang="ru-RU" b="1" dirty="0" smtClean="0">
                <a:solidFill>
                  <a:srgbClr val="C00000"/>
                </a:solidFill>
              </a:rPr>
              <a:t>. </a:t>
            </a:r>
            <a:r>
              <a:rPr lang="ru-RU" b="1" u="sng" dirty="0" smtClean="0">
                <a:solidFill>
                  <a:srgbClr val="C00000"/>
                </a:solidFill>
              </a:rPr>
              <a:t>«Что </a:t>
            </a:r>
            <a:r>
              <a:rPr lang="ru-RU" b="1" u="sng" dirty="0">
                <a:solidFill>
                  <a:srgbClr val="C00000"/>
                </a:solidFill>
              </a:rPr>
              <a:t>ты ведешь себя, как маленький?!" </a:t>
            </a:r>
            <a:r>
              <a:rPr lang="ru-RU" dirty="0"/>
              <a:t>Данная установка приводит к тому, что во взрослой жизни люди берут на себя слишком много обязательств, у них возникают трудности в общении со своими детьми, поскольку им легче вовлекать ребенка в свои заботы и дела, чем входить в его состояние детства. </a:t>
            </a:r>
          </a:p>
          <a:p>
            <a:pPr lvl="1"/>
            <a:r>
              <a:rPr lang="ru-RU" b="1" dirty="0" smtClean="0"/>
              <a:t>3. </a:t>
            </a:r>
            <a:r>
              <a:rPr lang="ru-RU" b="1" u="sng" dirty="0" smtClean="0">
                <a:solidFill>
                  <a:srgbClr val="C00000"/>
                </a:solidFill>
              </a:rPr>
              <a:t>«Не умничай», </a:t>
            </a:r>
            <a:r>
              <a:rPr lang="ru-RU" b="1" u="sng" dirty="0">
                <a:solidFill>
                  <a:srgbClr val="C00000"/>
                </a:solidFill>
              </a:rPr>
              <a:t>"Делай, что говорят", "Я лучше знаю, что надо делать".</a:t>
            </a:r>
            <a:r>
              <a:rPr lang="ru-RU" u="sng" dirty="0">
                <a:solidFill>
                  <a:srgbClr val="C00000"/>
                </a:solidFill>
              </a:rPr>
              <a:t> </a:t>
            </a:r>
            <a:r>
              <a:rPr lang="ru-RU" dirty="0"/>
              <a:t>Дети начинают испытывать недоверие к своим интеллектуальным способностям, чувствуют </a:t>
            </a:r>
            <a:r>
              <a:rPr lang="ru-RU" dirty="0" smtClean="0"/>
              <a:t>беспомощность и опустошенность.</a:t>
            </a:r>
            <a:endParaRPr lang="ru-RU" dirty="0"/>
          </a:p>
          <a:p>
            <a:endParaRPr lang="ru-RU" b="1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04" y="2736784"/>
            <a:ext cx="28575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34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НЕГАТИВНЫЕ РОДИТЕЛЬСКИЕ УСТАНОВКИ</a:t>
            </a:r>
            <a:br>
              <a:rPr lang="ru-RU" sz="3200" b="1" dirty="0" smtClean="0">
                <a:solidFill>
                  <a:srgbClr val="7030A0"/>
                </a:solidFill>
                <a:latin typeface="Georgia" panose="02040502050405020303" pitchFamily="18" charset="0"/>
              </a:rPr>
            </a:br>
            <a:endParaRPr lang="ru-RU" sz="3200" dirty="0">
              <a:solidFill>
                <a:srgbClr val="7030A0"/>
              </a:solidFill>
              <a:latin typeface="Georgia" panose="020405020504050203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01027" y="2194560"/>
            <a:ext cx="1062629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ru-RU" b="1" u="sng" dirty="0" smtClean="0">
                <a:solidFill>
                  <a:srgbClr val="C00000"/>
                </a:solidFill>
              </a:rPr>
              <a:t>4. "Как </a:t>
            </a:r>
            <a:r>
              <a:rPr lang="ru-RU" b="1" u="sng" dirty="0">
                <a:solidFill>
                  <a:srgbClr val="C00000"/>
                </a:solidFill>
              </a:rPr>
              <a:t>тебе не стыдно бояться собаки?", "Как ты можешь злиться на папу?".</a:t>
            </a:r>
            <a:r>
              <a:rPr lang="ru-RU" u="sng" dirty="0">
                <a:solidFill>
                  <a:srgbClr val="C00000"/>
                </a:solidFill>
              </a:rPr>
              <a:t> </a:t>
            </a:r>
            <a:r>
              <a:rPr lang="ru-RU" dirty="0"/>
              <a:t>Такие эмоции, как гнев, страх, обида, находятся под запретом. Это эмоции обладают силой разрушения внутренней гармонии личности. Впоследствии человек не может высказать словами свои чувства. </a:t>
            </a:r>
          </a:p>
          <a:p>
            <a:pPr lvl="1"/>
            <a:endParaRPr lang="ru-RU" dirty="0" smtClean="0"/>
          </a:p>
          <a:p>
            <a:pPr lvl="1"/>
            <a:r>
              <a:rPr lang="ru-RU" u="sng" dirty="0" smtClean="0">
                <a:solidFill>
                  <a:srgbClr val="C00000"/>
                </a:solidFill>
              </a:rPr>
              <a:t>5. </a:t>
            </a:r>
            <a:r>
              <a:rPr lang="ru-RU" b="1" u="sng" dirty="0" smtClean="0">
                <a:solidFill>
                  <a:srgbClr val="C00000"/>
                </a:solidFill>
              </a:rPr>
              <a:t>"Подумаешь, какой-то синяк"</a:t>
            </a:r>
            <a:r>
              <a:rPr lang="ru-RU" u="sng" dirty="0" smtClean="0">
                <a:solidFill>
                  <a:srgbClr val="C00000"/>
                </a:solidFill>
              </a:rPr>
              <a:t>. </a:t>
            </a:r>
            <a:r>
              <a:rPr lang="ru-RU" dirty="0" smtClean="0"/>
              <a:t>Пренебрежение </a:t>
            </a:r>
            <a:r>
              <a:rPr lang="ru-RU" dirty="0"/>
              <a:t>к ощущениям </a:t>
            </a:r>
            <a:r>
              <a:rPr lang="ru-RU" dirty="0" smtClean="0"/>
              <a:t>ребенка. Родители </a:t>
            </a:r>
            <a:r>
              <a:rPr lang="ru-RU" dirty="0"/>
              <a:t>не принимают во внимание физическую боль, ощущения ребенка, что в будущем у него утрачивается способность к безопасности. Последствия: утрачивается контроль над телом (как одно из проявлений - ожирение). </a:t>
            </a:r>
            <a:endParaRPr lang="ru-RU" dirty="0" smtClean="0"/>
          </a:p>
          <a:p>
            <a:pPr lvl="1"/>
            <a:endParaRPr lang="ru-RU" dirty="0">
              <a:solidFill>
                <a:srgbClr val="C00000"/>
              </a:solidFill>
            </a:endParaRPr>
          </a:p>
          <a:p>
            <a:pPr lvl="1"/>
            <a:r>
              <a:rPr lang="ru-RU" u="sng" dirty="0" smtClean="0">
                <a:solidFill>
                  <a:srgbClr val="C00000"/>
                </a:solidFill>
              </a:rPr>
              <a:t>6. </a:t>
            </a:r>
            <a:r>
              <a:rPr lang="ru-RU" b="1" u="sng" dirty="0" smtClean="0">
                <a:solidFill>
                  <a:srgbClr val="C00000"/>
                </a:solidFill>
              </a:rPr>
              <a:t>"У тебя все равно ничего не получится!" </a:t>
            </a:r>
            <a:r>
              <a:rPr lang="ru-RU" dirty="0" smtClean="0"/>
              <a:t>Неверие </a:t>
            </a:r>
            <a:r>
              <a:rPr lang="ru-RU" dirty="0"/>
              <a:t>в возможность </a:t>
            </a:r>
            <a:r>
              <a:rPr lang="ru-RU" dirty="0" smtClean="0"/>
              <a:t>достижения ребенком успеха</a:t>
            </a:r>
            <a:r>
              <a:rPr lang="ru-RU" dirty="0"/>
              <a:t>. </a:t>
            </a:r>
            <a:r>
              <a:rPr lang="ru-RU" dirty="0" smtClean="0"/>
              <a:t>Даже </a:t>
            </a:r>
            <a:r>
              <a:rPr lang="ru-RU" dirty="0"/>
              <a:t>если ребенок трудолюбив и старателен, он будет считать свои достижения незаслуженными. Причиной данного отношения к ребенку может быть скрытая зависть родителя.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248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alpha val="67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НЕГАТИВНЫЕ РОДИТЕЛЬСКИЕ УСТАНОВКИ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760396" y="1155032"/>
            <a:ext cx="1117493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ru-RU" b="1" u="sng" dirty="0" smtClean="0">
                <a:solidFill>
                  <a:srgbClr val="002060"/>
                </a:solidFill>
              </a:rPr>
              <a:t>7. Никому </a:t>
            </a:r>
            <a:r>
              <a:rPr lang="ru-RU" b="1" u="sng" dirty="0">
                <a:solidFill>
                  <a:srgbClr val="002060"/>
                </a:solidFill>
              </a:rPr>
              <a:t>не верь, кроме меня", "Кто, кроме меня, скажет тебе правду?"</a:t>
            </a:r>
            <a:r>
              <a:rPr lang="ru-RU" dirty="0">
                <a:solidFill>
                  <a:srgbClr val="002060"/>
                </a:solidFill>
              </a:rPr>
              <a:t>. </a:t>
            </a:r>
            <a:r>
              <a:rPr lang="ru-RU" dirty="0"/>
              <a:t>Данная установка учит ребенка не доверять </a:t>
            </a:r>
            <a:r>
              <a:rPr lang="ru-RU" dirty="0" smtClean="0"/>
              <a:t>другим людям, </a:t>
            </a:r>
            <a:r>
              <a:rPr lang="ru-RU" dirty="0"/>
              <a:t>считать, что любая близость, откровение для него опасны. Последствия: человек не умеет определять, можно ли доверять другим, нечувствителен ко лжи или, наоборот, подозрителен во всем. 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8. </a:t>
            </a:r>
            <a:r>
              <a:rPr lang="ru-RU" b="1" u="sng" dirty="0">
                <a:solidFill>
                  <a:srgbClr val="C00000"/>
                </a:solidFill>
              </a:rPr>
              <a:t>"Не делай сам - опасно!", "Я сама сделаю", "Дай, я помогу", "Не делай сам, подожди меня".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dirty="0"/>
              <a:t>С такими опасениями родители обращаются к младшим и "поздним" детям в семье. Последствия: чувство страха в начале каждого дела, оттягивание любой работы. 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9</a:t>
            </a:r>
            <a:r>
              <a:rPr lang="ru-RU" dirty="0">
                <a:solidFill>
                  <a:srgbClr val="002060"/>
                </a:solidFill>
              </a:rPr>
              <a:t>."</a:t>
            </a:r>
            <a:r>
              <a:rPr lang="ru-RU" b="1" u="sng" dirty="0">
                <a:solidFill>
                  <a:srgbClr val="002060"/>
                </a:solidFill>
              </a:rPr>
              <a:t>Будь похожим на …" (например, "Ты можешь лучше", "Стремись к идеалу.").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dirty="0"/>
              <a:t>Эти фразы родителей выражают недовольство, желание, чтобы их ребенок превосходил других. Последствия: человек постоянно недоволен собой. Корректирующее воздействие: ориентировать человека на конкретный результат, давать объективную положительную оценку. 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10. </a:t>
            </a:r>
            <a:r>
              <a:rPr lang="ru-RU" b="1" u="sng" dirty="0" smtClean="0">
                <a:solidFill>
                  <a:srgbClr val="C00000"/>
                </a:solidFill>
              </a:rPr>
              <a:t>"</a:t>
            </a:r>
            <a:r>
              <a:rPr lang="ru-RU" b="1" u="sng" dirty="0">
                <a:solidFill>
                  <a:srgbClr val="C00000"/>
                </a:solidFill>
              </a:rPr>
              <a:t>Ты у меня такой слабенький, а закончил четверть с хорошими оценками</a:t>
            </a:r>
            <a:r>
              <a:rPr lang="ru-RU" b="1" u="sng" dirty="0" smtClean="0">
                <a:solidFill>
                  <a:srgbClr val="C00000"/>
                </a:solidFill>
              </a:rPr>
              <a:t>".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dirty="0" smtClean="0"/>
              <a:t>Ребенок получает фактически запрет на здоровье, на хорошее самочувствие. Он воспитывается </a:t>
            </a:r>
            <a:r>
              <a:rPr lang="ru-RU" dirty="0"/>
              <a:t>в культе болезни. Ребенок привыкает, что на него обращают больше внимание из-за его болезни, а главный акцент в любом разговоре делается на недуг. Он действительно плохо себя чувствует, развивая этим чувство вины у других, повышая собственную самооценку.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654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507" y="308009"/>
            <a:ext cx="11790948" cy="1382680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latin typeface="Georgia" panose="02040502050405020303" pitchFamily="18" charset="0"/>
              </a:rPr>
              <a:t/>
            </a:r>
            <a:br>
              <a:rPr lang="ru-RU" sz="1800" b="1" dirty="0" smtClean="0">
                <a:latin typeface="Georgia" panose="02040502050405020303" pitchFamily="18" charset="0"/>
              </a:rPr>
            </a:br>
            <a:r>
              <a:rPr lang="ru-RU" sz="1800" b="1" dirty="0">
                <a:latin typeface="Georgia" panose="02040502050405020303" pitchFamily="18" charset="0"/>
              </a:rPr>
              <a:t/>
            </a:r>
            <a:br>
              <a:rPr lang="ru-RU" sz="1800" b="1" dirty="0">
                <a:latin typeface="Georgia" panose="02040502050405020303" pitchFamily="18" charset="0"/>
              </a:rPr>
            </a:br>
            <a:r>
              <a:rPr lang="ru-RU" sz="1800" b="1" dirty="0" smtClean="0">
                <a:latin typeface="Georgia" panose="02040502050405020303" pitchFamily="18" charset="0"/>
              </a:rPr>
              <a:t/>
            </a:r>
            <a:br>
              <a:rPr lang="ru-RU" sz="1800" b="1" dirty="0" smtClean="0">
                <a:latin typeface="Georgia" panose="02040502050405020303" pitchFamily="18" charset="0"/>
              </a:rPr>
            </a:br>
            <a:r>
              <a:rPr lang="ru-RU" sz="1800" b="1" dirty="0" smtClean="0">
                <a:latin typeface="Georgia" panose="02040502050405020303" pitchFamily="18" charset="0"/>
              </a:rPr>
              <a:t/>
            </a:r>
            <a:br>
              <a:rPr lang="ru-RU" sz="1800" b="1" dirty="0" smtClean="0">
                <a:latin typeface="Georgia" panose="02040502050405020303" pitchFamily="18" charset="0"/>
              </a:rPr>
            </a:br>
            <a:r>
              <a:rPr lang="ru-RU" sz="1800" b="1" dirty="0" smtClean="0">
                <a:latin typeface="Georgia" panose="02040502050405020303" pitchFamily="18" charset="0"/>
              </a:rPr>
              <a:t/>
            </a:r>
            <a:br>
              <a:rPr lang="ru-RU" sz="1800" b="1" dirty="0" smtClean="0">
                <a:latin typeface="Georgia" panose="02040502050405020303" pitchFamily="18" charset="0"/>
              </a:rPr>
            </a:br>
            <a:r>
              <a:rPr lang="ru-RU" sz="21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ПОМНИТЕ: </a:t>
            </a:r>
            <a:r>
              <a:rPr lang="ru-RU" sz="2100" b="1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Ребенок относится к себе так, как относятся к нему взрослые. </a:t>
            </a:r>
            <a:br>
              <a:rPr lang="ru-RU" sz="2100" b="1" i="1" dirty="0" smtClean="0">
                <a:solidFill>
                  <a:srgbClr val="C00000"/>
                </a:solidFill>
                <a:latin typeface="Georgia" panose="02040502050405020303" pitchFamily="18" charset="0"/>
              </a:rPr>
            </a:br>
            <a:r>
              <a:rPr lang="ru-RU" sz="1800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Негативные </a:t>
            </a:r>
            <a:r>
              <a:rPr lang="ru-RU" sz="1800" b="1" dirty="0">
                <a:solidFill>
                  <a:srgbClr val="7030A0"/>
                </a:solidFill>
                <a:latin typeface="Georgia" panose="02040502050405020303" pitchFamily="18" charset="0"/>
              </a:rPr>
              <a:t>установки способны программировать поведение ребенка на годы вперед. </a:t>
            </a:r>
            <a:r>
              <a:rPr lang="ru-RU" sz="1800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Слова</a:t>
            </a:r>
            <a:r>
              <a:rPr lang="ru-RU" sz="1800" b="1" dirty="0">
                <a:solidFill>
                  <a:srgbClr val="7030A0"/>
                </a:solidFill>
                <a:latin typeface="Georgia" panose="02040502050405020303" pitchFamily="18" charset="0"/>
              </a:rPr>
              <a:t>, сказанные родителями, часто впопыхах, не задумываясь, превращаются в </a:t>
            </a:r>
            <a:r>
              <a:rPr lang="ru-RU" sz="1800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директивы (команды к действию, поведению, мыслям)  </a:t>
            </a:r>
            <a:r>
              <a:rPr lang="ru-RU" sz="1800" b="1" dirty="0">
                <a:solidFill>
                  <a:srgbClr val="7030A0"/>
                </a:solidFill>
                <a:latin typeface="Georgia" panose="02040502050405020303" pitchFamily="18" charset="0"/>
              </a:rPr>
              <a:t>и определяют дальнейшее развитие ребенка</a:t>
            </a:r>
            <a:r>
              <a:rPr lang="ru-RU" sz="1800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.</a:t>
            </a:r>
            <a:br>
              <a:rPr lang="ru-RU" sz="1800" b="1" dirty="0" smtClean="0">
                <a:solidFill>
                  <a:srgbClr val="7030A0"/>
                </a:solidFill>
                <a:latin typeface="Georgia" panose="02040502050405020303" pitchFamily="18" charset="0"/>
              </a:rPr>
            </a:br>
            <a:r>
              <a:rPr lang="ru-RU" sz="1800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/>
            </a:r>
            <a:br>
              <a:rPr lang="ru-RU" sz="1800" b="1" dirty="0" smtClean="0">
                <a:solidFill>
                  <a:srgbClr val="7030A0"/>
                </a:solidFill>
                <a:latin typeface="Georgia" panose="02040502050405020303" pitchFamily="18" charset="0"/>
              </a:rPr>
            </a:br>
            <a:r>
              <a:rPr lang="ru-RU" sz="1800" b="1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Найдите в своем арсенале слова любви и восхищения, адресованные вашему ребенку. </a:t>
            </a:r>
            <a:br>
              <a:rPr lang="ru-RU" sz="1800" b="1" i="1" dirty="0" smtClean="0">
                <a:solidFill>
                  <a:srgbClr val="C00000"/>
                </a:solidFill>
                <a:latin typeface="Georgia" panose="02040502050405020303" pitchFamily="18" charset="0"/>
              </a:rPr>
            </a:br>
            <a:r>
              <a:rPr lang="ru-RU" sz="1800" b="1" dirty="0">
                <a:latin typeface="Georgia" panose="02040502050405020303" pitchFamily="18" charset="0"/>
              </a:rPr>
              <a:t/>
            </a:r>
            <a:br>
              <a:rPr lang="ru-RU" sz="1800" b="1" dirty="0">
                <a:latin typeface="Georgia" panose="02040502050405020303" pitchFamily="18" charset="0"/>
              </a:rPr>
            </a:br>
            <a:r>
              <a:rPr lang="ru-RU" sz="1800" b="1" dirty="0" smtClean="0">
                <a:latin typeface="Georgia" panose="02040502050405020303" pitchFamily="18" charset="0"/>
              </a:rPr>
              <a:t>					</a:t>
            </a:r>
            <a:r>
              <a:rPr lang="ru-RU" sz="1800" dirty="0" smtClean="0">
                <a:solidFill>
                  <a:srgbClr val="7030A0"/>
                </a:solidFill>
                <a:latin typeface="Georgia" panose="02040502050405020303" pitchFamily="18" charset="0"/>
              </a:rPr>
              <a:t>Вот ТРИДЦАТЬ способов сказать ребенку «Я тебя люблю». </a:t>
            </a:r>
            <a:r>
              <a:rPr lang="ru-RU" sz="1800" b="1" dirty="0">
                <a:latin typeface="Georgia" panose="02040502050405020303" pitchFamily="18" charset="0"/>
              </a:rPr>
              <a:t/>
            </a:r>
            <a:br>
              <a:rPr lang="ru-RU" sz="1800" b="1" dirty="0">
                <a:latin typeface="Georgia" panose="02040502050405020303" pitchFamily="18" charset="0"/>
              </a:rPr>
            </a:br>
            <a:r>
              <a:rPr lang="ru-RU" sz="1800" b="1" dirty="0">
                <a:latin typeface="Georgia" panose="02040502050405020303" pitchFamily="18" charset="0"/>
              </a:rPr>
              <a:t/>
            </a:r>
            <a:br>
              <a:rPr lang="ru-RU" sz="1800" b="1" dirty="0">
                <a:latin typeface="Georgia" panose="02040502050405020303" pitchFamily="18" charset="0"/>
              </a:rPr>
            </a:br>
            <a:endParaRPr lang="ru-RU" sz="1800" b="1" dirty="0">
              <a:latin typeface="Georgia" panose="02040502050405020303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39" y="2366010"/>
            <a:ext cx="4442861" cy="333214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18510" y="2366010"/>
            <a:ext cx="727349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1. Молодец!  2</a:t>
            </a:r>
            <a:r>
              <a:rPr lang="ru-RU" dirty="0"/>
              <a:t>. </a:t>
            </a:r>
            <a:r>
              <a:rPr lang="ru-RU" dirty="0" smtClean="0"/>
              <a:t>Хорошо! 3</a:t>
            </a:r>
            <a:r>
              <a:rPr lang="ru-RU" dirty="0"/>
              <a:t>. </a:t>
            </a:r>
            <a:r>
              <a:rPr lang="ru-RU" dirty="0" smtClean="0"/>
              <a:t>Удивительно! 4</a:t>
            </a:r>
            <a:r>
              <a:rPr lang="ru-RU" dirty="0"/>
              <a:t>. Гораздо лучше, чем я </a:t>
            </a:r>
            <a:r>
              <a:rPr lang="ru-RU" dirty="0" smtClean="0"/>
              <a:t>ожидал. 5. </a:t>
            </a:r>
            <a:r>
              <a:rPr lang="ru-RU" dirty="0"/>
              <a:t>Великолепно</a:t>
            </a:r>
            <a:r>
              <a:rPr lang="ru-RU" dirty="0" smtClean="0"/>
              <a:t>! 6. Прекрасно! 7. Грандиозно! 8. </a:t>
            </a:r>
            <a:r>
              <a:rPr lang="ru-RU" dirty="0"/>
              <a:t>Незабываемо</a:t>
            </a:r>
            <a:r>
              <a:rPr lang="ru-RU" dirty="0" smtClean="0"/>
              <a:t>! 9. </a:t>
            </a:r>
            <a:r>
              <a:rPr lang="ru-RU" dirty="0"/>
              <a:t>Именно этого мы давно </a:t>
            </a:r>
            <a:r>
              <a:rPr lang="ru-RU" dirty="0" smtClean="0"/>
              <a:t>ждали. 10. Это </a:t>
            </a:r>
            <a:r>
              <a:rPr lang="ru-RU" dirty="0"/>
              <a:t>трогает меня до глубины души.</a:t>
            </a:r>
            <a:br>
              <a:rPr lang="ru-RU" dirty="0"/>
            </a:br>
            <a:endParaRPr lang="ru-RU" dirty="0" smtClean="0"/>
          </a:p>
          <a:p>
            <a:r>
              <a:rPr lang="ru-RU" dirty="0" smtClean="0"/>
              <a:t>11. Как ты здорово сказал - </a:t>
            </a:r>
            <a:r>
              <a:rPr lang="ru-RU" dirty="0"/>
              <a:t>просто и ясно</a:t>
            </a:r>
            <a:r>
              <a:rPr lang="ru-RU" dirty="0" smtClean="0"/>
              <a:t>. 12. </a:t>
            </a:r>
            <a:r>
              <a:rPr lang="ru-RU" dirty="0"/>
              <a:t>Остроумно</a:t>
            </a:r>
            <a:r>
              <a:rPr lang="ru-RU" dirty="0" smtClean="0"/>
              <a:t>. 13. Экстра-класс. 14 . Талантливо. 15. </a:t>
            </a:r>
            <a:r>
              <a:rPr lang="ru-RU" dirty="0"/>
              <a:t>Ты сегодня много </a:t>
            </a:r>
            <a:r>
              <a:rPr lang="ru-RU" dirty="0" smtClean="0"/>
              <a:t>сделал. 16. Отлично! 17. Уже лучше. 18. Замечательно. 19. Поразительно. 20. Красота</a:t>
            </a:r>
            <a:r>
              <a:rPr lang="ru-RU" dirty="0"/>
              <a:t>!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21. </a:t>
            </a:r>
            <a:r>
              <a:rPr lang="ru-RU" dirty="0"/>
              <a:t>Как в сказке</a:t>
            </a:r>
            <a:r>
              <a:rPr lang="ru-RU" dirty="0" smtClean="0"/>
              <a:t>. 22. </a:t>
            </a:r>
            <a:r>
              <a:rPr lang="ru-RU" dirty="0"/>
              <a:t>Очень </a:t>
            </a:r>
            <a:r>
              <a:rPr lang="ru-RU" dirty="0" smtClean="0"/>
              <a:t>ясно. 23. Ярко</a:t>
            </a:r>
            <a:r>
              <a:rPr lang="ru-RU" dirty="0"/>
              <a:t>, </a:t>
            </a:r>
            <a:r>
              <a:rPr lang="ru-RU" dirty="0" smtClean="0"/>
              <a:t>образно. 24. Прекрасное </a:t>
            </a:r>
            <a:r>
              <a:rPr lang="ru-RU" dirty="0"/>
              <a:t>начало</a:t>
            </a:r>
            <a:r>
              <a:rPr lang="ru-RU" dirty="0" smtClean="0"/>
              <a:t>. 25. </a:t>
            </a:r>
            <a:r>
              <a:rPr lang="ru-RU" dirty="0"/>
              <a:t>Ты на верном </a:t>
            </a:r>
            <a:r>
              <a:rPr lang="ru-RU" dirty="0" smtClean="0"/>
              <a:t>пути. 26. </a:t>
            </a:r>
            <a:r>
              <a:rPr lang="ru-RU" dirty="0"/>
              <a:t>Ты </a:t>
            </a:r>
            <a:r>
              <a:rPr lang="ru-RU" dirty="0" smtClean="0"/>
              <a:t>отлично в этом разобрался! 27. </a:t>
            </a:r>
            <a:r>
              <a:rPr lang="ru-RU" dirty="0"/>
              <a:t>Ты ловко это </a:t>
            </a:r>
            <a:r>
              <a:rPr lang="ru-RU" dirty="0" smtClean="0"/>
              <a:t>делаешь. 28. Это </a:t>
            </a:r>
            <a:r>
              <a:rPr lang="ru-RU" dirty="0"/>
              <a:t>как раз то, что нужно</a:t>
            </a:r>
            <a:r>
              <a:rPr lang="ru-RU" dirty="0" smtClean="0"/>
              <a:t>. 29. </a:t>
            </a:r>
            <a:r>
              <a:rPr lang="ru-RU" dirty="0"/>
              <a:t>Ух</a:t>
            </a:r>
            <a:r>
              <a:rPr lang="ru-RU" dirty="0" smtClean="0"/>
              <a:t>!!! 30. Поздравляю!</a:t>
            </a:r>
          </a:p>
          <a:p>
            <a:endParaRPr lang="ru-RU" dirty="0" smtClean="0"/>
          </a:p>
          <a:p>
            <a:r>
              <a:rPr lang="ru-RU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Какие следующие ДЕСЯТЬ предложите вы? </a:t>
            </a:r>
            <a:endParaRPr lang="ru-RU" dirty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26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1005" y="365125"/>
            <a:ext cx="11800573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Рекомендации </a:t>
            </a:r>
            <a:r>
              <a:rPr lang="ru-RU" b="1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нейро-психофизиологов</a:t>
            </a:r>
            <a:r>
              <a:rPr lang="ru-RU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для родителей будущих первоклассников </a:t>
            </a:r>
            <a:r>
              <a:rPr lang="ru-RU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- мальчиков </a:t>
            </a:r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и </a:t>
            </a:r>
            <a:r>
              <a:rPr lang="ru-RU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девочек </a:t>
            </a:r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/>
            </a:r>
            <a:b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</a:br>
            <a:endParaRPr lang="ru-RU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20639" y="2175309"/>
            <a:ext cx="672805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Никогда не забывайте, что перед вами не просто ребёнок, а мальчик или девочка с присущими им особенностями восприятия, мышления, эмоций. Воспитывать, обучать и даже любить их надо по-разному. Но обязательно очень любить. </a:t>
            </a:r>
            <a:b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2. Никогда не сравнивайте мальчиков и девочек, не ставьте одних в пример другим: они разные даже по биологическому возрасту – девочки обычно старше ровесников – мальчиков. 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забывайте, что мальчики и девочки по-разному видят, слышат, осязают, по-разному воспринимают пространство и ориентируются в нём, а главное – по-разному осмысливают всё, с чем сталкиваются в этом мире. И уж, конечно, не так, как мы – взрослые. </a:t>
            </a:r>
            <a:b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4. Не переучивайте левшу насильно - дело не в руке, а в устройстве мозга. 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Будьте последовательны в воспитании ребенка. </a:t>
            </a:r>
            <a:b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68" y="2782330"/>
            <a:ext cx="4418227" cy="3313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66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4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288758"/>
            <a:ext cx="11135627" cy="1618797"/>
          </a:xfrm>
          <a:gradFill>
            <a:gsLst>
              <a:gs pos="0">
                <a:schemeClr val="accent2">
                  <a:alpha val="67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C00000"/>
                </a:solidFill>
              </a:rPr>
              <a:t>Способствуйте </a:t>
            </a:r>
            <a:r>
              <a:rPr lang="ru-RU" b="1" dirty="0">
                <a:solidFill>
                  <a:srgbClr val="C00000"/>
                </a:solidFill>
              </a:rPr>
              <a:t>повышению самооценки ребенка, чаще хвалите его, но так, чтобы он знал за что. </a:t>
            </a:r>
            <a:br>
              <a:rPr lang="ru-RU" b="1" dirty="0">
                <a:solidFill>
                  <a:srgbClr val="C00000"/>
                </a:solidFill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18703" y="2034746"/>
            <a:ext cx="8853508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Трудности ребёнка – это и ваши трудности. </a:t>
            </a:r>
          </a:p>
          <a:p>
            <a:r>
              <a:rPr lang="ru-RU" sz="2000" b="1" i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Справиться с затруднениями вместе легче и быстрее! </a:t>
            </a:r>
          </a:p>
          <a:p>
            <a:r>
              <a:rPr lang="ru-RU" sz="2000" b="1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Дарите своим детям любовь безусловную, о которой поэт сказал так:</a:t>
            </a:r>
          </a:p>
          <a:p>
            <a:r>
              <a:rPr lang="ru-RU" sz="20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Мы любим тебя без особых причин</a:t>
            </a:r>
          </a:p>
          <a:p>
            <a:r>
              <a:rPr lang="ru-RU" sz="20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За то, что ты - внук,</a:t>
            </a:r>
          </a:p>
          <a:p>
            <a:r>
              <a:rPr lang="ru-RU" sz="20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За то, что ты - сын,</a:t>
            </a:r>
          </a:p>
          <a:p>
            <a:r>
              <a:rPr lang="ru-RU" sz="20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За то, что малыш,</a:t>
            </a:r>
          </a:p>
          <a:p>
            <a:r>
              <a:rPr lang="ru-RU" sz="20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За то, что растёшь,</a:t>
            </a:r>
          </a:p>
          <a:p>
            <a:r>
              <a:rPr lang="ru-RU" sz="20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За то, что на папу и маму похож.</a:t>
            </a:r>
          </a:p>
          <a:p>
            <a:r>
              <a:rPr lang="ru-RU" sz="20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 эта любовь до конца твоих дней</a:t>
            </a:r>
          </a:p>
          <a:p>
            <a:r>
              <a:rPr lang="ru-RU" sz="20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Останется тайной опорой твоей.</a:t>
            </a:r>
          </a:p>
          <a:p>
            <a:endParaRPr lang="ru-RU" sz="2000" b="1" dirty="0" smtClean="0">
              <a:solidFill>
                <a:srgbClr val="0070C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hangingPunct="0"/>
            <a:r>
              <a:rPr lang="ru-RU" sz="2000" b="1" i="1" dirty="0">
                <a:solidFill>
                  <a:srgbClr val="C00000"/>
                </a:solidFill>
                <a:latin typeface="Georgia" panose="02040502050405020303" pitchFamily="18" charset="0"/>
              </a:rPr>
              <a:t>«С детством, полным любви, можно прожить всю жизнь», утверждал великий педагог Г. </a:t>
            </a:r>
            <a:r>
              <a:rPr lang="ru-RU" sz="2000" b="1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Песталоцци</a:t>
            </a:r>
            <a:r>
              <a:rPr lang="ru-RU" sz="2000" b="1" i="1" dirty="0">
                <a:solidFill>
                  <a:srgbClr val="C00000"/>
                </a:solidFill>
                <a:latin typeface="Georgia" panose="02040502050405020303" pitchFamily="18" charset="0"/>
              </a:rPr>
              <a:t>.</a:t>
            </a:r>
          </a:p>
          <a:p>
            <a:pPr hangingPunct="0"/>
            <a:r>
              <a:rPr lang="ru-RU" sz="2400" dirty="0"/>
              <a:t> </a:t>
            </a:r>
          </a:p>
          <a:p>
            <a:endParaRPr lang="ru-RU" sz="2400" dirty="0" smtClean="0"/>
          </a:p>
          <a:p>
            <a:pPr algn="ctr"/>
            <a:endParaRPr lang="ru-RU" sz="2400" b="1" i="1" dirty="0" smtClean="0">
              <a:solidFill>
                <a:srgbClr val="7030A0"/>
              </a:solidFill>
              <a:effectLst/>
              <a:latin typeface="Georgia" panose="02040502050405020303" pitchFamily="18" charset="0"/>
            </a:endParaRPr>
          </a:p>
          <a:p>
            <a:r>
              <a:rPr lang="ru-RU" sz="2400" b="1" i="1" dirty="0" smtClean="0">
                <a:effectLst/>
                <a:latin typeface="Georgia" panose="02040502050405020303" pitchFamily="18" charset="0"/>
              </a:rPr>
              <a:t/>
            </a:r>
            <a:br>
              <a:rPr lang="ru-RU" sz="2400" b="1" i="1" dirty="0" smtClean="0">
                <a:effectLst/>
                <a:latin typeface="Georgia" panose="02040502050405020303" pitchFamily="18" charset="0"/>
              </a:rPr>
            </a:br>
            <a:endParaRPr lang="ru-RU" sz="2400" b="1" i="1" dirty="0">
              <a:latin typeface="Georgia" panose="02040502050405020303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55" y="2127183"/>
            <a:ext cx="3180011" cy="4542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75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882" y="365125"/>
            <a:ext cx="11685070" cy="1325563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Эффективный способ создания положительной мотивации – игры. </a:t>
            </a:r>
            <a:r>
              <a:rPr 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Они могут быть самыми разными. В том числе – «игра в слова». Лучше всего начинать игру с тех, слов, которые являются самыми важными. Например, с имени ребенка. </a:t>
            </a:r>
            <a:endParaRPr lang="ru-RU" sz="24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39481" y="2011680"/>
            <a:ext cx="600547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Игра «ИМЯ»:  </a:t>
            </a:r>
            <a:r>
              <a:rPr lang="ru-RU" sz="3600" b="1" i="1" dirty="0" smtClean="0">
                <a:solidFill>
                  <a:srgbClr val="FF0000"/>
                </a:solidFill>
              </a:rPr>
              <a:t>ЖУЛДЫЗ</a:t>
            </a:r>
          </a:p>
          <a:p>
            <a:endParaRPr lang="ru-RU" b="1" i="1" dirty="0" smtClean="0"/>
          </a:p>
          <a:p>
            <a:pPr algn="just"/>
            <a:r>
              <a:rPr lang="ru-RU" sz="3200" b="1" i="1" dirty="0" smtClean="0">
                <a:solidFill>
                  <a:srgbClr val="FF0000"/>
                </a:solidFill>
              </a:rPr>
              <a:t>Ж </a:t>
            </a:r>
            <a:r>
              <a:rPr lang="ru-RU" sz="3200" b="1" i="1" dirty="0" smtClean="0">
                <a:solidFill>
                  <a:srgbClr val="0070C0"/>
                </a:solidFill>
              </a:rPr>
              <a:t>– жизнестойкость</a:t>
            </a:r>
            <a:endParaRPr lang="ru-RU" sz="3200" dirty="0" smtClean="0">
              <a:solidFill>
                <a:srgbClr val="0070C0"/>
              </a:solidFill>
            </a:endParaRPr>
          </a:p>
          <a:p>
            <a:pPr algn="just"/>
            <a:r>
              <a:rPr lang="ru-RU" sz="3200" b="1" i="1" dirty="0" smtClean="0">
                <a:solidFill>
                  <a:srgbClr val="FF0000"/>
                </a:solidFill>
              </a:rPr>
              <a:t>У </a:t>
            </a:r>
            <a:r>
              <a:rPr lang="ru-RU" sz="3200" b="1" i="1" dirty="0" smtClean="0">
                <a:solidFill>
                  <a:srgbClr val="0070C0"/>
                </a:solidFill>
              </a:rPr>
              <a:t>– уверенность</a:t>
            </a:r>
            <a:endParaRPr lang="ru-RU" sz="3200" dirty="0" smtClean="0">
              <a:solidFill>
                <a:srgbClr val="0070C0"/>
              </a:solidFill>
            </a:endParaRPr>
          </a:p>
          <a:p>
            <a:pPr algn="just"/>
            <a:r>
              <a:rPr lang="ru-RU" sz="3200" b="1" i="1" dirty="0" smtClean="0">
                <a:solidFill>
                  <a:srgbClr val="FF0000"/>
                </a:solidFill>
              </a:rPr>
              <a:t>Л</a:t>
            </a:r>
            <a:r>
              <a:rPr lang="ru-RU" sz="3200" b="1" i="1" dirty="0" smtClean="0">
                <a:solidFill>
                  <a:srgbClr val="0070C0"/>
                </a:solidFill>
              </a:rPr>
              <a:t> – любовь</a:t>
            </a:r>
            <a:endParaRPr lang="ru-RU" sz="3200" dirty="0" smtClean="0">
              <a:solidFill>
                <a:srgbClr val="0070C0"/>
              </a:solidFill>
            </a:endParaRPr>
          </a:p>
          <a:p>
            <a:pPr algn="just"/>
            <a:r>
              <a:rPr lang="ru-RU" sz="3200" b="1" i="1" dirty="0" smtClean="0">
                <a:solidFill>
                  <a:srgbClr val="FF0000"/>
                </a:solidFill>
              </a:rPr>
              <a:t>Д</a:t>
            </a:r>
            <a:r>
              <a:rPr lang="ru-RU" sz="3200" b="1" i="1" dirty="0" smtClean="0">
                <a:solidFill>
                  <a:srgbClr val="0070C0"/>
                </a:solidFill>
              </a:rPr>
              <a:t> – дружелюбие</a:t>
            </a:r>
            <a:endParaRPr lang="ru-RU" sz="3200" dirty="0" smtClean="0">
              <a:solidFill>
                <a:srgbClr val="0070C0"/>
              </a:solidFill>
            </a:endParaRPr>
          </a:p>
          <a:p>
            <a:pPr algn="just"/>
            <a:r>
              <a:rPr lang="ru-RU" sz="3200" b="1" i="1" dirty="0" smtClean="0">
                <a:solidFill>
                  <a:srgbClr val="FF0000"/>
                </a:solidFill>
              </a:rPr>
              <a:t>Ы</a:t>
            </a:r>
            <a:r>
              <a:rPr lang="ru-RU" sz="3200" b="1" i="1" dirty="0" smtClean="0">
                <a:solidFill>
                  <a:srgbClr val="0070C0"/>
                </a:solidFill>
              </a:rPr>
              <a:t> – инициативность</a:t>
            </a:r>
            <a:endParaRPr lang="ru-RU" sz="3200" dirty="0" smtClean="0">
              <a:solidFill>
                <a:srgbClr val="0070C0"/>
              </a:solidFill>
            </a:endParaRPr>
          </a:p>
          <a:p>
            <a:pPr algn="just"/>
            <a:r>
              <a:rPr lang="ru-RU" sz="3200" b="1" i="1" dirty="0" smtClean="0">
                <a:solidFill>
                  <a:srgbClr val="FF0000"/>
                </a:solidFill>
              </a:rPr>
              <a:t>З</a:t>
            </a:r>
            <a:r>
              <a:rPr lang="ru-RU" sz="3200" b="1" i="1" dirty="0" smtClean="0">
                <a:solidFill>
                  <a:srgbClr val="0070C0"/>
                </a:solidFill>
              </a:rPr>
              <a:t> –  забота</a:t>
            </a:r>
            <a:endParaRPr lang="ru-RU" sz="3200" dirty="0" smtClean="0">
              <a:solidFill>
                <a:srgbClr val="0070C0"/>
              </a:solidFill>
            </a:endParaRPr>
          </a:p>
          <a:p>
            <a:endParaRPr lang="ru-RU" dirty="0"/>
          </a:p>
        </p:txBody>
      </p:sp>
      <p:pic>
        <p:nvPicPr>
          <p:cNvPr id="6" name="Рисунок 5" descr="1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897" y="2161574"/>
            <a:ext cx="5499100" cy="372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34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Игра «ИМЯ»</a:t>
            </a:r>
            <a:br>
              <a:rPr lang="ru-RU" b="1" i="1" dirty="0" smtClean="0">
                <a:solidFill>
                  <a:srgbClr val="002060"/>
                </a:solidFill>
                <a:latin typeface="Georgia" panose="02040502050405020303" pitchFamily="18" charset="0"/>
              </a:rPr>
            </a:br>
            <a:endParaRPr lang="ru-RU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15199" y="2127183"/>
            <a:ext cx="441548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sz="4400" b="1" i="1" dirty="0" smtClean="0">
                <a:solidFill>
                  <a:srgbClr val="C00000"/>
                </a:solidFill>
              </a:rPr>
              <a:t>НУРЖАН</a:t>
            </a:r>
          </a:p>
          <a:p>
            <a:r>
              <a:rPr lang="ru-RU" sz="2800" b="1" i="1" dirty="0" smtClean="0">
                <a:solidFill>
                  <a:srgbClr val="FF0000"/>
                </a:solidFill>
              </a:rPr>
              <a:t>Н </a:t>
            </a:r>
            <a:r>
              <a:rPr lang="ru-RU" sz="2800" b="1" i="1" dirty="0" smtClean="0">
                <a:solidFill>
                  <a:srgbClr val="0070C0"/>
                </a:solidFill>
              </a:rPr>
              <a:t>– настойчивый</a:t>
            </a:r>
          </a:p>
          <a:p>
            <a:r>
              <a:rPr lang="ru-RU" sz="2800" b="1" i="1" dirty="0" smtClean="0">
                <a:solidFill>
                  <a:srgbClr val="FF0000"/>
                </a:solidFill>
              </a:rPr>
              <a:t>У</a:t>
            </a:r>
            <a:r>
              <a:rPr lang="ru-RU" sz="2800" b="1" i="1" dirty="0" smtClean="0">
                <a:solidFill>
                  <a:srgbClr val="0070C0"/>
                </a:solidFill>
              </a:rPr>
              <a:t> – уверенный</a:t>
            </a:r>
          </a:p>
          <a:p>
            <a:r>
              <a:rPr lang="ru-RU" sz="2800" b="1" i="1" dirty="0" smtClean="0">
                <a:solidFill>
                  <a:srgbClr val="FF0000"/>
                </a:solidFill>
              </a:rPr>
              <a:t>Р</a:t>
            </a:r>
            <a:r>
              <a:rPr lang="ru-RU" sz="2800" b="1" i="1" dirty="0" smtClean="0">
                <a:solidFill>
                  <a:srgbClr val="0070C0"/>
                </a:solidFill>
              </a:rPr>
              <a:t> – решительный</a:t>
            </a:r>
          </a:p>
          <a:p>
            <a:r>
              <a:rPr lang="ru-RU" sz="2800" b="1" i="1" dirty="0" smtClean="0">
                <a:solidFill>
                  <a:srgbClr val="FF0000"/>
                </a:solidFill>
              </a:rPr>
              <a:t>Ж </a:t>
            </a:r>
            <a:r>
              <a:rPr lang="ru-RU" sz="2800" b="1" i="1" dirty="0" smtClean="0">
                <a:solidFill>
                  <a:srgbClr val="0070C0"/>
                </a:solidFill>
              </a:rPr>
              <a:t>– жизнерадостный</a:t>
            </a:r>
          </a:p>
          <a:p>
            <a:r>
              <a:rPr lang="ru-RU" sz="2800" b="1" i="1" dirty="0" smtClean="0">
                <a:solidFill>
                  <a:srgbClr val="FF0000"/>
                </a:solidFill>
              </a:rPr>
              <a:t>А</a:t>
            </a:r>
            <a:r>
              <a:rPr lang="ru-RU" sz="2800" b="1" i="1" dirty="0" smtClean="0">
                <a:solidFill>
                  <a:srgbClr val="0070C0"/>
                </a:solidFill>
              </a:rPr>
              <a:t> – активный</a:t>
            </a:r>
          </a:p>
          <a:p>
            <a:r>
              <a:rPr lang="ru-RU" sz="2800" b="1" i="1" dirty="0" smtClean="0">
                <a:solidFill>
                  <a:srgbClr val="FF0000"/>
                </a:solidFill>
              </a:rPr>
              <a:t>Н</a:t>
            </a:r>
            <a:r>
              <a:rPr lang="ru-RU" sz="2800" b="1" i="1" dirty="0" smtClean="0">
                <a:solidFill>
                  <a:srgbClr val="0070C0"/>
                </a:solidFill>
              </a:rPr>
              <a:t> – несгибаемой воли</a:t>
            </a:r>
          </a:p>
          <a:p>
            <a:endParaRPr lang="ru-RU" sz="2800" dirty="0"/>
          </a:p>
        </p:txBody>
      </p:sp>
      <p:pic>
        <p:nvPicPr>
          <p:cNvPr id="6" name="Рисунок 5" descr="17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578" y="1968843"/>
            <a:ext cx="6336486" cy="4040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81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Игра «ИМЯ»</a:t>
            </a:r>
            <a:br>
              <a:rPr lang="ru-RU" b="1" i="1" dirty="0" smtClean="0">
                <a:solidFill>
                  <a:srgbClr val="002060"/>
                </a:solidFill>
                <a:latin typeface="Georgia" panose="02040502050405020303" pitchFamily="18" charset="0"/>
              </a:rPr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540844" y="1575183"/>
            <a:ext cx="5395783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sz="4000" b="1" i="1" dirty="0" smtClean="0">
                <a:solidFill>
                  <a:srgbClr val="FF0000"/>
                </a:solidFill>
              </a:rPr>
              <a:t>АЙГУЛЬ</a:t>
            </a:r>
            <a:endParaRPr lang="ru-RU" sz="4000" i="1" dirty="0" smtClean="0">
              <a:solidFill>
                <a:srgbClr val="FF0000"/>
              </a:solidFill>
            </a:endParaRPr>
          </a:p>
          <a:p>
            <a:r>
              <a:rPr lang="ru-RU" sz="2400" b="1" i="1" dirty="0" smtClean="0">
                <a:solidFill>
                  <a:srgbClr val="FF0000"/>
                </a:solidFill>
              </a:rPr>
              <a:t>А</a:t>
            </a:r>
            <a:r>
              <a:rPr lang="ru-RU" sz="2400" b="1" i="1" dirty="0" smtClean="0"/>
              <a:t> </a:t>
            </a:r>
            <a:r>
              <a:rPr lang="ru-RU" sz="2400" b="1" i="1" dirty="0" smtClean="0">
                <a:solidFill>
                  <a:srgbClr val="0070C0"/>
                </a:solidFill>
              </a:rPr>
              <a:t>–</a:t>
            </a:r>
            <a:r>
              <a:rPr lang="ru-RU" sz="2400" b="1" i="1" dirty="0" smtClean="0"/>
              <a:t> </a:t>
            </a:r>
            <a:r>
              <a:rPr lang="ru-RU" sz="2400" b="1" i="1" dirty="0" smtClean="0">
                <a:solidFill>
                  <a:srgbClr val="0070C0"/>
                </a:solidFill>
              </a:rPr>
              <a:t>активная</a:t>
            </a:r>
          </a:p>
          <a:p>
            <a:r>
              <a:rPr lang="ru-RU" sz="2400" b="1" i="1" dirty="0" smtClean="0">
                <a:solidFill>
                  <a:srgbClr val="FF0000"/>
                </a:solidFill>
              </a:rPr>
              <a:t>Й </a:t>
            </a:r>
            <a:r>
              <a:rPr lang="ru-RU" sz="2400" b="1" i="1" dirty="0" smtClean="0">
                <a:solidFill>
                  <a:srgbClr val="0070C0"/>
                </a:solidFill>
              </a:rPr>
              <a:t>– интуитивная</a:t>
            </a:r>
          </a:p>
          <a:p>
            <a:r>
              <a:rPr lang="ru-RU" sz="2400" b="1" i="1" dirty="0" smtClean="0">
                <a:solidFill>
                  <a:srgbClr val="FF0000"/>
                </a:solidFill>
              </a:rPr>
              <a:t>Г</a:t>
            </a:r>
            <a:r>
              <a:rPr lang="ru-RU" sz="2400" b="1" i="1" dirty="0" smtClean="0">
                <a:solidFill>
                  <a:srgbClr val="0070C0"/>
                </a:solidFill>
              </a:rPr>
              <a:t> – гордая</a:t>
            </a:r>
          </a:p>
          <a:p>
            <a:r>
              <a:rPr lang="ru-RU" sz="2400" b="1" i="1" dirty="0" smtClean="0">
                <a:solidFill>
                  <a:srgbClr val="FF0000"/>
                </a:solidFill>
              </a:rPr>
              <a:t>У</a:t>
            </a:r>
            <a:r>
              <a:rPr lang="ru-RU" sz="2400" b="1" i="1" dirty="0" smtClean="0">
                <a:solidFill>
                  <a:srgbClr val="0070C0"/>
                </a:solidFill>
              </a:rPr>
              <a:t> – умная, уверенная, уважительная</a:t>
            </a:r>
          </a:p>
          <a:p>
            <a:r>
              <a:rPr lang="ru-RU" sz="2400" b="1" i="1" dirty="0" smtClean="0">
                <a:solidFill>
                  <a:srgbClr val="FF0000"/>
                </a:solidFill>
              </a:rPr>
              <a:t>Л</a:t>
            </a:r>
            <a:r>
              <a:rPr lang="ru-RU" sz="2400" b="1" i="1" dirty="0" smtClean="0">
                <a:solidFill>
                  <a:srgbClr val="0070C0"/>
                </a:solidFill>
              </a:rPr>
              <a:t> – любящая</a:t>
            </a:r>
          </a:p>
          <a:p>
            <a:r>
              <a:rPr lang="ru-RU" sz="2400" b="1" i="1" dirty="0" smtClean="0">
                <a:solidFill>
                  <a:srgbClr val="FF0000"/>
                </a:solidFill>
              </a:rPr>
              <a:t>Ь</a:t>
            </a:r>
            <a:r>
              <a:rPr lang="ru-RU" sz="2400" b="1" i="1" dirty="0" smtClean="0">
                <a:solidFill>
                  <a:srgbClr val="0070C0"/>
                </a:solidFill>
              </a:rPr>
              <a:t> – мягкая</a:t>
            </a:r>
          </a:p>
          <a:p>
            <a:endParaRPr lang="ru-RU" sz="2400" dirty="0" smtClean="0"/>
          </a:p>
          <a:p>
            <a:endParaRPr lang="ru-RU" dirty="0"/>
          </a:p>
        </p:txBody>
      </p:sp>
      <p:pic>
        <p:nvPicPr>
          <p:cNvPr id="5" name="Рисунок 4" descr="18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56086"/>
            <a:ext cx="6590270" cy="4799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90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Игра «ИМЯ»</a:t>
            </a:r>
            <a:br>
              <a:rPr lang="ru-RU" b="1" i="1" dirty="0" smtClean="0">
                <a:solidFill>
                  <a:srgbClr val="002060"/>
                </a:solidFill>
                <a:latin typeface="Georgia" panose="02040502050405020303" pitchFamily="18" charset="0"/>
              </a:rPr>
            </a:b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803006" y="2165684"/>
            <a:ext cx="6978316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sz="4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София</a:t>
            </a:r>
          </a:p>
          <a:p>
            <a:pPr>
              <a:buNone/>
            </a:pPr>
            <a:endParaRPr lang="ru-RU" b="1" i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2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</a:t>
            </a:r>
            <a:r>
              <a:rPr lang="ru-RU" sz="24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– смелость, совестливость</a:t>
            </a:r>
          </a:p>
          <a:p>
            <a:pPr>
              <a:buNone/>
            </a:pPr>
            <a:r>
              <a:rPr lang="ru-RU" sz="2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lang="ru-RU" sz="24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– отвага, ответственность</a:t>
            </a:r>
          </a:p>
          <a:p>
            <a:pPr>
              <a:buNone/>
            </a:pPr>
            <a:r>
              <a:rPr lang="ru-RU" sz="2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Ф</a:t>
            </a:r>
            <a:r>
              <a:rPr lang="ru-RU" sz="24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– фокус на положительном</a:t>
            </a:r>
          </a:p>
          <a:p>
            <a:pPr>
              <a:buNone/>
            </a:pPr>
            <a:r>
              <a:rPr lang="ru-RU" sz="2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lang="ru-RU" sz="24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– интерес к жизни</a:t>
            </a:r>
          </a:p>
          <a:p>
            <a:pPr>
              <a:buNone/>
            </a:pPr>
            <a:r>
              <a:rPr lang="ru-RU" sz="2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Я</a:t>
            </a:r>
            <a:r>
              <a:rPr lang="ru-RU" sz="24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– ясность ума</a:t>
            </a:r>
          </a:p>
          <a:p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42" y="2483318"/>
            <a:ext cx="3933241" cy="366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04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205" y="461378"/>
            <a:ext cx="10952747" cy="2070066"/>
          </a:xfrm>
          <a:noFill/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Georgia" panose="02040502050405020303" pitchFamily="18" charset="0"/>
              </a:rPr>
              <a:t>При всех изменениях, произошедших в жизни </a:t>
            </a:r>
            <a:r>
              <a:rPr lang="ru-RU" sz="36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ребёнка в связи с началом обучения в школе, </a:t>
            </a:r>
            <a:r>
              <a:rPr lang="ru-RU" sz="3600" b="1" dirty="0">
                <a:solidFill>
                  <a:srgbClr val="C00000"/>
                </a:solidFill>
                <a:latin typeface="Georgia" panose="02040502050405020303" pitchFamily="18" charset="0"/>
              </a:rPr>
              <a:t>родителям не стоит забывать: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226518" y="2127183"/>
            <a:ext cx="6622181" cy="4493538"/>
          </a:xfrm>
          <a:prstGeom prst="rect">
            <a:avLst/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ru-RU" sz="24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Первоклассники остаются очень эмоциональными; 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ru-RU" sz="24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Обладают повышенной возбудимостью;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ru-RU" sz="24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Быстро утомляются; 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ru-RU" sz="24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Их внимание неустойчиво; 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ru-RU" sz="24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Поведение зависит от внешней ситуации</a:t>
            </a:r>
            <a:r>
              <a:rPr lang="ru-RU" sz="2400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/>
            <a:endParaRPr lang="ru-RU" sz="2400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Если </a:t>
            </a:r>
            <a:r>
              <a:rPr lang="ru-RU" sz="2000" b="1" i="1" dirty="0">
                <a:solidFill>
                  <a:srgbClr val="C00000"/>
                </a:solidFill>
                <a:latin typeface="Georgia" panose="02040502050405020303" pitchFamily="18" charset="0"/>
              </a:rPr>
              <a:t>же мы с вами учтём новое положение детей, их возрастные особенности, применим немного изобретательности, то наши дети очень спокойно преодолеют период адаптации детей к школе.</a:t>
            </a:r>
          </a:p>
          <a:p>
            <a:pPr lvl="0"/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82" y="2345206"/>
            <a:ext cx="4953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42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7030A0"/>
                </a:solidFill>
                <a:latin typeface="Georgia" panose="02040502050405020303" pitchFamily="18" charset="0"/>
              </a:rPr>
              <a:t>Найдем смыслы в значимых словах</a:t>
            </a:r>
            <a:r>
              <a:rPr lang="ru-RU" dirty="0">
                <a:solidFill>
                  <a:srgbClr val="7030A0"/>
                </a:solidFill>
                <a:latin typeface="Georgia" panose="02040502050405020303" pitchFamily="18" charset="0"/>
              </a:rPr>
              <a:t/>
            </a:r>
            <a:br>
              <a:rPr lang="ru-RU" dirty="0">
                <a:solidFill>
                  <a:srgbClr val="7030A0"/>
                </a:solidFill>
                <a:latin typeface="Georgia" panose="02040502050405020303" pitchFamily="18" charset="0"/>
              </a:rPr>
            </a:br>
            <a:endParaRPr lang="ru-RU" dirty="0">
              <a:solidFill>
                <a:srgbClr val="7030A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53776" y="2184935"/>
            <a:ext cx="6198669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ШКОЛА</a:t>
            </a:r>
          </a:p>
          <a:p>
            <a:endParaRPr lang="ru-RU" b="1" dirty="0"/>
          </a:p>
          <a:p>
            <a:r>
              <a:rPr lang="ru-RU" sz="3200" b="1" dirty="0" smtClean="0"/>
              <a:t>	</a:t>
            </a:r>
            <a:r>
              <a:rPr lang="ru-RU" sz="3200" b="1" dirty="0" smtClean="0">
                <a:solidFill>
                  <a:srgbClr val="FF0000"/>
                </a:solidFill>
              </a:rPr>
              <a:t>Ш</a:t>
            </a:r>
            <a:r>
              <a:rPr lang="ru-RU" sz="3200" b="1" dirty="0" smtClean="0"/>
              <a:t> </a:t>
            </a:r>
            <a:r>
              <a:rPr lang="ru-RU" sz="3200" b="1" dirty="0"/>
              <a:t>– шаг в будущее</a:t>
            </a:r>
            <a:endParaRPr lang="ru-RU" sz="3200" dirty="0"/>
          </a:p>
          <a:p>
            <a:r>
              <a:rPr lang="ru-RU" sz="3200" b="1" dirty="0" smtClean="0"/>
              <a:t>	</a:t>
            </a:r>
            <a:r>
              <a:rPr lang="ru-RU" sz="3200" b="1" dirty="0" smtClean="0">
                <a:solidFill>
                  <a:srgbClr val="FF0000"/>
                </a:solidFill>
              </a:rPr>
              <a:t>К</a:t>
            </a:r>
            <a:r>
              <a:rPr lang="ru-RU" sz="3200" b="1" dirty="0" smtClean="0"/>
              <a:t> </a:t>
            </a:r>
            <a:r>
              <a:rPr lang="ru-RU" sz="3200" b="1" dirty="0"/>
              <a:t>– культура </a:t>
            </a:r>
            <a:endParaRPr lang="ru-RU" sz="3200" dirty="0"/>
          </a:p>
          <a:p>
            <a:r>
              <a:rPr lang="ru-RU" sz="3200" b="1" dirty="0" smtClean="0"/>
              <a:t>	</a:t>
            </a:r>
            <a:r>
              <a:rPr lang="ru-RU" sz="3200" b="1" dirty="0" smtClean="0">
                <a:solidFill>
                  <a:srgbClr val="FF0000"/>
                </a:solidFill>
              </a:rPr>
              <a:t>О</a:t>
            </a:r>
            <a:r>
              <a:rPr lang="ru-RU" sz="3200" b="1" dirty="0" smtClean="0"/>
              <a:t> </a:t>
            </a:r>
            <a:r>
              <a:rPr lang="ru-RU" sz="3200" b="1" dirty="0"/>
              <a:t>– открытия</a:t>
            </a:r>
            <a:endParaRPr lang="ru-RU" sz="3200" dirty="0"/>
          </a:p>
          <a:p>
            <a:r>
              <a:rPr lang="ru-RU" sz="3200" b="1" dirty="0" smtClean="0"/>
              <a:t>	</a:t>
            </a:r>
            <a:r>
              <a:rPr lang="ru-RU" sz="3200" b="1" dirty="0" smtClean="0">
                <a:solidFill>
                  <a:srgbClr val="FF0000"/>
                </a:solidFill>
              </a:rPr>
              <a:t>Л</a:t>
            </a:r>
            <a:r>
              <a:rPr lang="ru-RU" sz="3200" b="1" dirty="0" smtClean="0"/>
              <a:t> </a:t>
            </a:r>
            <a:r>
              <a:rPr lang="ru-RU" sz="3200" b="1" dirty="0"/>
              <a:t>– </a:t>
            </a:r>
            <a:r>
              <a:rPr lang="ru-RU" sz="3200" b="1" dirty="0" smtClean="0"/>
              <a:t>любознательность</a:t>
            </a:r>
            <a:endParaRPr lang="ru-RU" sz="3200" dirty="0"/>
          </a:p>
          <a:p>
            <a:r>
              <a:rPr lang="ru-RU" sz="3200" b="1" dirty="0" smtClean="0"/>
              <a:t>	</a:t>
            </a:r>
            <a:r>
              <a:rPr lang="ru-RU" sz="3200" b="1" dirty="0" smtClean="0">
                <a:solidFill>
                  <a:srgbClr val="FF0000"/>
                </a:solidFill>
              </a:rPr>
              <a:t>А</a:t>
            </a:r>
            <a:r>
              <a:rPr lang="ru-RU" sz="3200" b="1" dirty="0" smtClean="0"/>
              <a:t> </a:t>
            </a:r>
            <a:r>
              <a:rPr lang="ru-RU" sz="3200" b="1" dirty="0"/>
              <a:t>– активность</a:t>
            </a:r>
            <a:endParaRPr lang="ru-RU" sz="3200" dirty="0"/>
          </a:p>
          <a:p>
            <a:endParaRPr lang="ru-RU" sz="32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51" y="3015049"/>
            <a:ext cx="5241657" cy="2868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39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7030A0"/>
                </a:solidFill>
                <a:latin typeface="Georgia" panose="02040502050405020303" pitchFamily="18" charset="0"/>
              </a:rPr>
              <a:t>Найдем смыслы в значимых словах</a:t>
            </a:r>
            <a:r>
              <a:rPr lang="ru-RU" dirty="0">
                <a:solidFill>
                  <a:srgbClr val="7030A0"/>
                </a:solidFill>
                <a:latin typeface="Georgia" panose="02040502050405020303" pitchFamily="18" charset="0"/>
              </a:rPr>
              <a:t/>
            </a:r>
            <a:br>
              <a:rPr lang="ru-RU" dirty="0">
                <a:solidFill>
                  <a:srgbClr val="7030A0"/>
                </a:solidFill>
                <a:latin typeface="Georgia" panose="02040502050405020303" pitchFamily="18" charset="0"/>
              </a:rPr>
            </a:br>
            <a:endParaRPr lang="ru-RU" dirty="0">
              <a:solidFill>
                <a:srgbClr val="7030A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53776" y="2184935"/>
            <a:ext cx="6198669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КЛАСС</a:t>
            </a:r>
          </a:p>
          <a:p>
            <a:endParaRPr lang="ru-RU" b="1" dirty="0"/>
          </a:p>
          <a:p>
            <a:r>
              <a:rPr lang="ru-RU" sz="3200" b="1" dirty="0" smtClean="0"/>
              <a:t>	</a:t>
            </a:r>
            <a:r>
              <a:rPr lang="ru-RU" sz="3200" b="1" dirty="0" smtClean="0">
                <a:solidFill>
                  <a:srgbClr val="FF0000"/>
                </a:solidFill>
              </a:rPr>
              <a:t>К </a:t>
            </a:r>
            <a:r>
              <a:rPr lang="ru-RU" sz="3200" b="1" dirty="0"/>
              <a:t>– </a:t>
            </a:r>
            <a:r>
              <a:rPr lang="ru-RU" sz="3200" b="1" dirty="0" smtClean="0"/>
              <a:t>книги</a:t>
            </a:r>
            <a:endParaRPr lang="ru-RU" sz="3200" dirty="0"/>
          </a:p>
          <a:p>
            <a:r>
              <a:rPr lang="ru-RU" sz="3200" b="1" dirty="0" smtClean="0"/>
              <a:t>	</a:t>
            </a:r>
            <a:r>
              <a:rPr lang="ru-RU" sz="3200" b="1" dirty="0" smtClean="0">
                <a:solidFill>
                  <a:srgbClr val="FF0000"/>
                </a:solidFill>
              </a:rPr>
              <a:t>Л </a:t>
            </a:r>
            <a:r>
              <a:rPr lang="ru-RU" sz="3200" b="1" dirty="0"/>
              <a:t>– </a:t>
            </a:r>
            <a:r>
              <a:rPr lang="ru-RU" sz="3200" b="1" dirty="0" smtClean="0"/>
              <a:t>линейка </a:t>
            </a:r>
            <a:endParaRPr lang="ru-RU" sz="3200" dirty="0"/>
          </a:p>
          <a:p>
            <a:r>
              <a:rPr lang="ru-RU" sz="3200" b="1" dirty="0" smtClean="0"/>
              <a:t>	</a:t>
            </a:r>
            <a:r>
              <a:rPr lang="ru-RU" sz="3200" b="1" dirty="0" smtClean="0">
                <a:solidFill>
                  <a:srgbClr val="FF0000"/>
                </a:solidFill>
              </a:rPr>
              <a:t>А</a:t>
            </a:r>
            <a:r>
              <a:rPr lang="ru-RU" sz="3200" b="1" dirty="0" smtClean="0"/>
              <a:t> – алфавит</a:t>
            </a:r>
          </a:p>
          <a:p>
            <a:r>
              <a:rPr lang="ru-RU" sz="3200" b="1" dirty="0" smtClean="0"/>
              <a:t>	</a:t>
            </a:r>
            <a:r>
              <a:rPr lang="ru-RU" sz="3200" b="1" dirty="0">
                <a:solidFill>
                  <a:srgbClr val="FF0000"/>
                </a:solidFill>
              </a:rPr>
              <a:t>С</a:t>
            </a:r>
            <a:r>
              <a:rPr lang="ru-RU" sz="3200" b="1" dirty="0" smtClean="0"/>
              <a:t> </a:t>
            </a:r>
            <a:r>
              <a:rPr lang="ru-RU" sz="3200" b="1" dirty="0"/>
              <a:t>– </a:t>
            </a:r>
            <a:r>
              <a:rPr lang="ru-RU" sz="3200" b="1" dirty="0" smtClean="0"/>
              <a:t>слова</a:t>
            </a:r>
            <a:endParaRPr lang="ru-RU" sz="3200" dirty="0"/>
          </a:p>
          <a:p>
            <a:r>
              <a:rPr lang="ru-RU" sz="3200" b="1" dirty="0" smtClean="0"/>
              <a:t>	</a:t>
            </a:r>
            <a:r>
              <a:rPr lang="ru-RU" sz="3200" b="1" dirty="0">
                <a:solidFill>
                  <a:srgbClr val="FF0000"/>
                </a:solidFill>
              </a:rPr>
              <a:t>С</a:t>
            </a:r>
            <a:r>
              <a:rPr lang="ru-RU" sz="3200" b="1" dirty="0" smtClean="0"/>
              <a:t> </a:t>
            </a:r>
            <a:r>
              <a:rPr lang="ru-RU" sz="3200" b="1" dirty="0"/>
              <a:t>– </a:t>
            </a:r>
            <a:r>
              <a:rPr lang="ru-RU" sz="3200" b="1" dirty="0" smtClean="0"/>
              <a:t>события</a:t>
            </a:r>
            <a:endParaRPr lang="ru-RU" sz="3200" dirty="0"/>
          </a:p>
          <a:p>
            <a:endParaRPr lang="ru-RU" sz="3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72" y="2466531"/>
            <a:ext cx="5932531" cy="3566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7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505" y="365125"/>
            <a:ext cx="11790948" cy="1685056"/>
          </a:xfrm>
        </p:spPr>
        <p:txBody>
          <a:bodyPr>
            <a:noAutofit/>
          </a:bodyPr>
          <a:lstStyle/>
          <a:p>
            <a:r>
              <a:rPr lang="ru-RU" sz="2500" b="1" i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За парту садятся ваши дети. Но учиться нужно и вам, уважаемые родители!  </a:t>
            </a: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Найти ответы на многие непростые вопросы воспитательного процесса вы сможете в книге «Семейное воспитание: как стать хорошим родителем», разработанной Институтом Семейного Воспитания из Астаны и изданной на двух языках: казахском </a:t>
            </a:r>
            <a:r>
              <a:rPr lang="ru-RU" sz="2200" b="1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и русском.</a:t>
            </a:r>
            <a:endParaRPr lang="ru-RU" sz="2200" b="1" dirty="0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4" name="Picture 3" descr="C:\Users\Николай\Desktop\Обложк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7313" y="2265273"/>
            <a:ext cx="3023072" cy="4202142"/>
          </a:xfrm>
          <a:prstGeom prst="rect">
            <a:avLst/>
          </a:prstGeom>
          <a:ln w="9525">
            <a:solidFill>
              <a:schemeClr val="accent2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sp>
        <p:nvSpPr>
          <p:cNvPr id="6" name="TextBox 5"/>
          <p:cNvSpPr txBox="1"/>
          <p:nvPr/>
        </p:nvSpPr>
        <p:spPr>
          <a:xfrm>
            <a:off x="3782728" y="2242686"/>
            <a:ext cx="820072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книге представлен материал, который позволит</a:t>
            </a:r>
            <a:r>
              <a:rPr lang="ru-RU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вам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самостоятельно оценить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уровень своей педагогической культуры;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понять,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какими качествами, знаниями, навыками должны обладать хороший папа и хорошая мама;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знать,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как правильно формулировать требования к ребенку;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научиться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позитивно урегулировать конфликты и делать так, чтобы в конечном счете выиграли все;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онять,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как уберечь от соперничества братьев и сестер;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освоить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правила эффективного общения с детьми; понять, как правильно хвалить ребенка и какими могут быть наказания.</a:t>
            </a:r>
          </a:p>
          <a:p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b="1" i="1" dirty="0" smtClean="0">
                <a:solidFill>
                  <a:srgbClr val="C0000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Хороший родитель обязательно прилагает усилия, чтобы совершенствовать свои педагогические навыки, поскольку он уважает одно из священных прав человека, рождающего в мире, - право на правильное и доброе воспитание</a:t>
            </a:r>
            <a:r>
              <a:rPr lang="ru-RU" b="1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.</a:t>
            </a:r>
            <a:endParaRPr lang="ru-RU" b="1" i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75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184" y="420131"/>
            <a:ext cx="11865522" cy="1270558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Институт Семейного Воспитания выпускает  единственный в республике  журнал, посвященный вопросам семейного воспитания: </a:t>
            </a:r>
            <a:br>
              <a:rPr lang="ru-RU" sz="2700" b="1" dirty="0" smtClean="0">
                <a:solidFill>
                  <a:srgbClr val="7030A0"/>
                </a:solidFill>
                <a:latin typeface="Georgia" panose="02040502050405020303" pitchFamily="18" charset="0"/>
              </a:rPr>
            </a:br>
            <a:r>
              <a:rPr lang="ru-RU" sz="3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«ОТБАСЫЛЫК ТЕРБИЕ (СЕМЕЙНОЕ ВОСПИТАНИЕ)»</a:t>
            </a:r>
            <a:endParaRPr lang="ru-RU" sz="34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85" y="2367815"/>
            <a:ext cx="3715665" cy="376191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12775" y="1941752"/>
            <a:ext cx="766693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В журнале содержится специальный раздел «Семья и Я».</a:t>
            </a:r>
          </a:p>
          <a:p>
            <a:r>
              <a:rPr lang="ru-RU" sz="1900" b="1" dirty="0" smtClean="0"/>
              <a:t>В этом разделе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1900" b="1" dirty="0" smtClean="0"/>
              <a:t>ведущие </a:t>
            </a:r>
            <a:r>
              <a:rPr lang="ru-RU" sz="1900" b="1" dirty="0"/>
              <a:t>педагоги Казахстана </a:t>
            </a:r>
            <a:r>
              <a:rPr lang="ru-RU" sz="1900" b="1" dirty="0" smtClean="0"/>
              <a:t>дают ответы на вопросы, возникающие у родителей;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1900" b="1" dirty="0"/>
              <a:t>п</a:t>
            </a:r>
            <a:r>
              <a:rPr lang="ru-RU" sz="1900" b="1" dirty="0" smtClean="0"/>
              <a:t>редставители </a:t>
            </a:r>
            <a:r>
              <a:rPr lang="ru-RU" sz="1900" b="1" dirty="0"/>
              <a:t>лучших казахстанских семей делятся рецептами счастливой жизни и дают советы подрастающему </a:t>
            </a:r>
            <a:r>
              <a:rPr lang="ru-RU" sz="1900" b="1" dirty="0" smtClean="0"/>
              <a:t>поколению;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1900" b="1" dirty="0"/>
              <a:t>п</a:t>
            </a:r>
            <a:r>
              <a:rPr lang="ru-RU" sz="1900" b="1" dirty="0" smtClean="0"/>
              <a:t>убликуются новые интересные и полезные развивающие программы, которые могут освоить родители.</a:t>
            </a:r>
          </a:p>
          <a:p>
            <a:endParaRPr lang="ru-RU" sz="1900" b="1" dirty="0"/>
          </a:p>
          <a:p>
            <a:r>
              <a:rPr lang="ru-RU" sz="1900" b="1" dirty="0" smtClean="0">
                <a:solidFill>
                  <a:srgbClr val="FF0000"/>
                </a:solidFill>
              </a:rPr>
              <a:t>Каждый из вас может оформить подписку на этот журнал.</a:t>
            </a:r>
          </a:p>
          <a:p>
            <a:endParaRPr lang="ru-RU" sz="1900" b="1" dirty="0"/>
          </a:p>
          <a:p>
            <a:r>
              <a:rPr lang="ru-RU" sz="1900" b="1" dirty="0" smtClean="0"/>
              <a:t>Обращайтесь </a:t>
            </a:r>
            <a:r>
              <a:rPr lang="ru-RU" sz="1900" b="1" dirty="0"/>
              <a:t>в редакцию «</a:t>
            </a:r>
            <a:r>
              <a:rPr lang="ru-RU" sz="1900" b="1" dirty="0" err="1"/>
              <a:t>Отбасылық</a:t>
            </a:r>
            <a:r>
              <a:rPr lang="ru-RU" sz="1900" b="1" dirty="0"/>
              <a:t> </a:t>
            </a:r>
            <a:r>
              <a:rPr lang="ru-RU" sz="1900" b="1" dirty="0" err="1"/>
              <a:t>тәрбие</a:t>
            </a:r>
            <a:r>
              <a:rPr lang="ru-RU" sz="1900" b="1" dirty="0"/>
              <a:t>. Семейное воспитание» по тел: (7172) 655-119, </a:t>
            </a:r>
            <a:r>
              <a:rPr lang="en-US" sz="1900" b="1" dirty="0"/>
              <a:t>e</a:t>
            </a:r>
            <a:r>
              <a:rPr lang="ru-RU" sz="1900" b="1" dirty="0"/>
              <a:t>-</a:t>
            </a:r>
            <a:r>
              <a:rPr lang="en-US" sz="1900" b="1" dirty="0"/>
              <a:t>mail</a:t>
            </a:r>
            <a:r>
              <a:rPr lang="ru-RU" sz="1900" b="1" dirty="0"/>
              <a:t>: </a:t>
            </a:r>
            <a:r>
              <a:rPr lang="en-US" sz="1900" b="1" dirty="0" err="1"/>
              <a:t>ife</a:t>
            </a:r>
            <a:r>
              <a:rPr lang="ru-RU" sz="1900" b="1" dirty="0"/>
              <a:t>-</a:t>
            </a:r>
            <a:r>
              <a:rPr lang="en-US" sz="1900" b="1" dirty="0"/>
              <a:t>journal</a:t>
            </a:r>
            <a:r>
              <a:rPr lang="ru-RU" sz="1900" b="1" dirty="0"/>
              <a:t>@</a:t>
            </a:r>
            <a:r>
              <a:rPr lang="en-US" sz="1900" b="1" dirty="0"/>
              <a:t>mail</a:t>
            </a:r>
            <a:r>
              <a:rPr lang="ru-RU" sz="1900" b="1" dirty="0"/>
              <a:t>.</a:t>
            </a:r>
            <a:r>
              <a:rPr lang="en-US" sz="1900" b="1" dirty="0" err="1"/>
              <a:t>ru</a:t>
            </a:r>
            <a:r>
              <a:rPr lang="ru-RU" sz="1900" b="1" dirty="0"/>
              <a:t>.</a:t>
            </a:r>
          </a:p>
          <a:p>
            <a:endParaRPr lang="ru-RU" sz="1900" b="1" dirty="0" smtClean="0"/>
          </a:p>
          <a:p>
            <a:r>
              <a:rPr lang="ru-RU" sz="2000" b="1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Мы уверены: наш журнал будет вам очень полезен!</a:t>
            </a:r>
            <a:endParaRPr lang="ru-RU" sz="2000" b="1" i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41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alpha val="4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2466" y="250257"/>
            <a:ext cx="10515600" cy="180642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Уважаемые родители! </a:t>
            </a:r>
            <a:r>
              <a:rPr lang="ru-RU" dirty="0" smtClean="0">
                <a:solidFill>
                  <a:srgbClr val="7030A0"/>
                </a:solidFill>
                <a:latin typeface="Georgia" panose="02040502050405020303" pitchFamily="18" charset="0"/>
              </a:rPr>
              <a:t>Желаем вам и вашим первоклассникам  успехов </a:t>
            </a:r>
            <a:r>
              <a:rPr lang="ru-RU" smtClean="0">
                <a:solidFill>
                  <a:srgbClr val="7030A0"/>
                </a:solidFill>
                <a:latin typeface="Georgia" panose="02040502050405020303" pitchFamily="18" charset="0"/>
              </a:rPr>
              <a:t>во всем!</a:t>
            </a:r>
            <a:r>
              <a:rPr lang="ru-RU" dirty="0" smtClean="0">
                <a:solidFill>
                  <a:srgbClr val="7030A0"/>
                </a:solidFill>
                <a:latin typeface="Georgia" panose="02040502050405020303" pitchFamily="18" charset="0"/>
              </a:rPr>
              <a:t/>
            </a:r>
            <a:br>
              <a:rPr lang="ru-RU" dirty="0" smtClean="0">
                <a:solidFill>
                  <a:srgbClr val="7030A0"/>
                </a:solidFill>
                <a:latin typeface="Georgia" panose="02040502050405020303" pitchFamily="18" charset="0"/>
              </a:rPr>
            </a:br>
            <a:r>
              <a:rPr lang="ru-RU" b="1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Будьте счастливы!</a:t>
            </a:r>
            <a:br>
              <a:rPr lang="ru-RU" b="1" i="1" dirty="0" smtClean="0">
                <a:solidFill>
                  <a:srgbClr val="C00000"/>
                </a:solidFill>
                <a:latin typeface="Georgia" panose="02040502050405020303" pitchFamily="18" charset="0"/>
              </a:rPr>
            </a:br>
            <a:endParaRPr lang="ru-RU" b="1" i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flipH="1">
            <a:off x="5599385" y="2056686"/>
            <a:ext cx="6278189" cy="4801314"/>
          </a:xfrm>
          <a:prstGeom prst="rect">
            <a:avLst/>
          </a:prstGeom>
          <a:gradFill>
            <a:gsLst>
              <a:gs pos="0">
                <a:schemeClr val="accent1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endParaRPr lang="ru-RU" dirty="0"/>
          </a:p>
          <a:p>
            <a:r>
              <a:rPr lang="ru-RU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Семья – это счастье, любовь и удача,</a:t>
            </a:r>
          </a:p>
          <a:p>
            <a:r>
              <a:rPr lang="ru-RU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Семья – это летом поездки на дачу.</a:t>
            </a:r>
          </a:p>
          <a:p>
            <a:r>
              <a:rPr lang="ru-RU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Семья – это праздник, семейные даты,</a:t>
            </a:r>
          </a:p>
          <a:p>
            <a:r>
              <a:rPr lang="ru-RU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Подарки, покупки, приятные траты.</a:t>
            </a:r>
          </a:p>
          <a:p>
            <a:r>
              <a:rPr lang="ru-RU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	Рождение детей, первый шаг, первый лепет,</a:t>
            </a:r>
          </a:p>
          <a:p>
            <a:r>
              <a:rPr lang="ru-RU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	Мечты о хорошем, волнение и трепет.</a:t>
            </a:r>
          </a:p>
          <a:p>
            <a:r>
              <a:rPr lang="ru-RU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	Семья – это труд, друг о друге забота,</a:t>
            </a:r>
          </a:p>
          <a:p>
            <a:r>
              <a:rPr lang="ru-RU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	Семья – это много домашней работы.</a:t>
            </a:r>
          </a:p>
          <a:p>
            <a:r>
              <a:rPr lang="ru-RU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Семья – это важно! Семья – это сложно!</a:t>
            </a:r>
          </a:p>
          <a:p>
            <a:r>
              <a:rPr lang="ru-RU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Но счастливо жить одному невозможно!</a:t>
            </a:r>
          </a:p>
          <a:p>
            <a:r>
              <a:rPr lang="ru-RU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Всегда будьте вместе, любовь берегите,</a:t>
            </a:r>
          </a:p>
          <a:p>
            <a:r>
              <a:rPr lang="ru-RU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Обиды и ссоры подальше гоните,</a:t>
            </a:r>
          </a:p>
          <a:p>
            <a:r>
              <a:rPr lang="ru-RU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b="1" i="1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Хочу, чтоб про вас говорили друзья:</a:t>
            </a:r>
          </a:p>
          <a:p>
            <a:r>
              <a:rPr lang="ru-RU" b="1" i="1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	Какая хорошая Ваша семья!</a:t>
            </a:r>
          </a:p>
          <a:p>
            <a:endParaRPr lang="ru-RU" dirty="0" smtClean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18" y="2281882"/>
            <a:ext cx="4456568" cy="420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94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0565" y="279133"/>
            <a:ext cx="11453261" cy="1924801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Georgia" panose="02040502050405020303" pitchFamily="18" charset="0"/>
              </a:rPr>
              <a:t>			</a:t>
            </a:r>
            <a:r>
              <a:rPr lang="ru-RU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ЗАКОН </a:t>
            </a:r>
            <a:r>
              <a:rPr lang="ru-RU" b="1" dirty="0">
                <a:solidFill>
                  <a:srgbClr val="C00000"/>
                </a:solidFill>
                <a:latin typeface="Georgia" panose="02040502050405020303" pitchFamily="18" charset="0"/>
              </a:rPr>
              <a:t>ТРЕХ «А»: </a:t>
            </a:r>
            <a:r>
              <a:rPr lang="ru-RU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Georgia" panose="02040502050405020303" pitchFamily="18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АДАПТАЦИЯ</a:t>
            </a:r>
            <a:r>
              <a:rPr lang="ru-RU" sz="3600" b="1" dirty="0">
                <a:solidFill>
                  <a:srgbClr val="C00000"/>
                </a:solidFill>
                <a:latin typeface="Georgia" panose="02040502050405020303" pitchFamily="18" charset="0"/>
              </a:rPr>
              <a:t>, АВТОРИТЕТ, АКТИВНОСТЬ</a:t>
            </a:r>
            <a:br>
              <a:rPr lang="ru-RU" sz="3600" b="1" dirty="0">
                <a:solidFill>
                  <a:srgbClr val="C00000"/>
                </a:solidFill>
                <a:latin typeface="Georgia" panose="02040502050405020303" pitchFamily="18" charset="0"/>
              </a:rPr>
            </a:br>
            <a:endParaRPr lang="ru-RU" sz="36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pic>
        <p:nvPicPr>
          <p:cNvPr id="3" name="Рисунок 2" descr="http://sch134.minsk.edu.by/sm_full.aspx?guid=665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64" y="2088682"/>
            <a:ext cx="3609474" cy="375385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4042612" y="1963554"/>
            <a:ext cx="814938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  <a:latin typeface="Georgia" panose="02040502050405020303" pitchFamily="18" charset="0"/>
              </a:rPr>
              <a:t>АДАПТАЦИЯ РЕБЕНКА К ОБУЧЕНИЮ В ШКОЛЕ </a:t>
            </a:r>
            <a:r>
              <a:rPr lang="ru-RU" b="1" dirty="0">
                <a:solidFill>
                  <a:srgbClr val="7030A0"/>
                </a:solidFill>
              </a:rPr>
              <a:t>– задача родителей: оказать первокласснику моральную и эмоциональную  поддержку, помочь разобраться в непривычной обстановке; период адаптации к школе может продолжаться от 2 недель до полугода.</a:t>
            </a:r>
          </a:p>
          <a:p>
            <a:r>
              <a:rPr lang="ru-RU" b="1" dirty="0">
                <a:solidFill>
                  <a:srgbClr val="7030A0"/>
                </a:solidFill>
              </a:rPr>
              <a:t> </a:t>
            </a:r>
          </a:p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АВТОРИТЕТ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– задача родителей: укрепление и развитие на новый уровень  авторитета родителей, формирование авторитета учителя, школы.</a:t>
            </a:r>
          </a:p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 </a:t>
            </a:r>
          </a:p>
          <a:p>
            <a:r>
              <a:rPr lang="ru-RU" b="1" dirty="0">
                <a:solidFill>
                  <a:srgbClr val="0070C0"/>
                </a:solidFill>
                <a:latin typeface="Georgia" panose="02040502050405020303" pitchFamily="18" charset="0"/>
              </a:rPr>
              <a:t>АКТИВНОСТЬ </a:t>
            </a:r>
            <a:r>
              <a:rPr lang="ru-RU" b="1" dirty="0">
                <a:solidFill>
                  <a:srgbClr val="0070C0"/>
                </a:solidFill>
              </a:rPr>
              <a:t>– задача родителей: установить тесный контакт с педагогом, согласовать требования, чтобы ребенок не пострадал от разногласий, прислушаться к советам, предложить помощь в организации праздников и общих дел — любое участие взрослых в школьной жизни пойдет на пользу ребенку, и тогда сын или дочь будут иметь повод гордиться своими родителями. </a:t>
            </a:r>
          </a:p>
          <a:p>
            <a:endParaRPr lang="ru-R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258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6509" y="365125"/>
            <a:ext cx="11598444" cy="1492551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АДАПТАЦИЯ </a:t>
            </a:r>
            <a:r>
              <a:rPr lang="ru-RU" sz="3600" b="1" dirty="0">
                <a:solidFill>
                  <a:srgbClr val="7030A0"/>
                </a:solidFill>
                <a:latin typeface="Georgia" panose="02040502050405020303" pitchFamily="18" charset="0"/>
              </a:rPr>
              <a:t>РЕБЕНКА </a:t>
            </a:r>
            <a:r>
              <a:rPr lang="ru-RU" sz="3600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К </a:t>
            </a:r>
            <a:r>
              <a:rPr lang="ru-RU" sz="3600" b="1" dirty="0">
                <a:solidFill>
                  <a:srgbClr val="7030A0"/>
                </a:solidFill>
                <a:latin typeface="Georgia" panose="02040502050405020303" pitchFamily="18" charset="0"/>
              </a:rPr>
              <a:t>ОБУЧЕНИЮ В </a:t>
            </a:r>
            <a:r>
              <a:rPr lang="ru-RU" sz="3600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ШКОЛЕ</a:t>
            </a:r>
            <a:r>
              <a:rPr lang="ru-RU" sz="3600" b="1" dirty="0">
                <a:solidFill>
                  <a:srgbClr val="7030A0"/>
                </a:solidFill>
                <a:latin typeface="Georgia" panose="02040502050405020303" pitchFamily="18" charset="0"/>
              </a:rPr>
              <a:t/>
            </a:r>
            <a:br>
              <a:rPr lang="ru-RU" sz="3600" b="1" dirty="0">
                <a:solidFill>
                  <a:srgbClr val="7030A0"/>
                </a:solidFill>
                <a:latin typeface="Georgia" panose="02040502050405020303" pitchFamily="18" charset="0"/>
              </a:rPr>
            </a:br>
            <a:r>
              <a:rPr lang="ru-RU" sz="3600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			</a:t>
            </a:r>
            <a:r>
              <a:rPr lang="ru-RU" b="1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Советы </a:t>
            </a:r>
            <a:r>
              <a:rPr lang="ru-RU" b="1" i="1" dirty="0">
                <a:solidFill>
                  <a:srgbClr val="C00000"/>
                </a:solidFill>
                <a:latin typeface="Georgia" panose="02040502050405020303" pitchFamily="18" charset="0"/>
              </a:rPr>
              <a:t>родителям</a:t>
            </a:r>
            <a:br>
              <a:rPr lang="ru-RU" b="1" i="1" dirty="0">
                <a:solidFill>
                  <a:srgbClr val="C00000"/>
                </a:solidFill>
                <a:latin typeface="Georgia" panose="02040502050405020303" pitchFamily="18" charset="0"/>
              </a:rPr>
            </a:br>
            <a:endParaRPr lang="ru-RU" b="1" i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12974" y="1334530"/>
            <a:ext cx="820488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r>
              <a:rPr lang="ru-RU" sz="40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Совет </a:t>
            </a:r>
            <a:r>
              <a:rPr lang="ru-RU" sz="4000" b="1" dirty="0">
                <a:solidFill>
                  <a:srgbClr val="C00000"/>
                </a:solidFill>
                <a:latin typeface="Georgia" panose="02040502050405020303" pitchFamily="18" charset="0"/>
              </a:rPr>
              <a:t>первый</a:t>
            </a:r>
            <a:r>
              <a:rPr lang="ru-RU" sz="40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:</a:t>
            </a:r>
            <a:r>
              <a:rPr lang="ru-RU" sz="4000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 </a:t>
            </a:r>
            <a:r>
              <a:rPr lang="ru-RU" b="1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самое </a:t>
            </a:r>
            <a:r>
              <a:rPr lang="ru-RU" b="1" i="1" dirty="0">
                <a:solidFill>
                  <a:srgbClr val="002060"/>
                </a:solidFill>
                <a:latin typeface="Georgia" panose="02040502050405020303" pitchFamily="18" charset="0"/>
              </a:rPr>
              <a:t>главное, что вам необходимо  дать своему ребенку — это ваше внимание</a:t>
            </a:r>
            <a:r>
              <a:rPr lang="ru-RU" b="1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.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rgbClr val="C00000"/>
                </a:solidFill>
              </a:rPr>
              <a:t>Будьте </a:t>
            </a:r>
            <a:r>
              <a:rPr lang="ru-RU" b="1" dirty="0">
                <a:solidFill>
                  <a:srgbClr val="C00000"/>
                </a:solidFill>
              </a:rPr>
              <a:t>терпеливы: </a:t>
            </a:r>
            <a:r>
              <a:rPr lang="ru-RU" dirty="0"/>
              <a:t>внимательно выслушивайте его рассказы о школе, задавайте уточняющие вопросы. 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ru-RU" b="1" dirty="0">
                <a:solidFill>
                  <a:srgbClr val="C00000"/>
                </a:solidFill>
              </a:rPr>
              <a:t>Помните: </a:t>
            </a:r>
            <a:r>
              <a:rPr lang="ru-RU" dirty="0"/>
              <a:t>то, что кажется вам не очень важным, для вашего сына или дочери может оказаться самым волнующим событием за весь день! 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rgbClr val="C00000"/>
                </a:solidFill>
              </a:rPr>
              <a:t>Слушай </a:t>
            </a:r>
            <a:r>
              <a:rPr lang="ru-RU" b="1" dirty="0">
                <a:solidFill>
                  <a:srgbClr val="C00000"/>
                </a:solidFill>
              </a:rPr>
              <a:t>своего ребенка </a:t>
            </a:r>
            <a:r>
              <a:rPr lang="ru-RU" b="1" dirty="0" smtClean="0">
                <a:solidFill>
                  <a:srgbClr val="C00000"/>
                </a:solidFill>
              </a:rPr>
              <a:t>внимательно: </a:t>
            </a:r>
            <a:r>
              <a:rPr lang="ru-RU" dirty="0" smtClean="0"/>
              <a:t>тогда сможете </a:t>
            </a:r>
            <a:r>
              <a:rPr lang="ru-RU" dirty="0"/>
              <a:t>понять, в чем малышу нужна ваша помощь, о чем следует поговорить с учительницей, что реально происходит с ребенком после того, как вы прощаетесь с ним у дверей школы.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rgbClr val="C00000"/>
                </a:solidFill>
              </a:rPr>
              <a:t>Школьнику </a:t>
            </a:r>
            <a:r>
              <a:rPr lang="ru-RU" b="1" dirty="0">
                <a:solidFill>
                  <a:srgbClr val="C00000"/>
                </a:solidFill>
              </a:rPr>
              <a:t>нужно внимание и мамы, и папы.</a:t>
            </a:r>
            <a:r>
              <a:rPr lang="ru-RU" dirty="0"/>
              <a:t> Не забывайте выделять для него время, не обремененное домашними </a:t>
            </a:r>
            <a:r>
              <a:rPr lang="ru-RU" dirty="0" smtClean="0"/>
              <a:t>делами, </a:t>
            </a:r>
            <a:r>
              <a:rPr lang="ru-RU" dirty="0"/>
              <a:t>просмотром </a:t>
            </a:r>
            <a:r>
              <a:rPr lang="ru-RU" dirty="0" smtClean="0"/>
              <a:t>телевизора или «общением» с компьютером.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dirty="0">
                <a:solidFill>
                  <a:srgbClr val="C00000"/>
                </a:solidFill>
              </a:rPr>
              <a:t>Помните, </a:t>
            </a:r>
            <a:r>
              <a:rPr lang="ru-RU" dirty="0"/>
              <a:t>что р</a:t>
            </a:r>
            <a:r>
              <a:rPr lang="ru-RU" dirty="0" smtClean="0"/>
              <a:t>ебёнок </a:t>
            </a:r>
            <a:r>
              <a:rPr lang="ru-RU" dirty="0"/>
              <a:t>больше всего нуждается в нашей любви тогда, когда он её меньше всего её </a:t>
            </a:r>
            <a:r>
              <a:rPr lang="ru-RU" dirty="0" smtClean="0"/>
              <a:t>заслуживает (польский педагог, писатель </a:t>
            </a:r>
            <a:r>
              <a:rPr lang="ru-RU" dirty="0" err="1" smtClean="0"/>
              <a:t>Януш</a:t>
            </a:r>
            <a:r>
              <a:rPr lang="ru-RU" dirty="0" smtClean="0"/>
              <a:t> Корчак).</a:t>
            </a:r>
          </a:p>
          <a:p>
            <a:endParaRPr lang="ru-RU" b="1" i="1" dirty="0" smtClean="0">
              <a:solidFill>
                <a:srgbClr val="7030A0"/>
              </a:solidFill>
              <a:latin typeface="Georgia" panose="02040502050405020303" pitchFamily="18" charset="0"/>
            </a:endParaRPr>
          </a:p>
          <a:p>
            <a:r>
              <a:rPr lang="ru-RU" b="1" i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Если ребенок увидит ваш интерес к его делам и заботам, он обязательно почувствует вашу поддержку.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4" y="2379194"/>
            <a:ext cx="3490956" cy="3265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7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21381"/>
            <a:ext cx="11174128" cy="243934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Georgia" panose="02040502050405020303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Совет </a:t>
            </a:r>
            <a:r>
              <a:rPr lang="ru-RU" b="1" dirty="0">
                <a:solidFill>
                  <a:srgbClr val="C00000"/>
                </a:solidFill>
                <a:latin typeface="Georgia" panose="02040502050405020303" pitchFamily="18" charset="0"/>
              </a:rPr>
              <a:t>второй: </a:t>
            </a:r>
            <a:r>
              <a:rPr lang="ru-RU" b="1" i="1" dirty="0">
                <a:solidFill>
                  <a:srgbClr val="7030A0"/>
                </a:solidFill>
                <a:latin typeface="Georgia" panose="02040502050405020303" pitchFamily="18" charset="0"/>
              </a:rPr>
              <a:t>поддержите в ребенке его стремление стать школьником, развивайте и поощряйте желание учиться. </a:t>
            </a:r>
            <a:r>
              <a:rPr lang="ru-RU" b="1" i="1" dirty="0">
                <a:solidFill>
                  <a:srgbClr val="7030A0"/>
                </a:solidFill>
              </a:rPr>
              <a:t/>
            </a:r>
            <a:br>
              <a:rPr lang="ru-RU" b="1" i="1" dirty="0">
                <a:solidFill>
                  <a:srgbClr val="7030A0"/>
                </a:solidFill>
              </a:rPr>
            </a:br>
            <a:endParaRPr lang="ru-RU" b="1" i="1" dirty="0"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21229" y="2204186"/>
            <a:ext cx="8296977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ü"/>
            </a:pPr>
            <a:endParaRPr lang="ru-RU" sz="24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Выражайте </a:t>
            </a:r>
            <a:r>
              <a:rPr lang="ru-RU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свою искреннюю заинтересованность в школьных делах и заботах вашего ребенка</a:t>
            </a:r>
            <a:r>
              <a:rPr lang="ru-RU" sz="24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endParaRPr lang="ru-RU" sz="24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Отмечайте его успехи и не скупитесь на похвалу</a:t>
            </a:r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каждой его работе обязательно найдите, за что можно было бы его похвалить. </a:t>
            </a:r>
            <a:endParaRPr lang="ru-RU" sz="2400" b="1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endParaRPr lang="ru-RU" sz="2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Помните: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похвала и эмоциональная поддержка («Молодец!», «Ты так хорошо справился!») способны заметно повысить интеллектуальные 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достижения ребенка.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36" y="2660724"/>
            <a:ext cx="3991426" cy="4062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70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2013" y="1"/>
            <a:ext cx="11473313" cy="134753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Georgia" panose="02040502050405020303" pitchFamily="18" charset="0"/>
              </a:rPr>
              <a:t/>
            </a:r>
            <a:br>
              <a:rPr lang="ru-RU" b="1" dirty="0" smtClean="0">
                <a:latin typeface="Georgia" panose="02040502050405020303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Совет </a:t>
            </a:r>
            <a:r>
              <a:rPr lang="ru-RU" b="1" dirty="0">
                <a:solidFill>
                  <a:srgbClr val="C00000"/>
                </a:solidFill>
                <a:latin typeface="Georgia" panose="02040502050405020303" pitchFamily="18" charset="0"/>
              </a:rPr>
              <a:t>третий: </a:t>
            </a:r>
            <a:r>
              <a:rPr lang="ru-RU" b="1" i="1" dirty="0">
                <a:solidFill>
                  <a:srgbClr val="002060"/>
                </a:solidFill>
                <a:latin typeface="Georgia" panose="02040502050405020303" pitchFamily="18" charset="0"/>
              </a:rPr>
              <a:t>помогите ребенку войти в новый режим жизни.</a:t>
            </a:r>
            <a:br>
              <a:rPr lang="ru-RU" b="1" i="1" dirty="0">
                <a:solidFill>
                  <a:srgbClr val="002060"/>
                </a:solidFill>
                <a:latin typeface="Georgia" panose="02040502050405020303" pitchFamily="18" charset="0"/>
              </a:rPr>
            </a:br>
            <a:endParaRPr lang="ru-RU" b="1" i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38030" y="1347537"/>
            <a:ext cx="7812799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Обсудите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ребенком те правила и нормы, с которыми он встретился в школе. Объясните их необходимость и целесообразность.</a:t>
            </a:r>
          </a:p>
          <a:p>
            <a:pPr algn="just"/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Составьте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вместе с ребенком распорядок дня, следите за его соблюдением.</a:t>
            </a:r>
          </a:p>
          <a:p>
            <a:pPr algn="just"/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Распорядок дня в жизни первоклассника имеет важное значение. У ребенка появились новые обязанности, которые требуют от него большей собранности, дисциплинированности – распорядок дня помогает правильно сочетать труд и отдых, привыкать к новым условиям жизни. </a:t>
            </a:r>
            <a:endParaRPr lang="ru-RU" sz="16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endParaRPr lang="ru-RU" sz="16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Контролируйте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продолжительность выполнения ребенком домашних заданий (в первом классе - 1-1,5 часа, включая чтение), а также время сна (сон должен составлять не менее 9-10 часов в сутки для полноценного отдыха).</a:t>
            </a:r>
          </a:p>
          <a:p>
            <a:pPr algn="just"/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Помните: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распорядке дня необходимо чередовать малоподвижные виды деятельности с двигательной активностью, интеллектуальные и физические виды деятельности.</a:t>
            </a:r>
          </a:p>
          <a:p>
            <a:pPr lvl="0" algn="just"/>
            <a:endParaRPr lang="ru-RU" sz="16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Проследите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 тем, чтобы уменьшить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(и отследить качество) просматриваемых телепрограмм и время игры на компьютере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6" y="2886283"/>
            <a:ext cx="4207494" cy="2734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81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0073" y="336884"/>
            <a:ext cx="11010499" cy="176142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Georgia" panose="02040502050405020303" pitchFamily="18" charset="0"/>
              </a:rPr>
              <a:t/>
            </a:r>
            <a:br>
              <a:rPr lang="ru-RU" b="1" dirty="0" smtClean="0">
                <a:latin typeface="Georgia" panose="02040502050405020303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Совет </a:t>
            </a:r>
            <a:r>
              <a:rPr lang="ru-RU" b="1" dirty="0">
                <a:solidFill>
                  <a:srgbClr val="C00000"/>
                </a:solidFill>
                <a:latin typeface="Georgia" panose="02040502050405020303" pitchFamily="18" charset="0"/>
              </a:rPr>
              <a:t>четвертый</a:t>
            </a:r>
            <a:r>
              <a:rPr lang="ru-RU" b="1" i="1" dirty="0">
                <a:solidFill>
                  <a:srgbClr val="C00000"/>
                </a:solidFill>
                <a:latin typeface="Georgia" panose="02040502050405020303" pitchFamily="18" charset="0"/>
              </a:rPr>
              <a:t>: </a:t>
            </a:r>
            <a:r>
              <a:rPr lang="ru-RU" b="1" i="1" dirty="0">
                <a:solidFill>
                  <a:srgbClr val="002060"/>
                </a:solidFill>
                <a:latin typeface="Georgia" panose="02040502050405020303" pitchFamily="18" charset="0"/>
              </a:rPr>
              <a:t>умейте сохранять спокойствие по отношению к школьным заботам </a:t>
            </a:r>
            <a:r>
              <a:rPr lang="ru-RU" b="1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и трудностям ребенка</a:t>
            </a:r>
            <a:r>
              <a:rPr lang="ru-RU" b="1" i="1" dirty="0">
                <a:solidFill>
                  <a:srgbClr val="002060"/>
                </a:solidFill>
                <a:latin typeface="Georgia" panose="02040502050405020303" pitchFamily="18" charset="0"/>
              </a:rPr>
              <a:t>.</a:t>
            </a: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91251" y="2098306"/>
            <a:ext cx="7600749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ru-RU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Ребенок пришел из школы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- не торопитесь приставать к нему с вопросами, дайте ему расслабиться. Если видите, что он огорчен, лучше позже в спокойной беседе попытайтесь узнать о причинах его беспокойства. 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ru-RU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Помните:</a:t>
            </a:r>
            <a:r>
              <a:rPr lang="ru-RU" sz="2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для ребёнка чего-то не уметь, что-то не знать – это нормальное положение вещей. На то он и ребёнок – этим нельзя попрекать. Упреки понижают самооценку ребенка, лишают его уверенности в себе.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ru-RU" sz="2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Ребенок имеет право на ошибку.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Ваш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ребенок пришел в школу, чтобы учиться. Когда человек учится, у него может что-то не сразу получаться, это естественно. </a:t>
            </a:r>
          </a:p>
          <a:p>
            <a:r>
              <a:rPr lang="ru-RU" sz="2200" b="1" i="1" dirty="0" smtClean="0">
                <a:solidFill>
                  <a:srgbClr val="C0000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Видя </a:t>
            </a:r>
            <a:r>
              <a:rPr lang="ru-RU" sz="2200" b="1" i="1" dirty="0">
                <a:solidFill>
                  <a:srgbClr val="C0000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родителей спокойными и уверенными, ребенок почувствует, что бояться школы просто не нужно.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66" y="2723950"/>
            <a:ext cx="4023872" cy="3224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62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490735" cy="107866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Georgia" panose="02040502050405020303" pitchFamily="18" charset="0"/>
              </a:rPr>
              <a:t/>
            </a:r>
            <a:br>
              <a:rPr lang="ru-RU" b="1" dirty="0" smtClean="0">
                <a:latin typeface="Georgia" panose="02040502050405020303" pitchFamily="18" charset="0"/>
              </a:rPr>
            </a:br>
            <a:r>
              <a:rPr lang="ru-RU" b="1" dirty="0">
                <a:latin typeface="Georgia" panose="02040502050405020303" pitchFamily="18" charset="0"/>
              </a:rPr>
              <a:t/>
            </a:r>
            <a:br>
              <a:rPr lang="ru-RU" b="1" dirty="0">
                <a:latin typeface="Georgia" panose="02040502050405020303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Совет </a:t>
            </a:r>
            <a:r>
              <a:rPr lang="ru-RU" b="1" dirty="0">
                <a:solidFill>
                  <a:srgbClr val="C00000"/>
                </a:solidFill>
                <a:latin typeface="Georgia" panose="02040502050405020303" pitchFamily="18" charset="0"/>
              </a:rPr>
              <a:t>пятый: 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помогите ребенку установить отношения со 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сверстниками  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и чувствовать себя уверенно.</a:t>
            </a:r>
            <a:br>
              <a:rPr lang="ru-RU" b="1" i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</a:br>
            <a:endParaRPr lang="ru-RU" b="1" i="1" dirty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1" y="2906829"/>
            <a:ext cx="4966635" cy="37249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04059" y="1790299"/>
            <a:ext cx="698794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Хвалите ребенка за общительность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, радуйтесь вслух его новым школьным знакомствам. 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Поговорите с ним о правилах общения со своими ровесниками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, помогите стать вашему ребенку интересным другим. 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Учите его новым играм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, чтобы он мог показать их друзьям. 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Пригласите одноклассников вашего ребенка к вам домой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— простое чаепитие, а маленький хозяин научится принимать гостей.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стоит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«подкупать» внимание школьных товарищей вашего ребенка дорогими игрушками и одеждой. Так ваш ребенок не научится быть нужным другим сам по себе. Ваш сын или дочь может столкнуться с завистью и неодобрением одноклассников.</a:t>
            </a:r>
          </a:p>
          <a:p>
            <a:pPr lvl="0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b="1" i="1" dirty="0" smtClean="0">
                <a:solidFill>
                  <a:srgbClr val="C0000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Уверенный </a:t>
            </a:r>
            <a:r>
              <a:rPr lang="ru-RU" b="1" i="1" dirty="0">
                <a:solidFill>
                  <a:srgbClr val="C0000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в себе, общительный малыш адаптируется к любой ситуации быстрее и спокойнее.</a:t>
            </a:r>
          </a:p>
        </p:txBody>
      </p:sp>
    </p:spTree>
    <p:extLst>
      <p:ext uri="{BB962C8B-B14F-4D97-AF65-F5344CB8AC3E}">
        <p14:creationId xmlns:p14="http://schemas.microsoft.com/office/powerpoint/2010/main" val="35823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1373</TotalTime>
  <Words>2530</Words>
  <Application>Microsoft Office PowerPoint</Application>
  <PresentationFormat>Широкоэкранный</PresentationFormat>
  <Paragraphs>316</Paragraphs>
  <Slides>34</Slides>
  <Notes>34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42" baseType="lpstr">
      <vt:lpstr>Arial</vt:lpstr>
      <vt:lpstr>Calibri</vt:lpstr>
      <vt:lpstr>Calibri Light</vt:lpstr>
      <vt:lpstr>Courier New</vt:lpstr>
      <vt:lpstr>Georgia</vt:lpstr>
      <vt:lpstr>Times New Roman</vt:lpstr>
      <vt:lpstr>Wingdings</vt:lpstr>
      <vt:lpstr>1_Тема Office</vt:lpstr>
      <vt:lpstr> РЕСПУБЛИКАНСКАЯ РОДИТЕЛЬСКАЯ КОНФЕРЕНЦИЯ на тему  «Психологическая помощь  родителям первоклассников»  </vt:lpstr>
      <vt:lpstr> Начальное обучение – это старт сознательной жизни в мир взрослых, и от его успешности зависит, кем станет ребенок и каким он станет. </vt:lpstr>
      <vt:lpstr>При всех изменениях, произошедших в жизни ребёнка в связи с началом обучения в школе, родителям не стоит забывать:  </vt:lpstr>
      <vt:lpstr>   ЗАКОН ТРЕХ «А»:  АДАПТАЦИЯ, АВТОРИТЕТ, АКТИВНОСТЬ </vt:lpstr>
      <vt:lpstr>АДАПТАЦИЯ РЕБЕНКА К ОБУЧЕНИЮ В ШКОЛЕ    Советы родителям </vt:lpstr>
      <vt:lpstr> Совет второй: поддержите в ребенке его стремление стать школьником, развивайте и поощряйте желание учиться.  </vt:lpstr>
      <vt:lpstr> Совет третий: помогите ребенку войти в новый режим жизни. </vt:lpstr>
      <vt:lpstr> Совет четвертый: умейте сохранять спокойствие по отношению к школьным заботам и трудностям ребенка. </vt:lpstr>
      <vt:lpstr>  Совет пятый: помогите ребенку установить отношения со сверстниками  и чувствовать себя уверенно. </vt:lpstr>
      <vt:lpstr> Совет шестой: умейте быть мудрым по отношению к школьным успехам своего ребенка </vt:lpstr>
      <vt:lpstr>Совет седьмой: старайтесь не перегружать вашего ребенка в первом полугодии первого класса. </vt:lpstr>
      <vt:lpstr>ЗАКОН ВТОРОГО «А»: АВТОРИТЕТ  АВТОРИТЕТ РОДИТЕЛЕЙ </vt:lpstr>
      <vt:lpstr>АВТОРИТЕТ УЧИТЕЛЯ Ваше положительное отношение к школе и учителям упростит ребенку период адаптации </vt:lpstr>
      <vt:lpstr>   ЗАКОН ТРЕТЬЕГО «А»: АКТИВНОСТЬ   АКТИВНОЕ СОТРУДНИЧЕСТВО СЕМЬИ И ШКОЛЫ  Четыре основных ошибки, которые могут быть допущены родителями: </vt:lpstr>
      <vt:lpstr>Ошибка вторая: эпизодический характер контактов </vt:lpstr>
      <vt:lpstr>Ошибка третья: разделение «сфер влияния»</vt:lpstr>
      <vt:lpstr>  Ошибка четвертая: система «руководящих указаний» как основа взаимодействия, тотальный контроль, неоправданное вмешательство в деятельность школы со стороны семьи </vt:lpstr>
      <vt:lpstr>Как понять, что процесс адаптации успешно пройден?  Признаки успешной адаптации:</vt:lpstr>
      <vt:lpstr>   ТРЕТИЙ, и самый важный признак того, что ребенок освоился в школьной среде, является его удовлетворенность межличностными отношениями с одноклассниками и учителем. </vt:lpstr>
      <vt:lpstr>   Чтобы ваш ребенок был уверенным в себе, имел адекватную самооценку, был смелым, инициативным, будьте внимательны к своей речи: проанализируйте, есть ли у вас негативные установки и удалите их из своего общения с ребенком.    </vt:lpstr>
      <vt:lpstr>НЕГАТИВНЫЕ РОДИТЕЛЬСКИЕ УСТАНОВКИ </vt:lpstr>
      <vt:lpstr>НЕГАТИВНЫЕ РОДИТЕЛЬСКИЕ УСТАНОВКИ </vt:lpstr>
      <vt:lpstr>     ПОМНИТЕ: Ребенок относится к себе так, как относятся к нему взрослые.  Негативные установки способны программировать поведение ребенка на годы вперед. Слова, сказанные родителями, часто впопыхах, не задумываясь, превращаются в директивы (команды к действию, поведению, мыслям)  и определяют дальнейшее развитие ребенка.  Найдите в своем арсенале слова любви и восхищения, адресованные вашему ребенку.        Вот ТРИДЦАТЬ способов сказать ребенку «Я тебя люблю».   </vt:lpstr>
      <vt:lpstr>  Рекомендации нейро-психофизиологов для родителей будущих первоклассников - мальчиков и девочек  </vt:lpstr>
      <vt:lpstr> Способствуйте повышению самооценки ребенка, чаще хвалите его, но так, чтобы он знал за что.  </vt:lpstr>
      <vt:lpstr>Эффективный способ создания положительной мотивации – игры. Они могут быть самыми разными. В том числе – «игра в слова». Лучше всего начинать игру с тех, слов, которые являются самыми важными. Например, с имени ребенка. </vt:lpstr>
      <vt:lpstr>Игра «ИМЯ» </vt:lpstr>
      <vt:lpstr>Игра «ИМЯ» </vt:lpstr>
      <vt:lpstr>Игра «ИМЯ» </vt:lpstr>
      <vt:lpstr>Найдем смыслы в значимых словах </vt:lpstr>
      <vt:lpstr>Найдем смыслы в значимых словах </vt:lpstr>
      <vt:lpstr>За парту садятся ваши дети. Но учиться нужно и вам, уважаемые родители!  Найти ответы на многие непростые вопросы воспитательного процесса вы сможете в книге «Семейное воспитание: как стать хорошим родителем», разработанной Институтом Семейного Воспитания из Астаны и изданной на двух языках: казахском и русском.</vt:lpstr>
      <vt:lpstr>Институт Семейного Воспитания выпускает  единственный в республике  журнал, посвященный вопросам семейного воспитания:  «ОТБАСЫЛЫК ТЕРБИЕ (СЕМЕЙНОЕ ВОСПИТАНИЕ)»</vt:lpstr>
      <vt:lpstr> Уважаемые родители! Желаем вам и вашим первоклассникам  успехов во всем! Будьте счастливы!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Lis</cp:lastModifiedBy>
  <cp:revision>162</cp:revision>
  <dcterms:created xsi:type="dcterms:W3CDTF">2014-08-03T05:24:18Z</dcterms:created>
  <dcterms:modified xsi:type="dcterms:W3CDTF">2022-06-11T14:00:31Z</dcterms:modified>
</cp:coreProperties>
</file>