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0" r:id="rId4"/>
    <p:sldId id="262" r:id="rId5"/>
    <p:sldId id="277" r:id="rId6"/>
    <p:sldId id="278" r:id="rId7"/>
    <p:sldId id="279" r:id="rId8"/>
    <p:sldId id="280" r:id="rId9"/>
    <p:sldId id="259" r:id="rId10"/>
    <p:sldId id="258" r:id="rId11"/>
    <p:sldId id="257" r:id="rId12"/>
    <p:sldId id="265" r:id="rId13"/>
    <p:sldId id="264" r:id="rId14"/>
    <p:sldId id="273" r:id="rId15"/>
    <p:sldId id="274" r:id="rId16"/>
    <p:sldId id="275" r:id="rId17"/>
    <p:sldId id="276" r:id="rId18"/>
    <p:sldId id="263" r:id="rId19"/>
    <p:sldId id="268" r:id="rId20"/>
    <p:sldId id="266" r:id="rId21"/>
    <p:sldId id="267" r:id="rId22"/>
    <p:sldId id="270" r:id="rId23"/>
    <p:sldId id="269" r:id="rId24"/>
    <p:sldId id="271" r:id="rId25"/>
    <p:sldId id="272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5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E394-37C9-69A3-93C2-983D62BAA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88A6E6-7711-E678-E90D-C6AEB3324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A6B064-9904-154F-032D-9EC92E03E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CFC1E-61A5-5F85-75AE-E3EB791F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293D85-E75F-45F4-4BC4-F844DED6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7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505BC-1887-C138-2A0A-59D08AD6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253B58-1EE9-6BA1-E693-028EC7A72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01341-3CDC-9DA3-3F15-8746387A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AC7BBB-FC52-9352-99F1-7B69F1CF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64BEA-077C-1B18-5BA6-07B16D7C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82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694670-A643-6B1B-05E9-58AA974D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FD1F84-F81C-4D7F-78A5-DD66FCC23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9397B2-A531-40BC-CF75-692BD141D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22DB8-01A7-28AE-4D46-DC7D27E4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9C5C10-4316-700C-7E26-10C625C4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85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BA12C-B847-4EF9-A40E-3DF90924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5C87C-396C-6E3B-A634-B7B689965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27D551-E79D-BB64-E179-AEBE8878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175E95-CCD2-777E-097E-93C23A45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A88B0-3977-5872-7124-EE1D5B5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79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60EF1-E832-B083-861D-DA66246F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CD9F96-0D90-0C9D-3AB3-9EC24E78B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C7784-7C95-7F1B-9482-DE4B9587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33566A-A6DC-278E-0334-84DFB260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622BF3-1B60-DEA9-BC14-723E22CD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09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83916-B07F-3A2A-83A0-9D2EFE4E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DCBE1A-9A50-37F5-2A79-6A19909B7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DD494C-D37E-E1CC-3659-EE58E3134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CF5090-E7ED-6107-4B16-22CA670A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367E5A-AFCE-5A4B-A09A-BB1164E88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40C1E2-B904-127D-DF74-92DD8881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6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86911-9A3B-5194-5E7E-9B787275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0B062-06A5-35FA-EDF0-BF2123074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4AFA9C-9D20-203C-5F73-FA0DA8425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49FB61-6E34-4A93-776D-0A64F1593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A2425A-0230-F12E-7FEA-9587701779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60C57E-CA13-E9A2-78A7-488341FC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74002E-6228-3BC1-9CE1-8C4DB2F0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9DB99C-3F66-2AC8-1D5C-2F01B94C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53C30-A910-5D7C-945B-6C455E2A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F3323-585E-BDFF-AF43-20E7754F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7B853B-CE5C-B60C-D471-984290BA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F3352D-117D-827C-343E-633FF9ED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59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29CFF4-74AE-6B0F-1FF7-93692D218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0EFB2E-2088-DE59-6D9E-0A8F1A3F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B27373-C317-A774-3610-34ECAE4B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55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CD958-220D-E01D-E283-73804F40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CA8C3E-C226-45A7-B233-BD7FB71F0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F14295-000A-A987-E181-279C19DBF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53F04-3FD3-CDA0-8CC9-8190E9C5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489E90-3B97-8E0C-37F6-EA7AAEB5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4FDB8F-BFC3-ED96-BD75-304A00535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8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06882-715C-83CB-99F1-4B28A410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3988F2-AF09-D141-61D4-48973AF8F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ED128A-EC43-3EE7-F4E8-7809EDA2E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416985-3A65-4D4A-33C0-9945E08E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C85C95-5063-F3FF-527C-A552E4A6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F345E8-9922-1C18-6237-4BBC03DB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7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74AEF-CE67-DD6E-E727-A1BDEAB5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284AA4-40BD-BA12-FE83-29AA2A40F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87F1CE-22AB-9DAC-088A-9CCE852E0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7292C-63C3-4747-A7D5-7F7A770475F3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6E9976-F3E2-FFA0-78A3-CF02EAE82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94A8F-9E1C-C7A0-EA7C-0EF0061F7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03A86-FB7A-4FA2-A620-8BC3DB70C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76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7DB5E-1F57-2895-DBC9-07D15196E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E15E8A-D302-C249-94FA-8E20C1BEDE71}"/>
              </a:ext>
            </a:extLst>
          </p:cNvPr>
          <p:cNvSpPr txBox="1"/>
          <p:nvPr/>
        </p:nvSpPr>
        <p:spPr>
          <a:xfrm>
            <a:off x="1330960" y="457815"/>
            <a:ext cx="684784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«Центр развития ребенка – детский сад № 104 «Золотая рыбка» . Орска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3F19A-9668-FB04-4B3C-89201940A29A}"/>
              </a:ext>
            </a:extLst>
          </p:cNvPr>
          <p:cNvSpPr txBox="1"/>
          <p:nvPr/>
        </p:nvSpPr>
        <p:spPr>
          <a:xfrm>
            <a:off x="1838960" y="2452915"/>
            <a:ext cx="5669280" cy="138499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«Интерактивная игротека: 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будущего первоклассника»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45B9C-0F87-02EE-33A0-AAF03AE7E5A3}"/>
              </a:ext>
            </a:extLst>
          </p:cNvPr>
          <p:cNvSpPr txBox="1"/>
          <p:nvPr/>
        </p:nvSpPr>
        <p:spPr>
          <a:xfrm>
            <a:off x="3525520" y="4586514"/>
            <a:ext cx="5120640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Портнова Елена Александровна,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ВКК</a:t>
            </a:r>
          </a:p>
        </p:txBody>
      </p:sp>
    </p:spTree>
    <p:extLst>
      <p:ext uri="{BB962C8B-B14F-4D97-AF65-F5344CB8AC3E}">
        <p14:creationId xmlns:p14="http://schemas.microsoft.com/office/powerpoint/2010/main" val="851975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7113A-2EE3-63B5-02AA-AF83661FA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1BE6DF-6CA5-90D0-F676-E0F74C95E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687956"/>
            <a:ext cx="4216400" cy="54196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152B7CB-0E06-5EBA-AAD3-A3979A8D6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t="23778" r="15333" b="13289"/>
          <a:stretch>
            <a:fillRect/>
          </a:stretch>
        </p:blipFill>
        <p:spPr bwMode="auto">
          <a:xfrm>
            <a:off x="5027930" y="274319"/>
            <a:ext cx="3780790" cy="27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EFADF0-9065-27A8-1B8E-BA3AE2A46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260" y="3397797"/>
            <a:ext cx="4119232" cy="25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EA42C-6ABF-167D-F559-EEE2E314A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89A494B-F5ED-BDFF-CCAD-F5664726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13" b="4864"/>
          <a:stretch>
            <a:fillRect/>
          </a:stretch>
        </p:blipFill>
        <p:spPr>
          <a:xfrm>
            <a:off x="162560" y="1320800"/>
            <a:ext cx="880872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71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DF5CD-8DAC-59D7-4DFE-B83FE3EDF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6A0926-D77D-B60F-21F6-90D6CEDD2B9C}"/>
              </a:ext>
            </a:extLst>
          </p:cNvPr>
          <p:cNvSpPr txBox="1"/>
          <p:nvPr/>
        </p:nvSpPr>
        <p:spPr>
          <a:xfrm>
            <a:off x="975360" y="725902"/>
            <a:ext cx="7366000" cy="56938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Вот что для нас «Интерактивная игротека» — это прежде всего СООБЩЕСТВО.</a:t>
            </a:r>
            <a:endParaRPr lang="ru-RU" sz="2800" dirty="0"/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Сообщество, где: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исполнителя программы становится её соавтором и разработчиком.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пассивного слушателя становится активным исследователем, который учится с радостью и азартом.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стороннего наблюдателя превращается в осознанного партнёра, который понимает цели, видит прогресс и знает, как помочь.</a:t>
            </a:r>
          </a:p>
        </p:txBody>
      </p:sp>
    </p:spTree>
    <p:extLst>
      <p:ext uri="{BB962C8B-B14F-4D97-AF65-F5344CB8AC3E}">
        <p14:creationId xmlns:p14="http://schemas.microsoft.com/office/powerpoint/2010/main" val="3810276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51D74-B745-4F49-4D13-0D80DF64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78596-183B-182B-7236-4E996A534161}"/>
              </a:ext>
            </a:extLst>
          </p:cNvPr>
          <p:cNvSpPr txBox="1"/>
          <p:nvPr/>
        </p:nvSpPr>
        <p:spPr>
          <a:xfrm>
            <a:off x="1158240" y="1078081"/>
            <a:ext cx="7254240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скромные, но важные результаты: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Более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авторских интерактивных игр, созданных силами нашей команды.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педагогов-единомышленников, которые регулярно пополняют копилку.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рост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вовлечённости родителей — они стали чаще интересоваться не бытовыми вопросами, а именно образовательным процессом.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И главное —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искренняя увлечённость детей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них играть на нашей платформе — это награда, это интересно, это «как у взрослых».</a:t>
            </a:r>
          </a:p>
        </p:txBody>
      </p:sp>
    </p:spTree>
    <p:extLst>
      <p:ext uri="{BB962C8B-B14F-4D97-AF65-F5344CB8AC3E}">
        <p14:creationId xmlns:p14="http://schemas.microsoft.com/office/powerpoint/2010/main" val="306069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CEED2-7807-82F2-24D0-98211ADBE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E524D3-11F1-B79A-FCEF-138858FE4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8" y="252585"/>
            <a:ext cx="4606802" cy="34551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527D99-C935-E5F4-4833-F5B4A1241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3"/>
          <a:stretch/>
        </p:blipFill>
        <p:spPr>
          <a:xfrm>
            <a:off x="3906308" y="2620566"/>
            <a:ext cx="4810971" cy="390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78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0484A-A88E-EAF7-7E76-CD0C65CD1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4715A9-4395-B103-DC1B-AF92EF79F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4" y="992220"/>
            <a:ext cx="3888632" cy="51848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0C4B3-8F24-3A51-3792-10619C910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16" y="992219"/>
            <a:ext cx="3888632" cy="51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2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8D071-305A-C8B5-50B8-697160535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ECA60B-8253-A1EB-907E-EB62D962F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237647"/>
            <a:ext cx="4005127" cy="300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E8DFCA-F2DA-054D-F814-C259F0880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t="7229" r="-326" b="10073"/>
          <a:stretch/>
        </p:blipFill>
        <p:spPr>
          <a:xfrm>
            <a:off x="4868544" y="178200"/>
            <a:ext cx="3994441" cy="280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F835F8-6B0D-7945-9000-11A4A88AC960}"/>
              </a:ext>
            </a:extLst>
          </p:cNvPr>
          <p:cNvSpPr/>
          <p:nvPr/>
        </p:nvSpPr>
        <p:spPr>
          <a:xfrm>
            <a:off x="419100" y="220726"/>
            <a:ext cx="4250871" cy="2634234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Рекомендации по формированию инфраструктуры дошкольных образовательных организаций и комплектац3ии учебно-методических материалов в целях реализации образовательных программ дошкольного образования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п. 1.4.7.2.1. Компьютер педагога с периферией /ноутбук, многофункциональное устройство /принтер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407C1A-21CD-A778-C724-8E2D176D0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2"/>
          <a:stretch/>
        </p:blipFill>
        <p:spPr>
          <a:xfrm>
            <a:off x="4681859" y="3237647"/>
            <a:ext cx="4273504" cy="304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926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C3813-60D5-7B0A-5553-2895B43AD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3818B6-33E8-2391-757D-BAA5CB49E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257174"/>
            <a:ext cx="3689987" cy="302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E7CB99-B677-40BD-9D6D-C98919214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18" y="3429000"/>
            <a:ext cx="2123846" cy="3245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143E3A-98C6-D723-A9C7-1CFA669A3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9"/>
          <a:stretch/>
        </p:blipFill>
        <p:spPr>
          <a:xfrm>
            <a:off x="4815294" y="3361436"/>
            <a:ext cx="2020888" cy="3239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D660A6-6191-F19F-4960-D6CD6FD83C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57174"/>
            <a:ext cx="4086227" cy="306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830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B62B7-BB85-5995-FEDB-25C228BF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D8A587-C8C4-508F-55EF-5CF4A0536830}"/>
              </a:ext>
            </a:extLst>
          </p:cNvPr>
          <p:cNvSpPr txBox="1"/>
          <p:nvPr/>
        </p:nvSpPr>
        <p:spPr>
          <a:xfrm>
            <a:off x="1828800" y="2804662"/>
            <a:ext cx="5486400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мы пришли именно на этот конкурс?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72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EF22C-9358-5A17-E113-7F595B52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F407A9-BE40-5BA3-6641-3E7C0AD0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0" b="5061"/>
          <a:stretch>
            <a:fillRect/>
          </a:stretch>
        </p:blipFill>
        <p:spPr>
          <a:xfrm>
            <a:off x="147320" y="1341120"/>
            <a:ext cx="884936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60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031661-3D7E-27B0-666D-703B952F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333936"/>
            <a:ext cx="6436659" cy="41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79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01A36-A63C-95BD-F809-25EC77599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E31746-4B04-2493-E55B-A711B1F1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4" t="4667" r="7778" b="10592"/>
          <a:stretch>
            <a:fillRect/>
          </a:stretch>
        </p:blipFill>
        <p:spPr>
          <a:xfrm>
            <a:off x="142240" y="731520"/>
            <a:ext cx="8919888" cy="468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80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DDD56-AA71-EBBB-21F4-BCE8D0D3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5B7833-C9D9-339A-1953-4345DB59E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9" t="4075" r="25058" b="14345"/>
          <a:stretch>
            <a:fillRect/>
          </a:stretch>
        </p:blipFill>
        <p:spPr>
          <a:xfrm>
            <a:off x="294381" y="650240"/>
            <a:ext cx="8555237" cy="537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39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48CB1-259E-68E9-2FCF-1609227C7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BA265-0041-92FC-D9C8-1DECA8F24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22" t="4667" r="23668" b="18098"/>
          <a:stretch>
            <a:fillRect/>
          </a:stretch>
        </p:blipFill>
        <p:spPr>
          <a:xfrm>
            <a:off x="1026160" y="325120"/>
            <a:ext cx="7264400" cy="59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88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9E547-55C1-5F92-BA05-4958144B6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F4F80D-B8F4-F27F-2C4F-6E9D42A15A3D}"/>
              </a:ext>
            </a:extLst>
          </p:cNvPr>
          <p:cNvSpPr txBox="1"/>
          <p:nvPr/>
        </p:nvSpPr>
        <p:spPr>
          <a:xfrm>
            <a:off x="1635760" y="2561677"/>
            <a:ext cx="61366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совместного творчества, доверия и постоянного развития.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7302-3EE8-88B6-F836-DB9C785A5673}"/>
              </a:ext>
            </a:extLst>
          </p:cNvPr>
          <p:cNvSpPr txBox="1"/>
          <p:nvPr/>
        </p:nvSpPr>
        <p:spPr>
          <a:xfrm>
            <a:off x="751840" y="1494659"/>
            <a:ext cx="6136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ресурс – это:</a:t>
            </a:r>
          </a:p>
        </p:txBody>
      </p:sp>
    </p:spTree>
    <p:extLst>
      <p:ext uri="{BB962C8B-B14F-4D97-AF65-F5344CB8AC3E}">
        <p14:creationId xmlns:p14="http://schemas.microsoft.com/office/powerpoint/2010/main" val="1521663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2C3CA-C2A4-2E76-B395-C3CC663E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311669-1F4F-3A56-E966-0567A7E6613A}"/>
              </a:ext>
            </a:extLst>
          </p:cNvPr>
          <p:cNvSpPr txBox="1"/>
          <p:nvPr/>
        </p:nvSpPr>
        <p:spPr>
          <a:xfrm>
            <a:off x="1117600" y="2808796"/>
            <a:ext cx="7823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наш ресурс стал тиражируемым, чтобы в любом, даже самом отдалённом детском саду, педагоги могли создать такое же сообщество — открытое, поддерживающее, творческое.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364FE-F8CA-E38A-FBD9-29A4639257D3}"/>
              </a:ext>
            </a:extLst>
          </p:cNvPr>
          <p:cNvSpPr txBox="1"/>
          <p:nvPr/>
        </p:nvSpPr>
        <p:spPr>
          <a:xfrm>
            <a:off x="751840" y="1494659"/>
            <a:ext cx="6136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мечтаем:</a:t>
            </a:r>
          </a:p>
        </p:txBody>
      </p:sp>
    </p:spTree>
    <p:extLst>
      <p:ext uri="{BB962C8B-B14F-4D97-AF65-F5344CB8AC3E}">
        <p14:creationId xmlns:p14="http://schemas.microsoft.com/office/powerpoint/2010/main" val="1169279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56702-F765-DB16-97B7-C6C74BBBC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CA747-F48A-EA62-9CD6-07D101B02A49}"/>
              </a:ext>
            </a:extLst>
          </p:cNvPr>
          <p:cNvSpPr txBox="1"/>
          <p:nvPr/>
        </p:nvSpPr>
        <p:spPr>
          <a:xfrm>
            <a:off x="1158240" y="2571837"/>
            <a:ext cx="73761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будущее образования — не в дорогих лицензионных программах, а в руках самих педагогов, детей и родителей, объединённых общей целью.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B2F28-0A1B-A443-4BCD-2D7F08CBEBB0}"/>
              </a:ext>
            </a:extLst>
          </p:cNvPr>
          <p:cNvSpPr txBox="1"/>
          <p:nvPr/>
        </p:nvSpPr>
        <p:spPr>
          <a:xfrm>
            <a:off x="751840" y="1494659"/>
            <a:ext cx="6136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верим:</a:t>
            </a:r>
          </a:p>
        </p:txBody>
      </p:sp>
    </p:spTree>
    <p:extLst>
      <p:ext uri="{BB962C8B-B14F-4D97-AF65-F5344CB8AC3E}">
        <p14:creationId xmlns:p14="http://schemas.microsoft.com/office/powerpoint/2010/main" val="274535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C74A8-D766-B4C5-AE68-B86789131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8DB8E4-EF02-168D-69B3-D5FDEBC7D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0" y="850602"/>
            <a:ext cx="6664960" cy="444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5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F21AE-4D7B-65A0-2397-49A9E51F6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CE792E-4D04-D519-F43F-5D9767033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814" t="12296" r="8815" b="17630"/>
          <a:stretch>
            <a:fillRect/>
          </a:stretch>
        </p:blipFill>
        <p:spPr>
          <a:xfrm>
            <a:off x="1473200" y="680427"/>
            <a:ext cx="6461760" cy="549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7DDD3-3E2B-F7E8-DDE5-D2BDB7098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6D8A32-A2F5-4439-A975-4EE87AEAF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900" r="92950">
                        <a14:foregroundMark x1="6900" y1="51200" x2="14200" y2="82300"/>
                        <a14:foregroundMark x1="14200" y1="82300" x2="14350" y2="82600"/>
                        <a14:foregroundMark x1="6900" y1="72800" x2="13750" y2="89600"/>
                        <a14:foregroundMark x1="13750" y1="89600" x2="13750" y2="89600"/>
                        <a14:foregroundMark x1="16200" y1="68500" x2="26750" y2="67900"/>
                        <a14:foregroundMark x1="26750" y1="67900" x2="33100" y2="68200"/>
                        <a14:foregroundMark x1="25150" y1="46300" x2="39200" y2="57600"/>
                        <a14:foregroundMark x1="39200" y1="57600" x2="39200" y2="57600"/>
                        <a14:foregroundMark x1="7500" y1="78600" x2="7500" y2="78600"/>
                        <a14:foregroundMark x1="8400" y1="73400" x2="7350" y2="81000"/>
                        <a14:foregroundMark x1="48800" y1="71300" x2="50900" y2="85000"/>
                        <a14:foregroundMark x1="34600" y1="70400" x2="44800" y2="70400"/>
                        <a14:foregroundMark x1="36900" y1="75600" x2="47700" y2="76500"/>
                        <a14:foregroundMark x1="57000" y1="66700" x2="71500" y2="66700"/>
                        <a14:foregroundMark x1="53950" y1="72200" x2="70100" y2="73100"/>
                        <a14:foregroundMark x1="76050" y1="70400" x2="92050" y2="81300"/>
                        <a14:foregroundMark x1="73900" y1="79800" x2="83200" y2="81300"/>
                        <a14:foregroundMark x1="91600" y1="24100" x2="92950" y2="28900"/>
                        <a14:foregroundMark x1="41150" y1="25600" x2="46200" y2="39000"/>
                        <a14:foregroundMark x1="48500" y1="37800" x2="46000" y2="52600"/>
                        <a14:foregroundMark x1="46000" y1="52600" x2="45300" y2="53000"/>
                        <a14:foregroundMark x1="80000" y1="39900" x2="83950" y2="64000"/>
                        <a14:foregroundMark x1="83950" y1="64000" x2="83950" y2="64300"/>
                        <a14:foregroundMark x1="87800" y1="41400" x2="88700" y2="49100"/>
                        <a14:foregroundMark x1="89900" y1="45100" x2="91750" y2="47500"/>
                        <a14:foregroundMark x1="65100" y1="84700" x2="65100" y2="84700"/>
                        <a14:foregroundMark x1="65100" y1="81300" x2="65100" y2="81300"/>
                        <a14:foregroundMark x1="72250" y1="83500" x2="72250" y2="83500"/>
                        <a14:foregroundMark x1="70850" y1="82000" x2="70850" y2="82000"/>
                      </a14:backgroundRemoval>
                    </a14:imgEffect>
                  </a14:imgLayer>
                </a14:imgProps>
              </a:ext>
            </a:extLst>
          </a:blip>
          <a:srcRect l="3655" t="290" r="5650" b="-290"/>
          <a:stretch>
            <a:fillRect/>
          </a:stretch>
        </p:blipFill>
        <p:spPr>
          <a:xfrm>
            <a:off x="2529840" y="2600960"/>
            <a:ext cx="6360160" cy="35063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1A2563-C082-1D5C-86EC-FA6F8F3F6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054" y1="82568" x2="58784" y2="67027"/>
                        <a14:foregroundMark x1="39459" y1="67162" x2="66351" y2="74054"/>
                        <a14:foregroundMark x1="49054" y1="65541" x2="62432" y2="72703"/>
                        <a14:foregroundMark x1="39189" y1="73378" x2="46081" y2="65541"/>
                        <a14:foregroundMark x1="57973" y1="69324" x2="64459" y2="72432"/>
                        <a14:foregroundMark x1="25946" y1="78784" x2="48649" y2="88378"/>
                        <a14:foregroundMark x1="29054" y1="86216" x2="44730" y2="82027"/>
                        <a14:foregroundMark x1="29730" y1="77568" x2="38649" y2="77568"/>
                        <a14:foregroundMark x1="82162" y1="64595" x2="85270" y2="74054"/>
                        <a14:foregroundMark x1="85946" y1="63378" x2="85946" y2="63378"/>
                        <a14:foregroundMark x1="65000" y1="86622" x2="74324" y2="87162"/>
                        <a14:foregroundMark x1="74324" y1="87162" x2="76757" y2="845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7831" y="363367"/>
            <a:ext cx="3853031" cy="38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64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45C0D-F4FB-8301-A461-6D6241F53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24DAFEDA-B414-952A-E347-F92D08FDA5BC}"/>
              </a:ext>
            </a:extLst>
          </p:cNvPr>
          <p:cNvSpPr/>
          <p:nvPr/>
        </p:nvSpPr>
        <p:spPr>
          <a:xfrm>
            <a:off x="2442056" y="2192594"/>
            <a:ext cx="4021394" cy="3038168"/>
          </a:xfrm>
          <a:prstGeom prst="triangle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198FB5D-9137-5177-EC75-60E716D8989A}"/>
              </a:ext>
            </a:extLst>
          </p:cNvPr>
          <p:cNvSpPr/>
          <p:nvPr/>
        </p:nvSpPr>
        <p:spPr>
          <a:xfrm>
            <a:off x="3646508" y="934065"/>
            <a:ext cx="1612490" cy="1258529"/>
          </a:xfrm>
          <a:prstGeom prst="ellipse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РЕБЕНОК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2A50BC7-1B3D-1772-5FD2-1AF86612CF21}"/>
              </a:ext>
            </a:extLst>
          </p:cNvPr>
          <p:cNvSpPr/>
          <p:nvPr/>
        </p:nvSpPr>
        <p:spPr>
          <a:xfrm>
            <a:off x="6462188" y="4601497"/>
            <a:ext cx="1612490" cy="1258529"/>
          </a:xfrm>
          <a:prstGeom prst="ellipse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ДОУ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2C9F6C0-1C6A-1DB9-7D75-1F09C7A9E3D0}"/>
              </a:ext>
            </a:extLst>
          </p:cNvPr>
          <p:cNvSpPr/>
          <p:nvPr/>
        </p:nvSpPr>
        <p:spPr>
          <a:xfrm>
            <a:off x="829566" y="4670323"/>
            <a:ext cx="1612490" cy="1258529"/>
          </a:xfrm>
          <a:prstGeom prst="ellipse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РОДИТЕЛЬ</a:t>
            </a:r>
          </a:p>
        </p:txBody>
      </p:sp>
      <p:sp>
        <p:nvSpPr>
          <p:cNvPr id="8" name="Стрелка: вверх-вниз 7">
            <a:extLst>
              <a:ext uri="{FF2B5EF4-FFF2-40B4-BE49-F238E27FC236}">
                <a16:creationId xmlns:a16="http://schemas.microsoft.com/office/drawing/2014/main" id="{2509808C-C78E-C020-9DB7-5E07623D88C9}"/>
              </a:ext>
            </a:extLst>
          </p:cNvPr>
          <p:cNvSpPr/>
          <p:nvPr/>
        </p:nvSpPr>
        <p:spPr>
          <a:xfrm rot="2175958">
            <a:off x="2481867" y="2299268"/>
            <a:ext cx="683490" cy="2104391"/>
          </a:xfrm>
          <a:prstGeom prst="upDownArrow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Стрелка: вверх-вниз 8">
            <a:extLst>
              <a:ext uri="{FF2B5EF4-FFF2-40B4-BE49-F238E27FC236}">
                <a16:creationId xmlns:a16="http://schemas.microsoft.com/office/drawing/2014/main" id="{F8F66A77-1B5B-658F-B903-3B03A25219FD}"/>
              </a:ext>
            </a:extLst>
          </p:cNvPr>
          <p:cNvSpPr/>
          <p:nvPr/>
        </p:nvSpPr>
        <p:spPr>
          <a:xfrm rot="8716470">
            <a:off x="5647011" y="2268451"/>
            <a:ext cx="681249" cy="2104391"/>
          </a:xfrm>
          <a:prstGeom prst="upDownArrow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Стрелка: вверх-вниз 9">
            <a:extLst>
              <a:ext uri="{FF2B5EF4-FFF2-40B4-BE49-F238E27FC236}">
                <a16:creationId xmlns:a16="http://schemas.microsoft.com/office/drawing/2014/main" id="{0F825B5D-CCF5-D819-82F5-E20D87C644A5}"/>
              </a:ext>
            </a:extLst>
          </p:cNvPr>
          <p:cNvSpPr/>
          <p:nvPr/>
        </p:nvSpPr>
        <p:spPr>
          <a:xfrm rot="5400000">
            <a:off x="4133187" y="4655413"/>
            <a:ext cx="639130" cy="2104391"/>
          </a:xfrm>
          <a:prstGeom prst="upDownArrow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30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CDCFD-482F-7A82-0470-956BF878F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8FCAB-6C44-4EAB-4F92-568020732DD9}"/>
              </a:ext>
            </a:extLst>
          </p:cNvPr>
          <p:cNvSpPr txBox="1"/>
          <p:nvPr/>
        </p:nvSpPr>
        <p:spPr>
          <a:xfrm>
            <a:off x="1432560" y="2927341"/>
            <a:ext cx="7325360" cy="2862322"/>
          </a:xfrm>
          <a:prstGeom prst="rect">
            <a:avLst/>
          </a:prstGeom>
          <a:gradFill>
            <a:gsLst>
              <a:gs pos="0">
                <a:srgbClr val="7030A0">
                  <a:tint val="66000"/>
                  <a:satMod val="160000"/>
                  <a:alpha val="3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«Современный мир всё больше становится цифровым. А это означает, что и процесс образования должен также быть цифровым, соответствовать реалиям современного и будущего мира. Цифровой мир позволяет выстраивать индивидуальную образовательную траекторию», отметил директор Департамента государственной политики в сфере высшего образования Минобрнауки России А.Б. Соболев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прессконференции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посвящённой первым результатам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вышеобозначенного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приоритетного проекта, в декабре 2017 года в г. Москве.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E37AA1-008E-0EA7-E308-442E7581DD4C}"/>
              </a:ext>
            </a:extLst>
          </p:cNvPr>
          <p:cNvSpPr txBox="1"/>
          <p:nvPr/>
        </p:nvSpPr>
        <p:spPr>
          <a:xfrm>
            <a:off x="955040" y="1114504"/>
            <a:ext cx="6644640" cy="1384995"/>
          </a:xfrm>
          <a:prstGeom prst="rect">
            <a:avLst/>
          </a:prstGeom>
          <a:solidFill>
            <a:srgbClr val="C00000">
              <a:alpha val="1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Приоритетный проект «Современная цифровая образовательная среда в Российской Федерации».</a:t>
            </a:r>
          </a:p>
        </p:txBody>
      </p:sp>
    </p:spTree>
    <p:extLst>
      <p:ext uri="{BB962C8B-B14F-4D97-AF65-F5344CB8AC3E}">
        <p14:creationId xmlns:p14="http://schemas.microsoft.com/office/powerpoint/2010/main" val="75798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04E7-676B-410D-4024-16D83F52D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4223A9E-6DD4-2F4A-F8B0-BB5A6A88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158241"/>
            <a:ext cx="8569960" cy="46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2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D81FC-D103-11DA-566E-488A2A773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F6956A3C-F55E-2C23-E2D8-401E8290E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208" y1="43878" x2="42566" y2="74643"/>
                        <a14:foregroundMark x1="70882" y1="40918" x2="72340" y2="57398"/>
                        <a14:foregroundMark x1="84657" y1="72959" x2="84985" y2="78061"/>
                        <a14:foregroundMark x1="14213" y1="76071" x2="23652" y2="79337"/>
                        <a14:foregroundMark x1="23652" y1="69082" x2="27369" y2="85000"/>
                        <a14:foregroundMark x1="27369" y1="85000" x2="28098" y2="85867"/>
                        <a14:foregroundMark x1="17347" y1="26735" x2="24089" y2="40459"/>
                        <a14:foregroundMark x1="24089" y1="40459" x2="25109" y2="41378"/>
                        <a14:foregroundMark x1="18768" y1="52245" x2="22777" y2="53827"/>
                        <a14:foregroundMark x1="15233" y1="33418" x2="20809" y2="27347"/>
                        <a14:foregroundMark x1="20809" y1="27347" x2="26093" y2="26020"/>
                        <a14:foregroundMark x1="26093" y1="26020" x2="29555" y2="31429"/>
                        <a14:foregroundMark x1="14796" y1="30918" x2="19971" y2="24898"/>
                        <a14:foregroundMark x1="19971" y1="24898" x2="25437" y2="24592"/>
                        <a14:foregroundMark x1="25437" y1="24592" x2="31341" y2="30612"/>
                        <a14:foregroundMark x1="31341" y1="30612" x2="31341" y2="30765"/>
                        <a14:foregroundMark x1="30904" y1="21429" x2="34220" y2="24388"/>
                        <a14:foregroundMark x1="14541" y1="30459" x2="21356" y2="23776"/>
                        <a14:foregroundMark x1="21356" y1="23776" x2="27077" y2="24949"/>
                        <a14:foregroundMark x1="27077" y1="24949" x2="28790" y2="26429"/>
                        <a14:foregroundMark x1="14796" y1="30153" x2="20991" y2="22959"/>
                        <a14:foregroundMark x1="20991" y1="22959" x2="25656" y2="22704"/>
                        <a14:foregroundMark x1="14213" y1="33571" x2="17748" y2="24643"/>
                        <a14:foregroundMark x1="17748" y1="24643" x2="21210" y2="23469"/>
                        <a14:foregroundMark x1="80904" y1="30306" x2="82106" y2="34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" y="-108612"/>
            <a:ext cx="9906000" cy="70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BE2748-5C8B-6D53-1B2F-8FAE234D2DBC}"/>
              </a:ext>
            </a:extLst>
          </p:cNvPr>
          <p:cNvSpPr/>
          <p:nvPr/>
        </p:nvSpPr>
        <p:spPr>
          <a:xfrm>
            <a:off x="226815" y="325735"/>
            <a:ext cx="89171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Банк электронных пособий, </a:t>
            </a:r>
          </a:p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игр и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1793376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3D9A-5FBA-4BB5-EE1E-269C8E371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014DCB-687E-5C38-964B-581AFA16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70" r="2555" b="5654"/>
          <a:stretch>
            <a:fillRect/>
          </a:stretch>
        </p:blipFill>
        <p:spPr>
          <a:xfrm>
            <a:off x="116840" y="416560"/>
            <a:ext cx="8910320" cy="5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935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393</Words>
  <Application>Microsoft Office PowerPoint</Application>
  <PresentationFormat>Экран (4:3)</PresentationFormat>
  <Paragraphs>33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ф</dc:creator>
  <cp:lastModifiedBy>ф</cp:lastModifiedBy>
  <cp:revision>6</cp:revision>
  <dcterms:created xsi:type="dcterms:W3CDTF">2026-01-17T20:20:23Z</dcterms:created>
  <dcterms:modified xsi:type="dcterms:W3CDTF">2026-01-18T06:49:16Z</dcterms:modified>
</cp:coreProperties>
</file>